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667" r:id="rId5"/>
    <p:sldId id="309" r:id="rId6"/>
    <p:sldId id="312" r:id="rId7"/>
    <p:sldId id="665" r:id="rId8"/>
    <p:sldId id="662" r:id="rId9"/>
    <p:sldId id="267" r:id="rId10"/>
    <p:sldId id="664" r:id="rId11"/>
    <p:sldId id="274" r:id="rId12"/>
    <p:sldId id="276" r:id="rId13"/>
    <p:sldId id="288" r:id="rId14"/>
    <p:sldId id="314" r:id="rId15"/>
    <p:sldId id="310" r:id="rId16"/>
    <p:sldId id="313" r:id="rId17"/>
    <p:sldId id="315" r:id="rId18"/>
    <p:sldId id="316" r:id="rId19"/>
    <p:sldId id="289" r:id="rId20"/>
    <p:sldId id="291" r:id="rId21"/>
    <p:sldId id="666"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129F"/>
    <a:srgbClr val="D73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97" autoAdjust="0"/>
    <p:restoredTop sz="72822" autoAdjust="0"/>
  </p:normalViewPr>
  <p:slideViewPr>
    <p:cSldViewPr snapToGrid="0">
      <p:cViewPr varScale="1">
        <p:scale>
          <a:sx n="53" d="100"/>
          <a:sy n="53" d="100"/>
        </p:scale>
        <p:origin x="45"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16547-C7C4-4635-840D-9304C066F7C4}" type="doc">
      <dgm:prSet loTypeId="urn:microsoft.com/office/officeart/2005/8/layout/venn1" loCatId="relationship" qsTypeId="urn:microsoft.com/office/officeart/2005/8/quickstyle/simple1" qsCatId="simple" csTypeId="urn:microsoft.com/office/officeart/2005/8/colors/accent1_2" csCatId="accent1" phldr="1"/>
      <dgm:spPr/>
    </dgm:pt>
    <dgm:pt modelId="{0A013DD7-E14F-4C9C-A2DC-8B1CAAB5AB13}">
      <dgm:prSet phldrT="[Text]" custT="1"/>
      <dgm:spPr>
        <a:solidFill>
          <a:srgbClr val="7030A0">
            <a:alpha val="50000"/>
          </a:srgbClr>
        </a:solidFill>
      </dgm:spPr>
      <dgm:t>
        <a:bodyPr/>
        <a:lstStyle/>
        <a:p>
          <a:r>
            <a:rPr lang="en-GB" sz="4400" b="1" dirty="0">
              <a:solidFill>
                <a:schemeClr val="accent4"/>
              </a:solidFill>
            </a:rPr>
            <a:t>Church Warden</a:t>
          </a:r>
        </a:p>
      </dgm:t>
    </dgm:pt>
    <dgm:pt modelId="{91F69B97-2D3E-44B5-9DAC-58DF5EF2B393}" type="parTrans" cxnId="{E0830EE7-E448-403B-9134-20AC6D5334E3}">
      <dgm:prSet/>
      <dgm:spPr/>
      <dgm:t>
        <a:bodyPr/>
        <a:lstStyle/>
        <a:p>
          <a:endParaRPr lang="en-GB"/>
        </a:p>
      </dgm:t>
    </dgm:pt>
    <dgm:pt modelId="{1A325DD5-2061-440C-B764-F1351D4F7A84}" type="sibTrans" cxnId="{E0830EE7-E448-403B-9134-20AC6D5334E3}">
      <dgm:prSet/>
      <dgm:spPr/>
      <dgm:t>
        <a:bodyPr/>
        <a:lstStyle/>
        <a:p>
          <a:endParaRPr lang="en-GB"/>
        </a:p>
      </dgm:t>
    </dgm:pt>
    <dgm:pt modelId="{D18DCF2F-7F51-4213-AFBD-D9574FDE3464}">
      <dgm:prSet phldrT="[Text]" custT="1"/>
      <dgm:spPr>
        <a:solidFill>
          <a:schemeClr val="accent5">
            <a:lumMod val="60000"/>
            <a:lumOff val="40000"/>
            <a:alpha val="50000"/>
          </a:schemeClr>
        </a:solidFill>
      </dgm:spPr>
      <dgm:t>
        <a:bodyPr/>
        <a:lstStyle/>
        <a:p>
          <a:r>
            <a:rPr lang="en-GB" sz="4400" b="1" dirty="0">
              <a:solidFill>
                <a:schemeClr val="accent4"/>
              </a:solidFill>
            </a:rPr>
            <a:t>PCC</a:t>
          </a:r>
          <a:r>
            <a:rPr lang="en-GB" sz="4400" dirty="0"/>
            <a:t> </a:t>
          </a:r>
          <a:endParaRPr lang="en-GB" sz="4400" b="1" dirty="0">
            <a:solidFill>
              <a:schemeClr val="accent4"/>
            </a:solidFill>
          </a:endParaRPr>
        </a:p>
      </dgm:t>
    </dgm:pt>
    <dgm:pt modelId="{540307A6-A2C7-4F90-B15E-61FA8852D10B}" type="parTrans" cxnId="{A4F82B76-897C-4190-9C5F-F196F9C84E1C}">
      <dgm:prSet/>
      <dgm:spPr/>
      <dgm:t>
        <a:bodyPr/>
        <a:lstStyle/>
        <a:p>
          <a:endParaRPr lang="en-GB"/>
        </a:p>
      </dgm:t>
    </dgm:pt>
    <dgm:pt modelId="{B6090E0C-FA92-4472-9D8C-C62E3EB61EFD}" type="sibTrans" cxnId="{A4F82B76-897C-4190-9C5F-F196F9C84E1C}">
      <dgm:prSet/>
      <dgm:spPr/>
      <dgm:t>
        <a:bodyPr/>
        <a:lstStyle/>
        <a:p>
          <a:endParaRPr lang="en-GB"/>
        </a:p>
      </dgm:t>
    </dgm:pt>
    <dgm:pt modelId="{46B95F5E-05D5-49D0-A6C4-CBA604EF9CD0}" type="pres">
      <dgm:prSet presAssocID="{5BA16547-C7C4-4635-840D-9304C066F7C4}" presName="compositeShape" presStyleCnt="0">
        <dgm:presLayoutVars>
          <dgm:chMax val="7"/>
          <dgm:dir/>
          <dgm:resizeHandles val="exact"/>
        </dgm:presLayoutVars>
      </dgm:prSet>
      <dgm:spPr/>
    </dgm:pt>
    <dgm:pt modelId="{0ADC88E9-9018-4ADA-81CA-D608DCA2C4AF}" type="pres">
      <dgm:prSet presAssocID="{0A013DD7-E14F-4C9C-A2DC-8B1CAAB5AB13}" presName="circ1" presStyleLbl="vennNode1" presStyleIdx="0" presStyleCnt="2" custScaleX="105517" custScaleY="100547" custLinFactNeighborX="-299"/>
      <dgm:spPr/>
    </dgm:pt>
    <dgm:pt modelId="{794A010D-BCAA-46D9-816B-EFD68998A67A}" type="pres">
      <dgm:prSet presAssocID="{0A013DD7-E14F-4C9C-A2DC-8B1CAAB5AB13}" presName="circ1Tx" presStyleLbl="revTx" presStyleIdx="0" presStyleCnt="0">
        <dgm:presLayoutVars>
          <dgm:chMax val="0"/>
          <dgm:chPref val="0"/>
          <dgm:bulletEnabled val="1"/>
        </dgm:presLayoutVars>
      </dgm:prSet>
      <dgm:spPr/>
    </dgm:pt>
    <dgm:pt modelId="{45B36283-F091-41A6-96ED-A16E87B649E4}" type="pres">
      <dgm:prSet presAssocID="{D18DCF2F-7F51-4213-AFBD-D9574FDE3464}" presName="circ2" presStyleLbl="vennNode1" presStyleIdx="1" presStyleCnt="2" custScaleX="108833" custLinFactNeighborX="2156" custLinFactNeighborY="-48"/>
      <dgm:spPr/>
    </dgm:pt>
    <dgm:pt modelId="{E6D0B8FF-86EF-43FA-93FF-02473BD2C920}" type="pres">
      <dgm:prSet presAssocID="{D18DCF2F-7F51-4213-AFBD-D9574FDE3464}" presName="circ2Tx" presStyleLbl="revTx" presStyleIdx="0" presStyleCnt="0">
        <dgm:presLayoutVars>
          <dgm:chMax val="0"/>
          <dgm:chPref val="0"/>
          <dgm:bulletEnabled val="1"/>
        </dgm:presLayoutVars>
      </dgm:prSet>
      <dgm:spPr/>
    </dgm:pt>
  </dgm:ptLst>
  <dgm:cxnLst>
    <dgm:cxn modelId="{C198D541-E6FC-4C92-B0A8-BBD969297910}" type="presOf" srcId="{5BA16547-C7C4-4635-840D-9304C066F7C4}" destId="{46B95F5E-05D5-49D0-A6C4-CBA604EF9CD0}" srcOrd="0" destOrd="0" presId="urn:microsoft.com/office/officeart/2005/8/layout/venn1"/>
    <dgm:cxn modelId="{A578E643-9861-41E4-96CA-E0BD43F1A2D9}" type="presOf" srcId="{D18DCF2F-7F51-4213-AFBD-D9574FDE3464}" destId="{E6D0B8FF-86EF-43FA-93FF-02473BD2C920}" srcOrd="1" destOrd="0" presId="urn:microsoft.com/office/officeart/2005/8/layout/venn1"/>
    <dgm:cxn modelId="{F223F16F-BE10-4E24-988E-287634268A12}" type="presOf" srcId="{0A013DD7-E14F-4C9C-A2DC-8B1CAAB5AB13}" destId="{0ADC88E9-9018-4ADA-81CA-D608DCA2C4AF}" srcOrd="0" destOrd="0" presId="urn:microsoft.com/office/officeart/2005/8/layout/venn1"/>
    <dgm:cxn modelId="{A4F82B76-897C-4190-9C5F-F196F9C84E1C}" srcId="{5BA16547-C7C4-4635-840D-9304C066F7C4}" destId="{D18DCF2F-7F51-4213-AFBD-D9574FDE3464}" srcOrd="1" destOrd="0" parTransId="{540307A6-A2C7-4F90-B15E-61FA8852D10B}" sibTransId="{B6090E0C-FA92-4472-9D8C-C62E3EB61EFD}"/>
    <dgm:cxn modelId="{213AB68E-493F-49EA-80F3-96AEE5F86630}" type="presOf" srcId="{D18DCF2F-7F51-4213-AFBD-D9574FDE3464}" destId="{45B36283-F091-41A6-96ED-A16E87B649E4}" srcOrd="0" destOrd="0" presId="urn:microsoft.com/office/officeart/2005/8/layout/venn1"/>
    <dgm:cxn modelId="{B2A66299-F4AF-495C-883E-005CAF4C5AFF}" type="presOf" srcId="{0A013DD7-E14F-4C9C-A2DC-8B1CAAB5AB13}" destId="{794A010D-BCAA-46D9-816B-EFD68998A67A}" srcOrd="1" destOrd="0" presId="urn:microsoft.com/office/officeart/2005/8/layout/venn1"/>
    <dgm:cxn modelId="{E0830EE7-E448-403B-9134-20AC6D5334E3}" srcId="{5BA16547-C7C4-4635-840D-9304C066F7C4}" destId="{0A013DD7-E14F-4C9C-A2DC-8B1CAAB5AB13}" srcOrd="0" destOrd="0" parTransId="{91F69B97-2D3E-44B5-9DAC-58DF5EF2B393}" sibTransId="{1A325DD5-2061-440C-B764-F1351D4F7A84}"/>
    <dgm:cxn modelId="{CEB6877E-7AC4-476B-BD2F-01307698FD06}" type="presParOf" srcId="{46B95F5E-05D5-49D0-A6C4-CBA604EF9CD0}" destId="{0ADC88E9-9018-4ADA-81CA-D608DCA2C4AF}" srcOrd="0" destOrd="0" presId="urn:microsoft.com/office/officeart/2005/8/layout/venn1"/>
    <dgm:cxn modelId="{ACAF07DC-3C2C-4745-AF13-CB3464AD024F}" type="presParOf" srcId="{46B95F5E-05D5-49D0-A6C4-CBA604EF9CD0}" destId="{794A010D-BCAA-46D9-816B-EFD68998A67A}" srcOrd="1" destOrd="0" presId="urn:microsoft.com/office/officeart/2005/8/layout/venn1"/>
    <dgm:cxn modelId="{E4D5E160-2B44-4DCC-B1F3-C23835B18C58}" type="presParOf" srcId="{46B95F5E-05D5-49D0-A6C4-CBA604EF9CD0}" destId="{45B36283-F091-41A6-96ED-A16E87B649E4}" srcOrd="2" destOrd="0" presId="urn:microsoft.com/office/officeart/2005/8/layout/venn1"/>
    <dgm:cxn modelId="{E11B3D2F-DE0A-47CB-A4C8-CA0D1B92EB3A}" type="presParOf" srcId="{46B95F5E-05D5-49D0-A6C4-CBA604EF9CD0}" destId="{E6D0B8FF-86EF-43FA-93FF-02473BD2C920}"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A16547-C7C4-4635-840D-9304C066F7C4}" type="doc">
      <dgm:prSet loTypeId="urn:microsoft.com/office/officeart/2005/8/layout/venn1" loCatId="relationship" qsTypeId="urn:microsoft.com/office/officeart/2005/8/quickstyle/simple1" qsCatId="simple" csTypeId="urn:microsoft.com/office/officeart/2005/8/colors/accent1_2" csCatId="accent1" phldr="1"/>
      <dgm:spPr/>
    </dgm:pt>
    <dgm:pt modelId="{0A013DD7-E14F-4C9C-A2DC-8B1CAAB5AB13}">
      <dgm:prSet phldrT="[Text]" custT="1"/>
      <dgm:spPr>
        <a:solidFill>
          <a:srgbClr val="7030A0">
            <a:alpha val="50000"/>
          </a:srgbClr>
        </a:solidFill>
      </dgm:spPr>
      <dgm:t>
        <a:bodyPr/>
        <a:lstStyle/>
        <a:p>
          <a:r>
            <a:rPr lang="en-GB" sz="3600" b="1" dirty="0">
              <a:solidFill>
                <a:schemeClr val="accent4"/>
              </a:solidFill>
            </a:rPr>
            <a:t>Listen Well</a:t>
          </a:r>
        </a:p>
        <a:p>
          <a:r>
            <a:rPr lang="en-GB" sz="3600" b="1" dirty="0">
              <a:solidFill>
                <a:schemeClr val="accent4"/>
              </a:solidFill>
            </a:rPr>
            <a:t>Build Effective Structures</a:t>
          </a:r>
        </a:p>
        <a:p>
          <a:r>
            <a:rPr lang="en-GB" sz="3600" b="1" dirty="0">
              <a:solidFill>
                <a:schemeClr val="accent4"/>
              </a:solidFill>
            </a:rPr>
            <a:t>Ensure Good Governance</a:t>
          </a:r>
        </a:p>
        <a:p>
          <a:r>
            <a:rPr lang="en-GB" sz="3600" b="1" dirty="0">
              <a:solidFill>
                <a:schemeClr val="accent4"/>
              </a:solidFill>
            </a:rPr>
            <a:t>Communicate Well</a:t>
          </a:r>
        </a:p>
        <a:p>
          <a:r>
            <a:rPr lang="en-GB" sz="3600" b="1" dirty="0">
              <a:solidFill>
                <a:schemeClr val="accent4"/>
              </a:solidFill>
            </a:rPr>
            <a:t>Model Safe Behaviours</a:t>
          </a:r>
        </a:p>
      </dgm:t>
    </dgm:pt>
    <dgm:pt modelId="{1A325DD5-2061-440C-B764-F1351D4F7A84}" type="sibTrans" cxnId="{E0830EE7-E448-403B-9134-20AC6D5334E3}">
      <dgm:prSet/>
      <dgm:spPr/>
      <dgm:t>
        <a:bodyPr/>
        <a:lstStyle/>
        <a:p>
          <a:endParaRPr lang="en-GB"/>
        </a:p>
      </dgm:t>
    </dgm:pt>
    <dgm:pt modelId="{91F69B97-2D3E-44B5-9DAC-58DF5EF2B393}" type="parTrans" cxnId="{E0830EE7-E448-403B-9134-20AC6D5334E3}">
      <dgm:prSet/>
      <dgm:spPr/>
      <dgm:t>
        <a:bodyPr/>
        <a:lstStyle/>
        <a:p>
          <a:endParaRPr lang="en-GB"/>
        </a:p>
      </dgm:t>
    </dgm:pt>
    <dgm:pt modelId="{46B95F5E-05D5-49D0-A6C4-CBA604EF9CD0}" type="pres">
      <dgm:prSet presAssocID="{5BA16547-C7C4-4635-840D-9304C066F7C4}" presName="compositeShape" presStyleCnt="0">
        <dgm:presLayoutVars>
          <dgm:chMax val="7"/>
          <dgm:dir/>
          <dgm:resizeHandles val="exact"/>
        </dgm:presLayoutVars>
      </dgm:prSet>
      <dgm:spPr/>
    </dgm:pt>
    <dgm:pt modelId="{777BDBC1-8CDF-4B2E-9FB4-A9DFFC86ADE3}" type="pres">
      <dgm:prSet presAssocID="{0A013DD7-E14F-4C9C-A2DC-8B1CAAB5AB13}" presName="circ1TxSh" presStyleLbl="vennNode1" presStyleIdx="0" presStyleCnt="1"/>
      <dgm:spPr/>
    </dgm:pt>
  </dgm:ptLst>
  <dgm:cxnLst>
    <dgm:cxn modelId="{319DD705-EBFB-4F68-953A-2FBFFB33B1F2}" type="presOf" srcId="{0A013DD7-E14F-4C9C-A2DC-8B1CAAB5AB13}" destId="{777BDBC1-8CDF-4B2E-9FB4-A9DFFC86ADE3}" srcOrd="0" destOrd="0" presId="urn:microsoft.com/office/officeart/2005/8/layout/venn1"/>
    <dgm:cxn modelId="{C198D541-E6FC-4C92-B0A8-BBD969297910}" type="presOf" srcId="{5BA16547-C7C4-4635-840D-9304C066F7C4}" destId="{46B95F5E-05D5-49D0-A6C4-CBA604EF9CD0}" srcOrd="0" destOrd="0" presId="urn:microsoft.com/office/officeart/2005/8/layout/venn1"/>
    <dgm:cxn modelId="{E0830EE7-E448-403B-9134-20AC6D5334E3}" srcId="{5BA16547-C7C4-4635-840D-9304C066F7C4}" destId="{0A013DD7-E14F-4C9C-A2DC-8B1CAAB5AB13}" srcOrd="0" destOrd="0" parTransId="{91F69B97-2D3E-44B5-9DAC-58DF5EF2B393}" sibTransId="{1A325DD5-2061-440C-B764-F1351D4F7A84}"/>
    <dgm:cxn modelId="{5CA246F6-5184-437D-ACBF-DAC5880CEE2A}" type="presParOf" srcId="{46B95F5E-05D5-49D0-A6C4-CBA604EF9CD0}" destId="{777BDBC1-8CDF-4B2E-9FB4-A9DFFC86ADE3}" srcOrd="0"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FA6FEA-D275-4847-97BF-022F022B978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A9B44FB-51C4-49A5-B1EE-C53764404DC4}">
      <dgm:prSet phldrT="[Text]"/>
      <dgm:spPr>
        <a:solidFill>
          <a:srgbClr val="FF0000"/>
        </a:solidFill>
      </dgm:spPr>
      <dgm:t>
        <a:bodyPr/>
        <a:lstStyle/>
        <a:p>
          <a:r>
            <a:rPr lang="en-GB" b="1" dirty="0"/>
            <a:t>Identify</a:t>
          </a:r>
        </a:p>
      </dgm:t>
    </dgm:pt>
    <dgm:pt modelId="{F699A600-C967-41DE-879E-8B5A391CE118}" type="parTrans" cxnId="{B09F0335-A6F0-45D1-A653-65B9D31177AA}">
      <dgm:prSet/>
      <dgm:spPr/>
      <dgm:t>
        <a:bodyPr/>
        <a:lstStyle/>
        <a:p>
          <a:endParaRPr lang="en-GB"/>
        </a:p>
      </dgm:t>
    </dgm:pt>
    <dgm:pt modelId="{3616C664-D32D-46E3-A5F0-90050CB91EC3}" type="sibTrans" cxnId="{B09F0335-A6F0-45D1-A653-65B9D31177AA}">
      <dgm:prSet/>
      <dgm:spPr>
        <a:solidFill>
          <a:schemeClr val="bg1"/>
        </a:solidFill>
        <a:ln w="28575">
          <a:solidFill>
            <a:schemeClr val="tx1"/>
          </a:solidFill>
        </a:ln>
      </dgm:spPr>
      <dgm:t>
        <a:bodyPr/>
        <a:lstStyle/>
        <a:p>
          <a:endParaRPr lang="en-GB" dirty="0"/>
        </a:p>
      </dgm:t>
    </dgm:pt>
    <dgm:pt modelId="{A92B3E50-452E-47CC-964D-6D8F974DA1E1}">
      <dgm:prSet phldrT="[Text]" custT="1"/>
      <dgm:spPr>
        <a:solidFill>
          <a:schemeClr val="accent2">
            <a:lumMod val="75000"/>
          </a:schemeClr>
        </a:solidFill>
      </dgm:spPr>
      <dgm:t>
        <a:bodyPr/>
        <a:lstStyle/>
        <a:p>
          <a:r>
            <a:rPr lang="en-GB" sz="3200" b="1" dirty="0"/>
            <a:t>Analyse </a:t>
          </a:r>
        </a:p>
      </dgm:t>
    </dgm:pt>
    <dgm:pt modelId="{3B7E5BD3-F1ED-4B15-8110-838A81FCB029}" type="parTrans" cxnId="{A32F3DDB-AB8E-48E7-A28C-E7D70F9E9752}">
      <dgm:prSet/>
      <dgm:spPr/>
      <dgm:t>
        <a:bodyPr/>
        <a:lstStyle/>
        <a:p>
          <a:endParaRPr lang="en-GB"/>
        </a:p>
      </dgm:t>
    </dgm:pt>
    <dgm:pt modelId="{048B26BA-7057-41F7-861E-9C20330EC6F1}" type="sibTrans" cxnId="{A32F3DDB-AB8E-48E7-A28C-E7D70F9E9752}">
      <dgm:prSet/>
      <dgm:spPr>
        <a:solidFill>
          <a:schemeClr val="bg1"/>
        </a:solidFill>
        <a:ln w="28575">
          <a:solidFill>
            <a:schemeClr val="tx1"/>
          </a:solidFill>
        </a:ln>
      </dgm:spPr>
      <dgm:t>
        <a:bodyPr/>
        <a:lstStyle/>
        <a:p>
          <a:endParaRPr lang="en-GB" dirty="0">
            <a:solidFill>
              <a:schemeClr val="bg1"/>
            </a:solidFill>
          </a:endParaRPr>
        </a:p>
      </dgm:t>
    </dgm:pt>
    <dgm:pt modelId="{12A5BDB4-1FE5-4680-9807-975F476D6C9F}">
      <dgm:prSet phldrT="[Text]"/>
      <dgm:spPr>
        <a:solidFill>
          <a:schemeClr val="accent6"/>
        </a:solidFill>
      </dgm:spPr>
      <dgm:t>
        <a:bodyPr/>
        <a:lstStyle/>
        <a:p>
          <a:r>
            <a:rPr lang="en-GB" b="1" dirty="0"/>
            <a:t>Action</a:t>
          </a:r>
        </a:p>
      </dgm:t>
    </dgm:pt>
    <dgm:pt modelId="{187F2AB1-B17E-4602-BE3F-8017EEF5607C}" type="parTrans" cxnId="{8E79D7A0-447C-40AE-A408-0A9597A1D135}">
      <dgm:prSet/>
      <dgm:spPr/>
      <dgm:t>
        <a:bodyPr/>
        <a:lstStyle/>
        <a:p>
          <a:endParaRPr lang="en-GB"/>
        </a:p>
      </dgm:t>
    </dgm:pt>
    <dgm:pt modelId="{923BF8DF-CF73-4277-8848-6C279406EE6D}" type="sibTrans" cxnId="{8E79D7A0-447C-40AE-A408-0A9597A1D135}">
      <dgm:prSet/>
      <dgm:spPr>
        <a:solidFill>
          <a:schemeClr val="bg1"/>
        </a:solidFill>
        <a:ln w="28575">
          <a:solidFill>
            <a:schemeClr val="tx1"/>
          </a:solidFill>
        </a:ln>
      </dgm:spPr>
      <dgm:t>
        <a:bodyPr/>
        <a:lstStyle/>
        <a:p>
          <a:endParaRPr lang="en-GB" dirty="0"/>
        </a:p>
      </dgm:t>
    </dgm:pt>
    <dgm:pt modelId="{D127FF09-7AA8-43BB-BDD1-180D55EC5C92}">
      <dgm:prSet phldrT="[Text]"/>
      <dgm:spPr>
        <a:solidFill>
          <a:srgbClr val="0070C0"/>
        </a:solidFill>
      </dgm:spPr>
      <dgm:t>
        <a:bodyPr/>
        <a:lstStyle/>
        <a:p>
          <a:r>
            <a:rPr lang="en-GB" b="1" dirty="0"/>
            <a:t>Monitor</a:t>
          </a:r>
        </a:p>
      </dgm:t>
    </dgm:pt>
    <dgm:pt modelId="{6DB4B503-D82C-4BCB-9BE1-61C3AD08565F}" type="parTrans" cxnId="{9FB48532-BC9A-4B35-909F-550F95FCFF6D}">
      <dgm:prSet/>
      <dgm:spPr/>
      <dgm:t>
        <a:bodyPr/>
        <a:lstStyle/>
        <a:p>
          <a:endParaRPr lang="en-GB"/>
        </a:p>
      </dgm:t>
    </dgm:pt>
    <dgm:pt modelId="{43564A30-233A-46F6-BC1F-335433A2D9CE}" type="sibTrans" cxnId="{9FB48532-BC9A-4B35-909F-550F95FCFF6D}">
      <dgm:prSet/>
      <dgm:spPr>
        <a:solidFill>
          <a:schemeClr val="bg1"/>
        </a:solidFill>
        <a:ln w="28575">
          <a:solidFill>
            <a:schemeClr val="tx1"/>
          </a:solidFill>
        </a:ln>
      </dgm:spPr>
      <dgm:t>
        <a:bodyPr/>
        <a:lstStyle/>
        <a:p>
          <a:endParaRPr lang="en-GB" dirty="0"/>
        </a:p>
      </dgm:t>
    </dgm:pt>
    <dgm:pt modelId="{FF8849BA-FB55-4B43-9681-077369DCB746}">
      <dgm:prSet phldrT="[Text]" custT="1"/>
      <dgm:spPr>
        <a:solidFill>
          <a:srgbClr val="7030A0"/>
        </a:solidFill>
      </dgm:spPr>
      <dgm:t>
        <a:bodyPr/>
        <a:lstStyle/>
        <a:p>
          <a:r>
            <a:rPr lang="en-GB" sz="3600" b="1" dirty="0"/>
            <a:t>Control</a:t>
          </a:r>
        </a:p>
      </dgm:t>
    </dgm:pt>
    <dgm:pt modelId="{07C69C57-914D-4311-AC2E-C71002741165}" type="parTrans" cxnId="{AC64E409-AD38-4094-AE0B-AB9BF88DE105}">
      <dgm:prSet/>
      <dgm:spPr/>
      <dgm:t>
        <a:bodyPr/>
        <a:lstStyle/>
        <a:p>
          <a:endParaRPr lang="en-GB"/>
        </a:p>
      </dgm:t>
    </dgm:pt>
    <dgm:pt modelId="{1FEEC46C-7E44-43E9-96A3-ACD06CE3D426}" type="sibTrans" cxnId="{AC64E409-AD38-4094-AE0B-AB9BF88DE105}">
      <dgm:prSet/>
      <dgm:spPr>
        <a:solidFill>
          <a:schemeClr val="bg1"/>
        </a:solidFill>
        <a:ln w="28575">
          <a:solidFill>
            <a:schemeClr val="tx1"/>
          </a:solidFill>
        </a:ln>
      </dgm:spPr>
      <dgm:t>
        <a:bodyPr/>
        <a:lstStyle/>
        <a:p>
          <a:endParaRPr lang="en-GB" dirty="0"/>
        </a:p>
      </dgm:t>
    </dgm:pt>
    <dgm:pt modelId="{AD814641-9FDA-4547-8FAC-249173F68B18}" type="pres">
      <dgm:prSet presAssocID="{0DFA6FEA-D275-4847-97BF-022F022B9788}" presName="cycle" presStyleCnt="0">
        <dgm:presLayoutVars>
          <dgm:dir/>
          <dgm:resizeHandles val="exact"/>
        </dgm:presLayoutVars>
      </dgm:prSet>
      <dgm:spPr/>
    </dgm:pt>
    <dgm:pt modelId="{FDCE7726-FD5D-495E-98E4-0DAD0D992D75}" type="pres">
      <dgm:prSet presAssocID="{DA9B44FB-51C4-49A5-B1EE-C53764404DC4}" presName="node" presStyleLbl="node1" presStyleIdx="0" presStyleCnt="5" custScaleX="131950" custScaleY="132169">
        <dgm:presLayoutVars>
          <dgm:bulletEnabled val="1"/>
        </dgm:presLayoutVars>
      </dgm:prSet>
      <dgm:spPr/>
    </dgm:pt>
    <dgm:pt modelId="{6DA972E5-8A82-4658-98CD-7D0EAC6BC7C8}" type="pres">
      <dgm:prSet presAssocID="{3616C664-D32D-46E3-A5F0-90050CB91EC3}" presName="sibTrans" presStyleLbl="sibTrans2D1" presStyleIdx="0" presStyleCnt="5" custScaleX="405091" custLinFactNeighborX="-95475" custLinFactNeighborY="-22199"/>
      <dgm:spPr/>
    </dgm:pt>
    <dgm:pt modelId="{6014100F-4BEC-473D-BBD9-F88547230F25}" type="pres">
      <dgm:prSet presAssocID="{3616C664-D32D-46E3-A5F0-90050CB91EC3}" presName="connectorText" presStyleLbl="sibTrans2D1" presStyleIdx="0" presStyleCnt="5"/>
      <dgm:spPr/>
    </dgm:pt>
    <dgm:pt modelId="{39C00E21-9A4A-4533-9FBD-A82A6F84FDBF}" type="pres">
      <dgm:prSet presAssocID="{A92B3E50-452E-47CC-964D-6D8F974DA1E1}" presName="node" presStyleLbl="node1" presStyleIdx="1" presStyleCnt="5" custScaleX="131950" custScaleY="132169">
        <dgm:presLayoutVars>
          <dgm:bulletEnabled val="1"/>
        </dgm:presLayoutVars>
      </dgm:prSet>
      <dgm:spPr/>
    </dgm:pt>
    <dgm:pt modelId="{96AE98F5-F930-4F9A-A6B6-1A15EDA27ECC}" type="pres">
      <dgm:prSet presAssocID="{048B26BA-7057-41F7-861E-9C20330EC6F1}" presName="sibTrans" presStyleLbl="sibTrans2D1" presStyleIdx="1" presStyleCnt="5" custScaleX="476308" custLinFactNeighborX="56553" custLinFactNeighborY="-36314"/>
      <dgm:spPr/>
    </dgm:pt>
    <dgm:pt modelId="{AE517C76-43EF-4B6F-9D41-712994452F99}" type="pres">
      <dgm:prSet presAssocID="{048B26BA-7057-41F7-861E-9C20330EC6F1}" presName="connectorText" presStyleLbl="sibTrans2D1" presStyleIdx="1" presStyleCnt="5"/>
      <dgm:spPr/>
    </dgm:pt>
    <dgm:pt modelId="{EC1D0303-13F2-45FE-8F9C-7AE11E2A6032}" type="pres">
      <dgm:prSet presAssocID="{12A5BDB4-1FE5-4680-9807-975F476D6C9F}" presName="node" presStyleLbl="node1" presStyleIdx="2" presStyleCnt="5" custScaleX="131950" custScaleY="132169">
        <dgm:presLayoutVars>
          <dgm:bulletEnabled val="1"/>
        </dgm:presLayoutVars>
      </dgm:prSet>
      <dgm:spPr/>
    </dgm:pt>
    <dgm:pt modelId="{241389FF-B69B-489D-890A-20B20E7657BA}" type="pres">
      <dgm:prSet presAssocID="{923BF8DF-CF73-4277-8848-6C279406EE6D}" presName="sibTrans" presStyleLbl="sibTrans2D1" presStyleIdx="2" presStyleCnt="5" custScaleX="432033" custLinFactX="27514" custLinFactNeighborX="100000" custLinFactNeighborY="2630"/>
      <dgm:spPr/>
    </dgm:pt>
    <dgm:pt modelId="{0E5A6ADF-7897-4EF4-B0F3-62BBA3EBF680}" type="pres">
      <dgm:prSet presAssocID="{923BF8DF-CF73-4277-8848-6C279406EE6D}" presName="connectorText" presStyleLbl="sibTrans2D1" presStyleIdx="2" presStyleCnt="5"/>
      <dgm:spPr/>
    </dgm:pt>
    <dgm:pt modelId="{75882D56-DD9E-4504-939D-56121E8E2ABD}" type="pres">
      <dgm:prSet presAssocID="{D127FF09-7AA8-43BB-BDD1-180D55EC5C92}" presName="node" presStyleLbl="node1" presStyleIdx="3" presStyleCnt="5" custScaleX="131950" custScaleY="132169">
        <dgm:presLayoutVars>
          <dgm:bulletEnabled val="1"/>
        </dgm:presLayoutVars>
      </dgm:prSet>
      <dgm:spPr/>
    </dgm:pt>
    <dgm:pt modelId="{5C33CCD1-7183-44E7-AC13-3FD495FE4381}" type="pres">
      <dgm:prSet presAssocID="{43564A30-233A-46F6-BC1F-335433A2D9CE}" presName="sibTrans" presStyleLbl="sibTrans2D1" presStyleIdx="3" presStyleCnt="5" custScaleX="514781" custLinFactNeighborX="42098" custLinFactNeighborY="45485"/>
      <dgm:spPr/>
    </dgm:pt>
    <dgm:pt modelId="{67BFC49B-08F1-4B22-8E20-6BA740F832D2}" type="pres">
      <dgm:prSet presAssocID="{43564A30-233A-46F6-BC1F-335433A2D9CE}" presName="connectorText" presStyleLbl="sibTrans2D1" presStyleIdx="3" presStyleCnt="5"/>
      <dgm:spPr/>
    </dgm:pt>
    <dgm:pt modelId="{BFCA3562-AC24-4915-94C2-B0F98C67C4CD}" type="pres">
      <dgm:prSet presAssocID="{FF8849BA-FB55-4B43-9681-077369DCB746}" presName="node" presStyleLbl="node1" presStyleIdx="4" presStyleCnt="5" custScaleX="131950" custScaleY="132169">
        <dgm:presLayoutVars>
          <dgm:bulletEnabled val="1"/>
        </dgm:presLayoutVars>
      </dgm:prSet>
      <dgm:spPr/>
    </dgm:pt>
    <dgm:pt modelId="{367D730E-FCF3-4700-AA3D-709BBB0B6E47}" type="pres">
      <dgm:prSet presAssocID="{1FEEC46C-7E44-43E9-96A3-ACD06CE3D426}" presName="sibTrans" presStyleLbl="sibTrans2D1" presStyleIdx="4" presStyleCnt="5" custScaleX="549965" custScaleY="117885" custLinFactNeighborX="-69349" custLinFactNeighborY="8285"/>
      <dgm:spPr/>
    </dgm:pt>
    <dgm:pt modelId="{8C2E5B05-73F1-4949-BBD8-F376AF50F65B}" type="pres">
      <dgm:prSet presAssocID="{1FEEC46C-7E44-43E9-96A3-ACD06CE3D426}" presName="connectorText" presStyleLbl="sibTrans2D1" presStyleIdx="4" presStyleCnt="5"/>
      <dgm:spPr/>
    </dgm:pt>
  </dgm:ptLst>
  <dgm:cxnLst>
    <dgm:cxn modelId="{AC64E409-AD38-4094-AE0B-AB9BF88DE105}" srcId="{0DFA6FEA-D275-4847-97BF-022F022B9788}" destId="{FF8849BA-FB55-4B43-9681-077369DCB746}" srcOrd="4" destOrd="0" parTransId="{07C69C57-914D-4311-AC2E-C71002741165}" sibTransId="{1FEEC46C-7E44-43E9-96A3-ACD06CE3D426}"/>
    <dgm:cxn modelId="{5B67A91E-7F1C-424C-B32F-80A82B7C9F87}" type="presOf" srcId="{43564A30-233A-46F6-BC1F-335433A2D9CE}" destId="{67BFC49B-08F1-4B22-8E20-6BA740F832D2}" srcOrd="1" destOrd="0" presId="urn:microsoft.com/office/officeart/2005/8/layout/cycle2"/>
    <dgm:cxn modelId="{19E44C20-B9CB-4603-BE60-4D26C5ED7C86}" type="presOf" srcId="{3616C664-D32D-46E3-A5F0-90050CB91EC3}" destId="{6014100F-4BEC-473D-BBD9-F88547230F25}" srcOrd="1" destOrd="0" presId="urn:microsoft.com/office/officeart/2005/8/layout/cycle2"/>
    <dgm:cxn modelId="{9FB48532-BC9A-4B35-909F-550F95FCFF6D}" srcId="{0DFA6FEA-D275-4847-97BF-022F022B9788}" destId="{D127FF09-7AA8-43BB-BDD1-180D55EC5C92}" srcOrd="3" destOrd="0" parTransId="{6DB4B503-D82C-4BCB-9BE1-61C3AD08565F}" sibTransId="{43564A30-233A-46F6-BC1F-335433A2D9CE}"/>
    <dgm:cxn modelId="{B09F0335-A6F0-45D1-A653-65B9D31177AA}" srcId="{0DFA6FEA-D275-4847-97BF-022F022B9788}" destId="{DA9B44FB-51C4-49A5-B1EE-C53764404DC4}" srcOrd="0" destOrd="0" parTransId="{F699A600-C967-41DE-879E-8B5A391CE118}" sibTransId="{3616C664-D32D-46E3-A5F0-90050CB91EC3}"/>
    <dgm:cxn modelId="{CF6EFF46-D214-45A8-BBA9-182E32B13A51}" type="presOf" srcId="{DA9B44FB-51C4-49A5-B1EE-C53764404DC4}" destId="{FDCE7726-FD5D-495E-98E4-0DAD0D992D75}" srcOrd="0" destOrd="0" presId="urn:microsoft.com/office/officeart/2005/8/layout/cycle2"/>
    <dgm:cxn modelId="{55406A67-017B-4CEC-AF47-627A1FCAD5E8}" type="presOf" srcId="{1FEEC46C-7E44-43E9-96A3-ACD06CE3D426}" destId="{8C2E5B05-73F1-4949-BBD8-F376AF50F65B}" srcOrd="1" destOrd="0" presId="urn:microsoft.com/office/officeart/2005/8/layout/cycle2"/>
    <dgm:cxn modelId="{B4004848-339B-4CAF-807E-5EDAAF57DC48}" type="presOf" srcId="{A92B3E50-452E-47CC-964D-6D8F974DA1E1}" destId="{39C00E21-9A4A-4533-9FBD-A82A6F84FDBF}" srcOrd="0" destOrd="0" presId="urn:microsoft.com/office/officeart/2005/8/layout/cycle2"/>
    <dgm:cxn modelId="{F039CB70-9DB5-4C71-A4DA-32643F01C8F4}" type="presOf" srcId="{12A5BDB4-1FE5-4680-9807-975F476D6C9F}" destId="{EC1D0303-13F2-45FE-8F9C-7AE11E2A6032}" srcOrd="0" destOrd="0" presId="urn:microsoft.com/office/officeart/2005/8/layout/cycle2"/>
    <dgm:cxn modelId="{D5954D51-0254-48F2-8993-E67D59D80467}" type="presOf" srcId="{3616C664-D32D-46E3-A5F0-90050CB91EC3}" destId="{6DA972E5-8A82-4658-98CD-7D0EAC6BC7C8}" srcOrd="0" destOrd="0" presId="urn:microsoft.com/office/officeart/2005/8/layout/cycle2"/>
    <dgm:cxn modelId="{E8751A59-497C-4F8B-8712-F5385479EB99}" type="presOf" srcId="{43564A30-233A-46F6-BC1F-335433A2D9CE}" destId="{5C33CCD1-7183-44E7-AC13-3FD495FE4381}" srcOrd="0" destOrd="0" presId="urn:microsoft.com/office/officeart/2005/8/layout/cycle2"/>
    <dgm:cxn modelId="{8E79D7A0-447C-40AE-A408-0A9597A1D135}" srcId="{0DFA6FEA-D275-4847-97BF-022F022B9788}" destId="{12A5BDB4-1FE5-4680-9807-975F476D6C9F}" srcOrd="2" destOrd="0" parTransId="{187F2AB1-B17E-4602-BE3F-8017EEF5607C}" sibTransId="{923BF8DF-CF73-4277-8848-6C279406EE6D}"/>
    <dgm:cxn modelId="{5FF7E3A1-CB7E-4E7D-9D59-03E93D480AAE}" type="presOf" srcId="{923BF8DF-CF73-4277-8848-6C279406EE6D}" destId="{241389FF-B69B-489D-890A-20B20E7657BA}" srcOrd="0" destOrd="0" presId="urn:microsoft.com/office/officeart/2005/8/layout/cycle2"/>
    <dgm:cxn modelId="{781719A7-EDD6-4602-8A86-DBE37982D4FE}" type="presOf" srcId="{D127FF09-7AA8-43BB-BDD1-180D55EC5C92}" destId="{75882D56-DD9E-4504-939D-56121E8E2ABD}" srcOrd="0" destOrd="0" presId="urn:microsoft.com/office/officeart/2005/8/layout/cycle2"/>
    <dgm:cxn modelId="{BF96B5AD-0D19-4EDB-8E06-CA5E736B389E}" type="presOf" srcId="{FF8849BA-FB55-4B43-9681-077369DCB746}" destId="{BFCA3562-AC24-4915-94C2-B0F98C67C4CD}" srcOrd="0" destOrd="0" presId="urn:microsoft.com/office/officeart/2005/8/layout/cycle2"/>
    <dgm:cxn modelId="{8E434CCD-9D9B-4314-914E-884D26ED50A7}" type="presOf" srcId="{048B26BA-7057-41F7-861E-9C20330EC6F1}" destId="{96AE98F5-F930-4F9A-A6B6-1A15EDA27ECC}" srcOrd="0" destOrd="0" presId="urn:microsoft.com/office/officeart/2005/8/layout/cycle2"/>
    <dgm:cxn modelId="{93C0D5D5-1654-4525-82A4-A58078700C1C}" type="presOf" srcId="{048B26BA-7057-41F7-861E-9C20330EC6F1}" destId="{AE517C76-43EF-4B6F-9D41-712994452F99}" srcOrd="1" destOrd="0" presId="urn:microsoft.com/office/officeart/2005/8/layout/cycle2"/>
    <dgm:cxn modelId="{A32F3DDB-AB8E-48E7-A28C-E7D70F9E9752}" srcId="{0DFA6FEA-D275-4847-97BF-022F022B9788}" destId="{A92B3E50-452E-47CC-964D-6D8F974DA1E1}" srcOrd="1" destOrd="0" parTransId="{3B7E5BD3-F1ED-4B15-8110-838A81FCB029}" sibTransId="{048B26BA-7057-41F7-861E-9C20330EC6F1}"/>
    <dgm:cxn modelId="{7E75B2F2-DBC3-4389-9147-1BF2FAF56CCA}" type="presOf" srcId="{923BF8DF-CF73-4277-8848-6C279406EE6D}" destId="{0E5A6ADF-7897-4EF4-B0F3-62BBA3EBF680}" srcOrd="1" destOrd="0" presId="urn:microsoft.com/office/officeart/2005/8/layout/cycle2"/>
    <dgm:cxn modelId="{DB1C8CF3-81E7-4C53-AA87-D19656E0B471}" type="presOf" srcId="{1FEEC46C-7E44-43E9-96A3-ACD06CE3D426}" destId="{367D730E-FCF3-4700-AA3D-709BBB0B6E47}" srcOrd="0" destOrd="0" presId="urn:microsoft.com/office/officeart/2005/8/layout/cycle2"/>
    <dgm:cxn modelId="{0404C3F7-6CF5-4657-ACCA-0A332E9A33E1}" type="presOf" srcId="{0DFA6FEA-D275-4847-97BF-022F022B9788}" destId="{AD814641-9FDA-4547-8FAC-249173F68B18}" srcOrd="0" destOrd="0" presId="urn:microsoft.com/office/officeart/2005/8/layout/cycle2"/>
    <dgm:cxn modelId="{585421BF-E8F9-4286-A9A7-5ED6EF8CCFB2}" type="presParOf" srcId="{AD814641-9FDA-4547-8FAC-249173F68B18}" destId="{FDCE7726-FD5D-495E-98E4-0DAD0D992D75}" srcOrd="0" destOrd="0" presId="urn:microsoft.com/office/officeart/2005/8/layout/cycle2"/>
    <dgm:cxn modelId="{3D4B2081-BD6A-4570-B563-E90080581537}" type="presParOf" srcId="{AD814641-9FDA-4547-8FAC-249173F68B18}" destId="{6DA972E5-8A82-4658-98CD-7D0EAC6BC7C8}" srcOrd="1" destOrd="0" presId="urn:microsoft.com/office/officeart/2005/8/layout/cycle2"/>
    <dgm:cxn modelId="{5CE1DFFF-A0AE-49F7-8566-4A8B35546136}" type="presParOf" srcId="{6DA972E5-8A82-4658-98CD-7D0EAC6BC7C8}" destId="{6014100F-4BEC-473D-BBD9-F88547230F25}" srcOrd="0" destOrd="0" presId="urn:microsoft.com/office/officeart/2005/8/layout/cycle2"/>
    <dgm:cxn modelId="{AD93239F-B922-43EE-9D3D-EA0D496F0C50}" type="presParOf" srcId="{AD814641-9FDA-4547-8FAC-249173F68B18}" destId="{39C00E21-9A4A-4533-9FBD-A82A6F84FDBF}" srcOrd="2" destOrd="0" presId="urn:microsoft.com/office/officeart/2005/8/layout/cycle2"/>
    <dgm:cxn modelId="{D49A9C33-885A-4959-90CB-7CAC2F92A5BD}" type="presParOf" srcId="{AD814641-9FDA-4547-8FAC-249173F68B18}" destId="{96AE98F5-F930-4F9A-A6B6-1A15EDA27ECC}" srcOrd="3" destOrd="0" presId="urn:microsoft.com/office/officeart/2005/8/layout/cycle2"/>
    <dgm:cxn modelId="{9CF376D5-246E-4F67-AD67-F3F383C5AC6C}" type="presParOf" srcId="{96AE98F5-F930-4F9A-A6B6-1A15EDA27ECC}" destId="{AE517C76-43EF-4B6F-9D41-712994452F99}" srcOrd="0" destOrd="0" presId="urn:microsoft.com/office/officeart/2005/8/layout/cycle2"/>
    <dgm:cxn modelId="{BAE16D33-C359-4023-AAF0-49967E488EC6}" type="presParOf" srcId="{AD814641-9FDA-4547-8FAC-249173F68B18}" destId="{EC1D0303-13F2-45FE-8F9C-7AE11E2A6032}" srcOrd="4" destOrd="0" presId="urn:microsoft.com/office/officeart/2005/8/layout/cycle2"/>
    <dgm:cxn modelId="{B6DE2951-682E-4D9A-A6FC-88340E3F85FD}" type="presParOf" srcId="{AD814641-9FDA-4547-8FAC-249173F68B18}" destId="{241389FF-B69B-489D-890A-20B20E7657BA}" srcOrd="5" destOrd="0" presId="urn:microsoft.com/office/officeart/2005/8/layout/cycle2"/>
    <dgm:cxn modelId="{B5C82EE1-0894-46F0-A049-0050E43BC7DA}" type="presParOf" srcId="{241389FF-B69B-489D-890A-20B20E7657BA}" destId="{0E5A6ADF-7897-4EF4-B0F3-62BBA3EBF680}" srcOrd="0" destOrd="0" presId="urn:microsoft.com/office/officeart/2005/8/layout/cycle2"/>
    <dgm:cxn modelId="{FF4E5DA2-9D34-471E-81C6-D92B38BBE144}" type="presParOf" srcId="{AD814641-9FDA-4547-8FAC-249173F68B18}" destId="{75882D56-DD9E-4504-939D-56121E8E2ABD}" srcOrd="6" destOrd="0" presId="urn:microsoft.com/office/officeart/2005/8/layout/cycle2"/>
    <dgm:cxn modelId="{A6BEB34A-4659-4C0F-AD87-163AE3F3E4A0}" type="presParOf" srcId="{AD814641-9FDA-4547-8FAC-249173F68B18}" destId="{5C33CCD1-7183-44E7-AC13-3FD495FE4381}" srcOrd="7" destOrd="0" presId="urn:microsoft.com/office/officeart/2005/8/layout/cycle2"/>
    <dgm:cxn modelId="{1C9CFCE3-8CE3-409D-BFC2-E2A7648228B7}" type="presParOf" srcId="{5C33CCD1-7183-44E7-AC13-3FD495FE4381}" destId="{67BFC49B-08F1-4B22-8E20-6BA740F832D2}" srcOrd="0" destOrd="0" presId="urn:microsoft.com/office/officeart/2005/8/layout/cycle2"/>
    <dgm:cxn modelId="{4724173D-583B-4BC2-8542-93C151E92E18}" type="presParOf" srcId="{AD814641-9FDA-4547-8FAC-249173F68B18}" destId="{BFCA3562-AC24-4915-94C2-B0F98C67C4CD}" srcOrd="8" destOrd="0" presId="urn:microsoft.com/office/officeart/2005/8/layout/cycle2"/>
    <dgm:cxn modelId="{3754A61B-5D2C-47D7-B8A6-A93ABC42CD33}" type="presParOf" srcId="{AD814641-9FDA-4547-8FAC-249173F68B18}" destId="{367D730E-FCF3-4700-AA3D-709BBB0B6E47}" srcOrd="9" destOrd="0" presId="urn:microsoft.com/office/officeart/2005/8/layout/cycle2"/>
    <dgm:cxn modelId="{6071FC8C-89C8-44CB-8D8C-47A94FA88751}" type="presParOf" srcId="{367D730E-FCF3-4700-AA3D-709BBB0B6E47}" destId="{8C2E5B05-73F1-4949-BBD8-F376AF50F65B}"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C88E9-9018-4ADA-81CA-D608DCA2C4AF}">
      <dsp:nvSpPr>
        <dsp:cNvPr id="0" name=""/>
        <dsp:cNvSpPr/>
      </dsp:nvSpPr>
      <dsp:spPr>
        <a:xfrm>
          <a:off x="362290" y="0"/>
          <a:ext cx="6194761" cy="590297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GB" sz="4400" b="1" kern="1200" dirty="0">
              <a:solidFill>
                <a:schemeClr val="accent4"/>
              </a:solidFill>
            </a:rPr>
            <a:t>Church Warden</a:t>
          </a:r>
        </a:p>
      </dsp:txBody>
      <dsp:txXfrm>
        <a:off x="1227324" y="696087"/>
        <a:ext cx="3571754" cy="4510803"/>
      </dsp:txXfrm>
    </dsp:sp>
    <dsp:sp modelId="{45B36283-F091-41A6-96ED-A16E87B649E4}">
      <dsp:nvSpPr>
        <dsp:cNvPr id="0" name=""/>
        <dsp:cNvSpPr/>
      </dsp:nvSpPr>
      <dsp:spPr>
        <a:xfrm>
          <a:off x="4640336" y="13238"/>
          <a:ext cx="6389439" cy="5870865"/>
        </a:xfrm>
        <a:prstGeom prst="ellipse">
          <a:avLst/>
        </a:prstGeom>
        <a:solidFill>
          <a:schemeClr val="accent5">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GB" sz="4400" b="1" kern="1200" dirty="0">
              <a:solidFill>
                <a:schemeClr val="accent4"/>
              </a:solidFill>
            </a:rPr>
            <a:t>PCC</a:t>
          </a:r>
          <a:r>
            <a:rPr lang="en-GB" sz="4400" kern="1200" dirty="0"/>
            <a:t> </a:t>
          </a:r>
          <a:endParaRPr lang="en-GB" sz="4400" b="1" kern="1200" dirty="0">
            <a:solidFill>
              <a:schemeClr val="accent4"/>
            </a:solidFill>
          </a:endParaRPr>
        </a:p>
      </dsp:txBody>
      <dsp:txXfrm>
        <a:off x="6453555" y="705539"/>
        <a:ext cx="3684001" cy="4486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BDBC1-8CDF-4B2E-9FB4-A9DFFC86ADE3}">
      <dsp:nvSpPr>
        <dsp:cNvPr id="0" name=""/>
        <dsp:cNvSpPr/>
      </dsp:nvSpPr>
      <dsp:spPr>
        <a:xfrm>
          <a:off x="2690033" y="0"/>
          <a:ext cx="5902978" cy="5902978"/>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accent4"/>
              </a:solidFill>
            </a:rPr>
            <a:t>Listen Well</a:t>
          </a:r>
        </a:p>
        <a:p>
          <a:pPr marL="0" lvl="0" indent="0" algn="ctr" defTabSz="1600200">
            <a:lnSpc>
              <a:spcPct val="90000"/>
            </a:lnSpc>
            <a:spcBef>
              <a:spcPct val="0"/>
            </a:spcBef>
            <a:spcAft>
              <a:spcPct val="35000"/>
            </a:spcAft>
            <a:buNone/>
          </a:pPr>
          <a:r>
            <a:rPr lang="en-GB" sz="3600" b="1" kern="1200" dirty="0">
              <a:solidFill>
                <a:schemeClr val="accent4"/>
              </a:solidFill>
            </a:rPr>
            <a:t>Build Effective Structures</a:t>
          </a:r>
        </a:p>
        <a:p>
          <a:pPr marL="0" lvl="0" indent="0" algn="ctr" defTabSz="1600200">
            <a:lnSpc>
              <a:spcPct val="90000"/>
            </a:lnSpc>
            <a:spcBef>
              <a:spcPct val="0"/>
            </a:spcBef>
            <a:spcAft>
              <a:spcPct val="35000"/>
            </a:spcAft>
            <a:buNone/>
          </a:pPr>
          <a:r>
            <a:rPr lang="en-GB" sz="3600" b="1" kern="1200" dirty="0">
              <a:solidFill>
                <a:schemeClr val="accent4"/>
              </a:solidFill>
            </a:rPr>
            <a:t>Ensure Good Governance</a:t>
          </a:r>
        </a:p>
        <a:p>
          <a:pPr marL="0" lvl="0" indent="0" algn="ctr" defTabSz="1600200">
            <a:lnSpc>
              <a:spcPct val="90000"/>
            </a:lnSpc>
            <a:spcBef>
              <a:spcPct val="0"/>
            </a:spcBef>
            <a:spcAft>
              <a:spcPct val="35000"/>
            </a:spcAft>
            <a:buNone/>
          </a:pPr>
          <a:r>
            <a:rPr lang="en-GB" sz="3600" b="1" kern="1200" dirty="0">
              <a:solidFill>
                <a:schemeClr val="accent4"/>
              </a:solidFill>
            </a:rPr>
            <a:t>Communicate Well</a:t>
          </a:r>
        </a:p>
        <a:p>
          <a:pPr marL="0" lvl="0" indent="0" algn="ctr" defTabSz="1600200">
            <a:lnSpc>
              <a:spcPct val="90000"/>
            </a:lnSpc>
            <a:spcBef>
              <a:spcPct val="0"/>
            </a:spcBef>
            <a:spcAft>
              <a:spcPct val="35000"/>
            </a:spcAft>
            <a:buNone/>
          </a:pPr>
          <a:r>
            <a:rPr lang="en-GB" sz="3600" b="1" kern="1200" dirty="0">
              <a:solidFill>
                <a:schemeClr val="accent4"/>
              </a:solidFill>
            </a:rPr>
            <a:t>Model Safe Behaviours</a:t>
          </a:r>
        </a:p>
      </dsp:txBody>
      <dsp:txXfrm>
        <a:off x="3554504" y="864471"/>
        <a:ext cx="4174036" cy="4174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E7726-FD5D-495E-98E4-0DAD0D992D75}">
      <dsp:nvSpPr>
        <dsp:cNvPr id="0" name=""/>
        <dsp:cNvSpPr/>
      </dsp:nvSpPr>
      <dsp:spPr>
        <a:xfrm>
          <a:off x="2985226" y="-262466"/>
          <a:ext cx="2157547" cy="2161128"/>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GB" sz="3300" b="1" kern="1200" dirty="0"/>
            <a:t>Identify</a:t>
          </a:r>
        </a:p>
      </dsp:txBody>
      <dsp:txXfrm>
        <a:off x="3301191" y="54024"/>
        <a:ext cx="1525617" cy="1528148"/>
      </dsp:txXfrm>
    </dsp:sp>
    <dsp:sp modelId="{6DA972E5-8A82-4658-98CD-7D0EAC6BC7C8}">
      <dsp:nvSpPr>
        <dsp:cNvPr id="0" name=""/>
        <dsp:cNvSpPr/>
      </dsp:nvSpPr>
      <dsp:spPr>
        <a:xfrm rot="2160000">
          <a:off x="4582034" y="1139413"/>
          <a:ext cx="642413" cy="551854"/>
        </a:xfrm>
        <a:prstGeom prst="rightArrow">
          <a:avLst>
            <a:gd name="adj1" fmla="val 60000"/>
            <a:gd name="adj2" fmla="val 50000"/>
          </a:avLst>
        </a:prstGeom>
        <a:solidFill>
          <a:schemeClr val="bg1"/>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4597843" y="1201128"/>
        <a:ext cx="476857" cy="331112"/>
      </dsp:txXfrm>
    </dsp:sp>
    <dsp:sp modelId="{39C00E21-9A4A-4533-9FBD-A82A6F84FDBF}">
      <dsp:nvSpPr>
        <dsp:cNvPr id="0" name=""/>
        <dsp:cNvSpPr/>
      </dsp:nvSpPr>
      <dsp:spPr>
        <a:xfrm>
          <a:off x="4973789" y="1182308"/>
          <a:ext cx="2157547" cy="2161128"/>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t>Analyse </a:t>
          </a:r>
        </a:p>
      </dsp:txBody>
      <dsp:txXfrm>
        <a:off x="5289754" y="1498798"/>
        <a:ext cx="1525617" cy="1528148"/>
      </dsp:txXfrm>
    </dsp:sp>
    <dsp:sp modelId="{96AE98F5-F930-4F9A-A6B6-1A15EDA27ECC}">
      <dsp:nvSpPr>
        <dsp:cNvPr id="0" name=""/>
        <dsp:cNvSpPr/>
      </dsp:nvSpPr>
      <dsp:spPr>
        <a:xfrm rot="6480000">
          <a:off x="5388095" y="2951153"/>
          <a:ext cx="750296" cy="551854"/>
        </a:xfrm>
        <a:prstGeom prst="rightArrow">
          <a:avLst>
            <a:gd name="adj1" fmla="val 60000"/>
            <a:gd name="adj2" fmla="val 50000"/>
          </a:avLst>
        </a:prstGeom>
        <a:solidFill>
          <a:schemeClr val="bg1"/>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solidFill>
              <a:schemeClr val="bg1"/>
            </a:solidFill>
          </a:endParaRPr>
        </a:p>
      </dsp:txBody>
      <dsp:txXfrm rot="10800000">
        <a:off x="5496453" y="2982797"/>
        <a:ext cx="584740" cy="331112"/>
      </dsp:txXfrm>
    </dsp:sp>
    <dsp:sp modelId="{EC1D0303-13F2-45FE-8F9C-7AE11E2A6032}">
      <dsp:nvSpPr>
        <dsp:cNvPr id="0" name=""/>
        <dsp:cNvSpPr/>
      </dsp:nvSpPr>
      <dsp:spPr>
        <a:xfrm>
          <a:off x="4214226" y="3520005"/>
          <a:ext cx="2157547" cy="2161128"/>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GB" sz="3300" b="1" kern="1200" dirty="0"/>
            <a:t>Action</a:t>
          </a:r>
        </a:p>
      </dsp:txBody>
      <dsp:txXfrm>
        <a:off x="4530191" y="3836495"/>
        <a:ext cx="1525617" cy="1528148"/>
      </dsp:txXfrm>
    </dsp:sp>
    <dsp:sp modelId="{241389FF-B69B-489D-890A-20B20E7657BA}">
      <dsp:nvSpPr>
        <dsp:cNvPr id="0" name=""/>
        <dsp:cNvSpPr/>
      </dsp:nvSpPr>
      <dsp:spPr>
        <a:xfrm rot="10800000">
          <a:off x="3927575" y="4339156"/>
          <a:ext cx="687967" cy="551854"/>
        </a:xfrm>
        <a:prstGeom prst="rightArrow">
          <a:avLst>
            <a:gd name="adj1" fmla="val 60000"/>
            <a:gd name="adj2" fmla="val 50000"/>
          </a:avLst>
        </a:prstGeom>
        <a:solidFill>
          <a:schemeClr val="bg1"/>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10800000">
        <a:off x="4093131" y="4449527"/>
        <a:ext cx="522411" cy="331112"/>
      </dsp:txXfrm>
    </dsp:sp>
    <dsp:sp modelId="{75882D56-DD9E-4504-939D-56121E8E2ABD}">
      <dsp:nvSpPr>
        <dsp:cNvPr id="0" name=""/>
        <dsp:cNvSpPr/>
      </dsp:nvSpPr>
      <dsp:spPr>
        <a:xfrm>
          <a:off x="1756226" y="3520005"/>
          <a:ext cx="2157547" cy="2161128"/>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GB" sz="3300" b="1" kern="1200" dirty="0"/>
            <a:t>Monitor</a:t>
          </a:r>
        </a:p>
      </dsp:txBody>
      <dsp:txXfrm>
        <a:off x="2072191" y="3836495"/>
        <a:ext cx="1525617" cy="1528148"/>
      </dsp:txXfrm>
    </dsp:sp>
    <dsp:sp modelId="{5C33CCD1-7183-44E7-AC13-3FD495FE4381}">
      <dsp:nvSpPr>
        <dsp:cNvPr id="0" name=""/>
        <dsp:cNvSpPr/>
      </dsp:nvSpPr>
      <dsp:spPr>
        <a:xfrm rot="15120000">
          <a:off x="2117459" y="3411045"/>
          <a:ext cx="810900" cy="551854"/>
        </a:xfrm>
        <a:prstGeom prst="rightArrow">
          <a:avLst>
            <a:gd name="adj1" fmla="val 60000"/>
            <a:gd name="adj2" fmla="val 50000"/>
          </a:avLst>
        </a:prstGeom>
        <a:solidFill>
          <a:schemeClr val="bg1"/>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10800000">
        <a:off x="2225817" y="3600143"/>
        <a:ext cx="645344" cy="331112"/>
      </dsp:txXfrm>
    </dsp:sp>
    <dsp:sp modelId="{BFCA3562-AC24-4915-94C2-B0F98C67C4CD}">
      <dsp:nvSpPr>
        <dsp:cNvPr id="0" name=""/>
        <dsp:cNvSpPr/>
      </dsp:nvSpPr>
      <dsp:spPr>
        <a:xfrm>
          <a:off x="996662" y="1182308"/>
          <a:ext cx="2157547" cy="2161128"/>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t>Control</a:t>
          </a:r>
        </a:p>
      </dsp:txBody>
      <dsp:txXfrm>
        <a:off x="1312627" y="1498798"/>
        <a:ext cx="1525617" cy="1528148"/>
      </dsp:txXfrm>
    </dsp:sp>
    <dsp:sp modelId="{367D730E-FCF3-4700-AA3D-709BBB0B6E47}">
      <dsp:nvSpPr>
        <dsp:cNvPr id="0" name=""/>
        <dsp:cNvSpPr/>
      </dsp:nvSpPr>
      <dsp:spPr>
        <a:xfrm rot="19440000">
          <a:off x="2520028" y="1263567"/>
          <a:ext cx="872162" cy="650553"/>
        </a:xfrm>
        <a:prstGeom prst="rightArrow">
          <a:avLst>
            <a:gd name="adj1" fmla="val 60000"/>
            <a:gd name="adj2" fmla="val 50000"/>
          </a:avLst>
        </a:prstGeom>
        <a:solidFill>
          <a:schemeClr val="bg1"/>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dirty="0"/>
        </a:p>
      </dsp:txBody>
      <dsp:txXfrm>
        <a:off x="2538665" y="1451036"/>
        <a:ext cx="676996" cy="3903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804B9-B2CC-4362-BADD-638E465597E8}" type="datetimeFigureOut">
              <a:rPr lang="en-GB" smtClean="0"/>
              <a:t>19/10/2023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37B8C-6864-4BDA-AE61-994E9337597D}" type="slidenum">
              <a:rPr lang="en-GB" smtClean="0"/>
              <a:t>‹#›</a:t>
            </a:fld>
            <a:endParaRPr lang="en-GB" dirty="0"/>
          </a:p>
        </p:txBody>
      </p:sp>
    </p:spTree>
    <p:extLst>
      <p:ext uri="{BB962C8B-B14F-4D97-AF65-F5344CB8AC3E}">
        <p14:creationId xmlns:p14="http://schemas.microsoft.com/office/powerpoint/2010/main" val="221388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1</a:t>
            </a:fld>
            <a:endParaRPr lang="en-GB" dirty="0"/>
          </a:p>
        </p:txBody>
      </p:sp>
    </p:spTree>
    <p:extLst>
      <p:ext uri="{BB962C8B-B14F-4D97-AF65-F5344CB8AC3E}">
        <p14:creationId xmlns:p14="http://schemas.microsoft.com/office/powerpoint/2010/main" val="202732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want to deliver?</a:t>
            </a:r>
          </a:p>
          <a:p>
            <a:r>
              <a:rPr lang="en-US" dirty="0"/>
              <a:t>Planning considerations of activity</a:t>
            </a:r>
          </a:p>
          <a:p>
            <a:r>
              <a:rPr lang="en-US" dirty="0"/>
              <a:t>Briefing sheet at this point</a:t>
            </a:r>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12</a:t>
            </a:fld>
            <a:endParaRPr lang="en-GB" dirty="0"/>
          </a:p>
        </p:txBody>
      </p:sp>
    </p:spTree>
    <p:extLst>
      <p:ext uri="{BB962C8B-B14F-4D97-AF65-F5344CB8AC3E}">
        <p14:creationId xmlns:p14="http://schemas.microsoft.com/office/powerpoint/2010/main" val="395294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Briefing sheet</a:t>
            </a:r>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13</a:t>
            </a:fld>
            <a:endParaRPr lang="en-GB" dirty="0"/>
          </a:p>
        </p:txBody>
      </p:sp>
    </p:spTree>
    <p:extLst>
      <p:ext uri="{BB962C8B-B14F-4D97-AF65-F5344CB8AC3E}">
        <p14:creationId xmlns:p14="http://schemas.microsoft.com/office/powerpoint/2010/main" val="270660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457200">
              <a:defRPr sz="2500" b="1">
                <a:solidFill>
                  <a:srgbClr val="000000"/>
                </a:solidFill>
                <a:latin typeface="Helvetica"/>
                <a:ea typeface="Helvetica"/>
                <a:cs typeface="Helvetica"/>
                <a:sym typeface="Helvetica"/>
              </a:defRPr>
            </a:pPr>
            <a:endParaRPr lang="en-GB" dirty="0"/>
          </a:p>
          <a:p>
            <a:pPr algn="l" defTabSz="457200">
              <a:defRPr b="1">
                <a:solidFill>
                  <a:srgbClr val="000000"/>
                </a:solidFill>
                <a:latin typeface="Helvetica"/>
                <a:ea typeface="Helvetica"/>
                <a:cs typeface="Helvetica"/>
                <a:sym typeface="Helvetica"/>
              </a:defRPr>
            </a:pPr>
            <a:r>
              <a:rPr lang="en-GB" dirty="0"/>
              <a:t>not you are OK.”</a:t>
            </a:r>
          </a:p>
          <a:p>
            <a:endParaRPr lang="en-US" dirty="0"/>
          </a:p>
        </p:txBody>
      </p:sp>
    </p:spTree>
    <p:extLst>
      <p:ext uri="{BB962C8B-B14F-4D97-AF65-F5344CB8AC3E}">
        <p14:creationId xmlns:p14="http://schemas.microsoft.com/office/powerpoint/2010/main" val="1495320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28600">
              <a:defRPr sz="2200">
                <a:solidFill>
                  <a:srgbClr val="444444"/>
                </a:solidFill>
                <a:latin typeface="Helvetica"/>
                <a:ea typeface="Helvetica"/>
                <a:cs typeface="Helvetica"/>
                <a:sym typeface="Helvetica"/>
              </a:defRPr>
            </a:pPr>
            <a:r>
              <a:rPr lang="en-US" sz="1200" dirty="0"/>
              <a:t> Accept and take seriously what is being said without displaying shock or disbelief.</a:t>
            </a:r>
          </a:p>
          <a:p>
            <a:pPr defTabSz="228600">
              <a:defRPr sz="2200">
                <a:solidFill>
                  <a:srgbClr val="444444"/>
                </a:solidFill>
                <a:latin typeface="Helvetica"/>
                <a:ea typeface="Helvetica"/>
                <a:cs typeface="Helvetica"/>
                <a:sym typeface="Helvetica"/>
              </a:defRPr>
            </a:pPr>
            <a:r>
              <a:rPr lang="en-US" sz="1200" dirty="0"/>
              <a:t>  Let the person tell their story and don’t push for information or ask leading questions.</a:t>
            </a:r>
          </a:p>
          <a:p>
            <a:pPr defTabSz="228600">
              <a:defRPr sz="2200">
                <a:solidFill>
                  <a:srgbClr val="444444"/>
                </a:solidFill>
                <a:latin typeface="Helvetica"/>
                <a:ea typeface="Helvetica"/>
                <a:cs typeface="Helvetica"/>
                <a:sym typeface="Helvetica"/>
              </a:defRPr>
            </a:pPr>
            <a:r>
              <a:rPr lang="en-US" sz="1200" dirty="0"/>
              <a:t>  Do not interrogate or decide if they are telling the truth.</a:t>
            </a:r>
          </a:p>
          <a:p>
            <a:pPr defTabSz="228600">
              <a:defRPr sz="2200">
                <a:solidFill>
                  <a:srgbClr val="444444"/>
                </a:solidFill>
                <a:latin typeface="Helvetica"/>
                <a:ea typeface="Helvetica"/>
                <a:cs typeface="Helvetica"/>
                <a:sym typeface="Helvetica"/>
              </a:defRPr>
            </a:pPr>
            <a:r>
              <a:rPr lang="en-US" sz="1200" dirty="0"/>
              <a:t>  Be alert to signs and symptoms of abuse. </a:t>
            </a:r>
          </a:p>
          <a:p>
            <a:pPr defTabSz="228600">
              <a:defRPr sz="2200">
                <a:solidFill>
                  <a:srgbClr val="444444"/>
                </a:solidFill>
                <a:latin typeface="Helvetica"/>
                <a:ea typeface="Helvetica"/>
                <a:cs typeface="Helvetica"/>
                <a:sym typeface="Helvetica"/>
              </a:defRPr>
            </a:pPr>
            <a:endParaRPr lang="en-US" sz="1200" dirty="0"/>
          </a:p>
          <a:p>
            <a:pPr defTabSz="228600">
              <a:defRPr sz="2200">
                <a:solidFill>
                  <a:srgbClr val="444444"/>
                </a:solidFill>
                <a:latin typeface="Helvetica"/>
                <a:ea typeface="Helvetica"/>
                <a:cs typeface="Helvetica"/>
                <a:sym typeface="Helvetica"/>
              </a:defRPr>
            </a:pPr>
            <a:r>
              <a:rPr lang="en-US" sz="2400" dirty="0"/>
              <a:t>  Reassure the individual they have taken the right step in sharing this information and they are not to blame.</a:t>
            </a:r>
          </a:p>
          <a:p>
            <a:pPr defTabSz="228600">
              <a:defRPr sz="2200">
                <a:solidFill>
                  <a:srgbClr val="444444"/>
                </a:solidFill>
                <a:latin typeface="Helvetica"/>
                <a:ea typeface="Helvetica"/>
                <a:cs typeface="Helvetica"/>
                <a:sym typeface="Helvetica"/>
              </a:defRPr>
            </a:pPr>
            <a:r>
              <a:rPr lang="en-US" sz="2400" dirty="0"/>
              <a:t>  Be honest; never make promises to keep what you are being told confidential. If abuse is involved, you will need to tell someone.</a:t>
            </a:r>
          </a:p>
          <a:p>
            <a:pPr defTabSz="228600">
              <a:defRPr sz="2200">
                <a:solidFill>
                  <a:srgbClr val="444444"/>
                </a:solidFill>
                <a:latin typeface="Helvetica"/>
                <a:ea typeface="Helvetica"/>
                <a:cs typeface="Helvetica"/>
                <a:sym typeface="Helvetica"/>
              </a:defRPr>
            </a:pPr>
            <a:r>
              <a:rPr lang="en-US" sz="2400" dirty="0"/>
              <a:t>  Tell them what you will do with the information they have shared and that they will be kept informed.</a:t>
            </a:r>
          </a:p>
          <a:p>
            <a:pPr defTabSz="228600">
              <a:defRPr sz="2200">
                <a:solidFill>
                  <a:srgbClr val="444444"/>
                </a:solidFill>
                <a:latin typeface="Helvetica"/>
                <a:ea typeface="Helvetica"/>
                <a:cs typeface="Helvetica"/>
                <a:sym typeface="Helvetica"/>
              </a:defRPr>
            </a:pPr>
            <a:r>
              <a:rPr lang="en-US" sz="2400" dirty="0"/>
              <a:t>  Do not introduce personal information or from either your own experience or that of others.</a:t>
            </a:r>
          </a:p>
          <a:p>
            <a:pPr defTabSz="228600">
              <a:defRPr sz="2200">
                <a:solidFill>
                  <a:srgbClr val="444444"/>
                </a:solidFill>
                <a:latin typeface="Helvetica"/>
                <a:ea typeface="Helvetica"/>
                <a:cs typeface="Helvetica"/>
                <a:sym typeface="Helvetica"/>
              </a:defRPr>
            </a:pPr>
            <a:r>
              <a:rPr lang="en-US" sz="2400" dirty="0"/>
              <a:t>  Do not investigate the matter any further for yourself, or approach the person about whom allegations may have been made. </a:t>
            </a:r>
          </a:p>
          <a:p>
            <a:pPr defTabSz="228600">
              <a:defRPr sz="2200">
                <a:solidFill>
                  <a:srgbClr val="444444"/>
                </a:solidFill>
                <a:latin typeface="Helvetica"/>
                <a:ea typeface="Helvetica"/>
                <a:cs typeface="Helvetica"/>
                <a:sym typeface="Helvetica"/>
              </a:defRPr>
            </a:pPr>
            <a:endParaRPr lang="en-GB" dirty="0"/>
          </a:p>
          <a:p>
            <a:pPr defTabSz="228600">
              <a:defRPr sz="2200">
                <a:solidFill>
                  <a:srgbClr val="444444"/>
                </a:solidFill>
                <a:latin typeface="Helvetica"/>
                <a:ea typeface="Helvetica"/>
                <a:cs typeface="Helvetica"/>
                <a:sym typeface="Helvetica"/>
              </a:defRPr>
            </a:pPr>
            <a:r>
              <a:rPr lang="en-US" sz="2400" dirty="0"/>
              <a:t> Write down, concisely, exactly what is seen, said or heard and make clear where you have added your views or interpretation.</a:t>
            </a:r>
          </a:p>
          <a:p>
            <a:pPr defTabSz="228600">
              <a:defRPr sz="2200">
                <a:solidFill>
                  <a:srgbClr val="444444"/>
                </a:solidFill>
                <a:latin typeface="Helvetica"/>
                <a:ea typeface="Helvetica"/>
                <a:cs typeface="Helvetica"/>
                <a:sym typeface="Helvetica"/>
              </a:defRPr>
            </a:pPr>
            <a:r>
              <a:rPr lang="en-US" sz="2400" dirty="0"/>
              <a:t>You may find it helpful to use the 4 W’s, as follows: </a:t>
            </a:r>
          </a:p>
          <a:p>
            <a:pPr defTabSz="228600">
              <a:defRPr sz="2200">
                <a:solidFill>
                  <a:srgbClr val="444444"/>
                </a:solidFill>
                <a:latin typeface="Helvetica"/>
                <a:ea typeface="Helvetica"/>
                <a:cs typeface="Helvetica"/>
                <a:sym typeface="Helvetica"/>
              </a:defRPr>
            </a:pPr>
            <a:r>
              <a:rPr lang="en-US" sz="2400" dirty="0"/>
              <a:t>  WHO was involved? Name the key people</a:t>
            </a:r>
          </a:p>
          <a:p>
            <a:pPr defTabSz="228600">
              <a:defRPr sz="2200">
                <a:solidFill>
                  <a:srgbClr val="444444"/>
                </a:solidFill>
                <a:latin typeface="Helvetica"/>
                <a:ea typeface="Helvetica"/>
                <a:cs typeface="Helvetica"/>
                <a:sym typeface="Helvetica"/>
              </a:defRPr>
            </a:pPr>
            <a:r>
              <a:rPr lang="en-US" sz="2400" dirty="0"/>
              <a:t>  WHAT happened? Facts not opinions</a:t>
            </a:r>
          </a:p>
          <a:p>
            <a:pPr defTabSz="228600">
              <a:defRPr sz="2200">
                <a:solidFill>
                  <a:srgbClr val="444444"/>
                </a:solidFill>
                <a:latin typeface="Helvetica"/>
                <a:ea typeface="Helvetica"/>
                <a:cs typeface="Helvetica"/>
                <a:sym typeface="Helvetica"/>
              </a:defRPr>
            </a:pPr>
            <a:r>
              <a:rPr lang="en-US" sz="2400" dirty="0"/>
              <a:t>  WHEN did it happen? Date and time</a:t>
            </a:r>
          </a:p>
          <a:p>
            <a:pPr defTabSz="228600">
              <a:defRPr sz="2200">
                <a:solidFill>
                  <a:srgbClr val="444444"/>
                </a:solidFill>
                <a:latin typeface="Helvetica"/>
                <a:ea typeface="Helvetica"/>
                <a:cs typeface="Helvetica"/>
                <a:sym typeface="Helvetica"/>
              </a:defRPr>
            </a:pPr>
            <a:r>
              <a:rPr lang="en-US" sz="2400" dirty="0"/>
              <a:t>  WHO have you referred the issue on to? </a:t>
            </a:r>
          </a:p>
          <a:p>
            <a:pPr defTabSz="228600">
              <a:defRPr sz="2200">
                <a:solidFill>
                  <a:srgbClr val="444444"/>
                </a:solidFill>
                <a:latin typeface="Helvetica"/>
                <a:ea typeface="Helvetica"/>
                <a:cs typeface="Helvetica"/>
                <a:sym typeface="Helvetica"/>
              </a:defRPr>
            </a:pPr>
            <a:endParaRPr lang="en-US" sz="2400" dirty="0"/>
          </a:p>
          <a:p>
            <a:pPr defTabSz="228600">
              <a:defRPr sz="2200">
                <a:solidFill>
                  <a:srgbClr val="444444"/>
                </a:solidFill>
                <a:latin typeface="Helvetica"/>
                <a:ea typeface="Helvetica"/>
                <a:cs typeface="Helvetica"/>
                <a:sym typeface="Helvetica"/>
              </a:defRPr>
            </a:pPr>
            <a:r>
              <a:rPr lang="en-US" sz="2400" dirty="0"/>
              <a:t>  Pass the information to the Safeguarding Lead or Diocesan Safeguarding Advisor in your setting within 24 hours</a:t>
            </a:r>
          </a:p>
          <a:p>
            <a:pPr defTabSz="228600">
              <a:defRPr sz="2200">
                <a:solidFill>
                  <a:srgbClr val="444444"/>
                </a:solidFill>
                <a:latin typeface="Helvetica"/>
                <a:ea typeface="Helvetica"/>
                <a:cs typeface="Helvetica"/>
                <a:sym typeface="Helvetica"/>
              </a:defRPr>
            </a:pPr>
            <a:r>
              <a:rPr lang="en-US" sz="2400" dirty="0"/>
              <a:t>  In case of an emergency call the Police or dial 999.</a:t>
            </a:r>
          </a:p>
          <a:p>
            <a:pPr defTabSz="228600">
              <a:defRPr sz="2200">
                <a:solidFill>
                  <a:srgbClr val="444444"/>
                </a:solidFill>
                <a:latin typeface="Helvetica"/>
                <a:ea typeface="Helvetica"/>
                <a:cs typeface="Helvetica"/>
                <a:sym typeface="Helvetica"/>
              </a:defRPr>
            </a:pPr>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17</a:t>
            </a:fld>
            <a:endParaRPr lang="en-GB" dirty="0"/>
          </a:p>
        </p:txBody>
      </p:sp>
    </p:spTree>
    <p:extLst>
      <p:ext uri="{BB962C8B-B14F-4D97-AF65-F5344CB8AC3E}">
        <p14:creationId xmlns:p14="http://schemas.microsoft.com/office/powerpoint/2010/main" val="3610460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18</a:t>
            </a:fld>
            <a:endParaRPr lang="en-GB" dirty="0"/>
          </a:p>
        </p:txBody>
      </p:sp>
    </p:spTree>
    <p:extLst>
      <p:ext uri="{BB962C8B-B14F-4D97-AF65-F5344CB8AC3E}">
        <p14:creationId xmlns:p14="http://schemas.microsoft.com/office/powerpoint/2010/main" val="164774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19</a:t>
            </a:fld>
            <a:endParaRPr lang="en-GB" dirty="0"/>
          </a:p>
        </p:txBody>
      </p:sp>
    </p:spTree>
    <p:extLst>
      <p:ext uri="{BB962C8B-B14F-4D97-AF65-F5344CB8AC3E}">
        <p14:creationId xmlns:p14="http://schemas.microsoft.com/office/powerpoint/2010/main" val="358534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2</a:t>
            </a:fld>
            <a:endParaRPr lang="en-GB" dirty="0"/>
          </a:p>
        </p:txBody>
      </p:sp>
    </p:spTree>
    <p:extLst>
      <p:ext uri="{BB962C8B-B14F-4D97-AF65-F5344CB8AC3E}">
        <p14:creationId xmlns:p14="http://schemas.microsoft.com/office/powerpoint/2010/main" val="336695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ball we juggle.</a:t>
            </a:r>
          </a:p>
          <a:p>
            <a:endParaRPr lang="en-US" dirty="0"/>
          </a:p>
          <a:p>
            <a:r>
              <a:rPr lang="en-US" dirty="0"/>
              <a:t>The expectations of the role</a:t>
            </a:r>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3</a:t>
            </a:fld>
            <a:endParaRPr lang="en-GB" dirty="0"/>
          </a:p>
        </p:txBody>
      </p:sp>
    </p:spTree>
    <p:extLst>
      <p:ext uri="{BB962C8B-B14F-4D97-AF65-F5344CB8AC3E}">
        <p14:creationId xmlns:p14="http://schemas.microsoft.com/office/powerpoint/2010/main" val="243292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4</a:t>
            </a:fld>
            <a:endParaRPr lang="en-GB" dirty="0"/>
          </a:p>
        </p:txBody>
      </p:sp>
    </p:spTree>
    <p:extLst>
      <p:ext uri="{BB962C8B-B14F-4D97-AF65-F5344CB8AC3E}">
        <p14:creationId xmlns:p14="http://schemas.microsoft.com/office/powerpoint/2010/main" val="354068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5</a:t>
            </a:fld>
            <a:endParaRPr lang="en-GB" dirty="0"/>
          </a:p>
        </p:txBody>
      </p:sp>
    </p:spTree>
    <p:extLst>
      <p:ext uri="{BB962C8B-B14F-4D97-AF65-F5344CB8AC3E}">
        <p14:creationId xmlns:p14="http://schemas.microsoft.com/office/powerpoint/2010/main" val="38876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slide – look back, pause and then next section</a:t>
            </a:r>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6</a:t>
            </a:fld>
            <a:endParaRPr lang="en-GB" dirty="0"/>
          </a:p>
        </p:txBody>
      </p:sp>
    </p:spTree>
    <p:extLst>
      <p:ext uri="{BB962C8B-B14F-4D97-AF65-F5344CB8AC3E}">
        <p14:creationId xmlns:p14="http://schemas.microsoft.com/office/powerpoint/2010/main" val="182366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1" kern="1400" spc="-50" dirty="0">
                <a:effectLst/>
                <a:latin typeface="Calibri" panose="020F0502020204030204" pitchFamily="34" charset="0"/>
                <a:ea typeface="Times New Roman" panose="02020603050405020304" pitchFamily="18" charset="0"/>
                <a:cs typeface="Times New Roman" panose="02020603050405020304" pitchFamily="18" charset="0"/>
              </a:rPr>
              <a:t>Build effective structures</a:t>
            </a:r>
            <a:r>
              <a:rPr lang="en-GB" sz="1800" kern="1400" spc="-50" dirty="0">
                <a:effectLst/>
                <a:latin typeface="Calibri" panose="020F0502020204030204" pitchFamily="34" charset="0"/>
                <a:ea typeface="Times New Roman" panose="02020603050405020304" pitchFamily="18" charset="0"/>
                <a:cs typeface="Times New Roman" panose="02020603050405020304" pitchFamily="18" charset="0"/>
              </a:rPr>
              <a:t> – Be alert to the formal and informal structures and accountabilities that exist in your church or organisation – it will make all the difference to the long-term sustainability of your culture-setting efforts. Ensure that shadow structures (i.e., informal, and often unrecognised) don’t undermine your efforts and reduce accountability. </a:t>
            </a:r>
            <a:endParaRPr lang="en-GB" sz="1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1800" kern="1400" spc="-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1800" b="1" kern="1400" spc="-50" dirty="0">
                <a:effectLst/>
                <a:latin typeface="Calibri" panose="020F0502020204030204" pitchFamily="34" charset="0"/>
                <a:ea typeface="Times New Roman" panose="02020603050405020304" pitchFamily="18" charset="0"/>
                <a:cs typeface="Times New Roman" panose="02020603050405020304" pitchFamily="18" charset="0"/>
              </a:rPr>
              <a:t>Listen well</a:t>
            </a:r>
            <a:r>
              <a:rPr lang="en-GB" sz="1800" kern="1400" spc="-50" dirty="0">
                <a:effectLst/>
                <a:latin typeface="Calibri" panose="020F0502020204030204" pitchFamily="34" charset="0"/>
                <a:ea typeface="Times New Roman" panose="02020603050405020304" pitchFamily="18" charset="0"/>
                <a:cs typeface="Times New Roman" panose="02020603050405020304" pitchFamily="18" charset="0"/>
              </a:rPr>
              <a:t> – Pay attention and genuinely listen to what is being said about your church or organisation, both by those inside and those outside. How do people think you have managed challenging issues? Can you demonstrate that you are prepared to learn lessons from what didn’t go well?</a:t>
            </a:r>
            <a:endParaRPr lang="en-GB" sz="1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1800" kern="1400" spc="-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1800" b="1" kern="1400" spc="-50" dirty="0">
                <a:effectLst/>
                <a:latin typeface="Calibri" panose="020F0502020204030204" pitchFamily="34" charset="0"/>
                <a:ea typeface="Times New Roman" panose="02020603050405020304" pitchFamily="18" charset="0"/>
                <a:cs typeface="Times New Roman" panose="02020603050405020304" pitchFamily="18" charset="0"/>
              </a:rPr>
              <a:t>Establish good governance</a:t>
            </a:r>
            <a:r>
              <a:rPr lang="en-GB" sz="1800" kern="1400" spc="-50" dirty="0">
                <a:effectLst/>
                <a:latin typeface="Calibri" panose="020F0502020204030204" pitchFamily="34" charset="0"/>
                <a:ea typeface="Times New Roman" panose="02020603050405020304" pitchFamily="18" charset="0"/>
                <a:cs typeface="Times New Roman" panose="02020603050405020304" pitchFamily="18" charset="0"/>
              </a:rPr>
              <a:t> – Make sure you are clear about how your church or organisation is governed. Would people know who to speak to and know the difference between organisational governance and spiritual leadership? Ensure you give the maintenance of your culture sufficient attention alongside the pursuit of mission and vision.</a:t>
            </a:r>
            <a:endParaRPr lang="en-GB" sz="1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1800" kern="1400" spc="-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1800" b="1" kern="1400" spc="-50" dirty="0">
                <a:effectLst/>
                <a:latin typeface="Calibri" panose="020F0502020204030204" pitchFamily="34" charset="0"/>
                <a:ea typeface="Times New Roman" panose="02020603050405020304" pitchFamily="18" charset="0"/>
                <a:cs typeface="Times New Roman" panose="02020603050405020304" pitchFamily="18" charset="0"/>
              </a:rPr>
              <a:t>Communicate well</a:t>
            </a:r>
            <a:r>
              <a:rPr lang="en-GB" sz="1800" kern="1400" spc="-50" dirty="0">
                <a:effectLst/>
                <a:latin typeface="Calibri" panose="020F0502020204030204" pitchFamily="34" charset="0"/>
                <a:ea typeface="Times New Roman" panose="02020603050405020304" pitchFamily="18" charset="0"/>
                <a:cs typeface="Times New Roman" panose="02020603050405020304" pitchFamily="18" charset="0"/>
              </a:rPr>
              <a:t> – Make every effort to be clear in your intention to facilitate and foster safer practices. Ensure that people know who your key contacts are and that you welcome comments and concerns being shared appropriately. Reinforcing positive messages about safer places within services will help too.</a:t>
            </a:r>
            <a:endParaRPr lang="en-GB" sz="1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1800" kern="1400" spc="-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pPr>
              <a:spcAft>
                <a:spcPts val="1800"/>
              </a:spcAft>
            </a:pPr>
            <a:r>
              <a:rPr lang="en-GB" sz="1800" b="1" kern="1400" spc="-50" dirty="0">
                <a:effectLst/>
                <a:latin typeface="Calibri" panose="020F0502020204030204" pitchFamily="34" charset="0"/>
                <a:ea typeface="Times New Roman" panose="02020603050405020304" pitchFamily="18" charset="0"/>
                <a:cs typeface="Times New Roman" panose="02020603050405020304" pitchFamily="18" charset="0"/>
              </a:rPr>
              <a:t>Model safe behaviours</a:t>
            </a:r>
            <a:r>
              <a:rPr lang="en-GB" sz="1800" kern="1400" spc="-50" dirty="0">
                <a:effectLst/>
                <a:latin typeface="Calibri" panose="020F0502020204030204" pitchFamily="34" charset="0"/>
                <a:ea typeface="Times New Roman" panose="02020603050405020304" pitchFamily="18" charset="0"/>
                <a:cs typeface="Times New Roman" panose="02020603050405020304" pitchFamily="18" charset="0"/>
              </a:rPr>
              <a:t> – Encourage and model the day-to-day behaviours and ways of working that you want to see in your church or organisation. Welcome appropriate and respectful challenge to behaviours and attitudes that threaten or conflict with safer, healthier culture. </a:t>
            </a:r>
            <a:endParaRPr lang="en-GB" sz="1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7</a:t>
            </a:fld>
            <a:endParaRPr lang="en-GB" dirty="0"/>
          </a:p>
        </p:txBody>
      </p:sp>
    </p:spTree>
    <p:extLst>
      <p:ext uri="{BB962C8B-B14F-4D97-AF65-F5344CB8AC3E}">
        <p14:creationId xmlns:p14="http://schemas.microsoft.com/office/powerpoint/2010/main" val="294009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Safeguarding considerations for visits</a:t>
            </a:r>
          </a:p>
          <a:p>
            <a:r>
              <a:rPr lang="en-US" dirty="0"/>
              <a:t>Question what you see and notice</a:t>
            </a:r>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8</a:t>
            </a:fld>
            <a:endParaRPr lang="en-GB" dirty="0"/>
          </a:p>
        </p:txBody>
      </p:sp>
    </p:spTree>
    <p:extLst>
      <p:ext uri="{BB962C8B-B14F-4D97-AF65-F5344CB8AC3E}">
        <p14:creationId xmlns:p14="http://schemas.microsoft.com/office/powerpoint/2010/main" val="315293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is where the danger is</a:t>
            </a:r>
            <a:endParaRPr lang="en-GB" dirty="0"/>
          </a:p>
        </p:txBody>
      </p:sp>
      <p:sp>
        <p:nvSpPr>
          <p:cNvPr id="4" name="Slide Number Placeholder 3"/>
          <p:cNvSpPr>
            <a:spLocks noGrp="1"/>
          </p:cNvSpPr>
          <p:nvPr>
            <p:ph type="sldNum" sz="quarter" idx="5"/>
          </p:nvPr>
        </p:nvSpPr>
        <p:spPr/>
        <p:txBody>
          <a:bodyPr/>
          <a:lstStyle/>
          <a:p>
            <a:fld id="{00A37B8C-6864-4BDA-AE61-994E9337597D}" type="slidenum">
              <a:rPr lang="en-GB" smtClean="0"/>
              <a:t>10</a:t>
            </a:fld>
            <a:endParaRPr lang="en-GB" dirty="0"/>
          </a:p>
        </p:txBody>
      </p:sp>
    </p:spTree>
    <p:extLst>
      <p:ext uri="{BB962C8B-B14F-4D97-AF65-F5344CB8AC3E}">
        <p14:creationId xmlns:p14="http://schemas.microsoft.com/office/powerpoint/2010/main" val="192721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E545-E6A6-4248-927F-A61AF16459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E67BFF-6C64-47E6-BADF-D34526E25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F53DA5-9547-4AF7-984B-F64B46BBB8B3}"/>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5" name="Footer Placeholder 4">
            <a:extLst>
              <a:ext uri="{FF2B5EF4-FFF2-40B4-BE49-F238E27FC236}">
                <a16:creationId xmlns:a16="http://schemas.microsoft.com/office/drawing/2014/main" id="{1CC939C7-493F-47E6-A349-F198075945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B8ED38B-69C1-46A4-B9ED-8BCCC33808EB}"/>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3288165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69D9-063A-496E-A228-0B61896641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4D5B97-B97E-4DA2-A641-9E5350B1B5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3F353F-6595-4EBF-BFF7-3DC5B71AD416}"/>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5" name="Footer Placeholder 4">
            <a:extLst>
              <a:ext uri="{FF2B5EF4-FFF2-40B4-BE49-F238E27FC236}">
                <a16:creationId xmlns:a16="http://schemas.microsoft.com/office/drawing/2014/main" id="{EB9A5ACB-4688-4169-92CB-6498AAB561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077E69-94B2-4CF9-BDE2-4082229043E7}"/>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834140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E34731-E76A-48B2-864B-E611EBE2DF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E79535-AC2B-43B3-9F6C-45177CB076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FB8E26-A5BA-42C5-A7DE-F5BAAFE1E4EF}"/>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5" name="Footer Placeholder 4">
            <a:extLst>
              <a:ext uri="{FF2B5EF4-FFF2-40B4-BE49-F238E27FC236}">
                <a16:creationId xmlns:a16="http://schemas.microsoft.com/office/drawing/2014/main" id="{E5629B5E-5BA1-43B9-88A3-D93E1DC1E02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59340B3-5913-44B5-B40F-B8E9CB138AFE}"/>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2028862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33230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3953085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2D5B-5DC6-4CC8-821A-2944AB984F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128FD6-A039-47CE-AF21-39F1978BF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7D5B51-8143-4A70-A99D-58DED103E140}"/>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5" name="Footer Placeholder 4">
            <a:extLst>
              <a:ext uri="{FF2B5EF4-FFF2-40B4-BE49-F238E27FC236}">
                <a16:creationId xmlns:a16="http://schemas.microsoft.com/office/drawing/2014/main" id="{685BB033-8ACE-4D43-A7AF-000F080F9CE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364DC7-0F76-48F6-A793-56B8FF1DA3A3}"/>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1083938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2E06-EAA6-4D60-A987-3CB0073C04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0A5AC1-5E9B-4BC6-B90F-0CA427383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4D1A5F-72E2-48D8-B8EA-B7EEA553A79E}"/>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5" name="Footer Placeholder 4">
            <a:extLst>
              <a:ext uri="{FF2B5EF4-FFF2-40B4-BE49-F238E27FC236}">
                <a16:creationId xmlns:a16="http://schemas.microsoft.com/office/drawing/2014/main" id="{05E3075F-9015-4215-8E08-0907929991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3C64100-5BF3-409A-B755-DB726A0DDA12}"/>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209379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C991-0DBE-4181-9ACE-F0B5C5F200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6F8621-0B7A-4882-AD46-1746E6D4C2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F54CC5-42F1-40E1-844A-EFCB9795A2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AFB152-3EE6-439D-9654-A19D8661BAE8}"/>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6" name="Footer Placeholder 5">
            <a:extLst>
              <a:ext uri="{FF2B5EF4-FFF2-40B4-BE49-F238E27FC236}">
                <a16:creationId xmlns:a16="http://schemas.microsoft.com/office/drawing/2014/main" id="{E15A0E04-CAB6-4D8B-950E-7020255CFCF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EADEF36-4380-4FD1-BC1E-319FA8FD6CCE}"/>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511585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447B-68EA-44F3-97A8-4FA68E7BD8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041418-2BE9-42B0-BBEA-521053CD87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AEF763-67A2-412D-B30B-BDF95CCED6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4D8EDB-1661-42C7-A9FC-3183C991F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3E36A3-1FCD-41AB-B083-EA849E618C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D6DD55-DA36-4D98-AA88-A9B3F2B2B250}"/>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8" name="Footer Placeholder 7">
            <a:extLst>
              <a:ext uri="{FF2B5EF4-FFF2-40B4-BE49-F238E27FC236}">
                <a16:creationId xmlns:a16="http://schemas.microsoft.com/office/drawing/2014/main" id="{8815AF54-991E-4FB4-A534-C105E820376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CE7E9B0-B821-4A45-8D6D-224F84CB1EBA}"/>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1799132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FBF1-C606-4BBA-A820-5D083978F2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13153A-A965-4572-B22C-86B02E4DE61B}"/>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4" name="Footer Placeholder 3">
            <a:extLst>
              <a:ext uri="{FF2B5EF4-FFF2-40B4-BE49-F238E27FC236}">
                <a16:creationId xmlns:a16="http://schemas.microsoft.com/office/drawing/2014/main" id="{600D8605-2262-4394-844B-FF3021F752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CD139-9EB7-4113-BFD4-EA99243D6545}"/>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2930781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C3B5C3-406F-4FBB-927A-ADCEFDC10F50}"/>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3" name="Footer Placeholder 2">
            <a:extLst>
              <a:ext uri="{FF2B5EF4-FFF2-40B4-BE49-F238E27FC236}">
                <a16:creationId xmlns:a16="http://schemas.microsoft.com/office/drawing/2014/main" id="{B486E6E7-7952-4075-AF9E-69EF6C8D7C2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F6339D3-6DFC-4E42-A7C9-83BAD6C3B79F}"/>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1671132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2315-C154-47EE-B3DC-6398B1920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7054EF-9E28-4972-A556-D7FD5E8E5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F8E1DC-3DEF-47C1-B99F-BEA4AEB30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6CAFA-7439-445D-B96C-1B933A2E3FA1}"/>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6" name="Footer Placeholder 5">
            <a:extLst>
              <a:ext uri="{FF2B5EF4-FFF2-40B4-BE49-F238E27FC236}">
                <a16:creationId xmlns:a16="http://schemas.microsoft.com/office/drawing/2014/main" id="{521B6AA0-9DB3-489F-A910-A6B87EBD59C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BE027A4-19AE-414F-9937-D0EBF27E05CF}"/>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2389991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0524-3710-4C15-B205-215014B1C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91A537-DC6C-450C-BC09-74A8D7D82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37F89FA-98BC-4659-ABFD-CF915B39B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C2BDCF-B2E1-4602-A4F3-4739C4DB88F7}"/>
              </a:ext>
            </a:extLst>
          </p:cNvPr>
          <p:cNvSpPr>
            <a:spLocks noGrp="1"/>
          </p:cNvSpPr>
          <p:nvPr>
            <p:ph type="dt" sz="half" idx="10"/>
          </p:nvPr>
        </p:nvSpPr>
        <p:spPr/>
        <p:txBody>
          <a:bodyPr/>
          <a:lstStyle/>
          <a:p>
            <a:fld id="{CC2E7562-08CF-4BE6-9509-B95E611E7E0A}" type="datetimeFigureOut">
              <a:rPr lang="en-GB" smtClean="0"/>
              <a:t>19/10/2023</a:t>
            </a:fld>
            <a:endParaRPr lang="en-GB" dirty="0"/>
          </a:p>
        </p:txBody>
      </p:sp>
      <p:sp>
        <p:nvSpPr>
          <p:cNvPr id="6" name="Footer Placeholder 5">
            <a:extLst>
              <a:ext uri="{FF2B5EF4-FFF2-40B4-BE49-F238E27FC236}">
                <a16:creationId xmlns:a16="http://schemas.microsoft.com/office/drawing/2014/main" id="{AB6F3AD6-0580-461C-AA02-B381DA82CA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6BE8DAD-9CCC-4A13-876F-1CBB1C8798AC}"/>
              </a:ext>
            </a:extLst>
          </p:cNvPr>
          <p:cNvSpPr>
            <a:spLocks noGrp="1"/>
          </p:cNvSpPr>
          <p:nvPr>
            <p:ph type="sldNum" sz="quarter" idx="12"/>
          </p:nvPr>
        </p:nvSpPr>
        <p:spPr/>
        <p:txBody>
          <a:bodyPr/>
          <a:lstStyle/>
          <a:p>
            <a:fld id="{AE0C7B6F-0CCC-4326-99CE-DF45EC5A758D}" type="slidenum">
              <a:rPr lang="en-GB" smtClean="0"/>
              <a:t>‹#›</a:t>
            </a:fld>
            <a:endParaRPr lang="en-GB" dirty="0"/>
          </a:p>
        </p:txBody>
      </p:sp>
    </p:spTree>
    <p:extLst>
      <p:ext uri="{BB962C8B-B14F-4D97-AF65-F5344CB8AC3E}">
        <p14:creationId xmlns:p14="http://schemas.microsoft.com/office/powerpoint/2010/main" val="2674574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7ACF0-D1FF-4A78-8856-F38A1EED3A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3692C3-F941-43FB-8433-A84CE181F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3B0EE4-EDFD-4B8F-9BD5-AA10F3BFB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E7562-08CF-4BE6-9509-B95E611E7E0A}" type="datetimeFigureOut">
              <a:rPr lang="en-GB" smtClean="0"/>
              <a:t>19/10/2023</a:t>
            </a:fld>
            <a:endParaRPr lang="en-GB" dirty="0"/>
          </a:p>
        </p:txBody>
      </p:sp>
      <p:sp>
        <p:nvSpPr>
          <p:cNvPr id="5" name="Footer Placeholder 4">
            <a:extLst>
              <a:ext uri="{FF2B5EF4-FFF2-40B4-BE49-F238E27FC236}">
                <a16:creationId xmlns:a16="http://schemas.microsoft.com/office/drawing/2014/main" id="{08A4AE88-7D5B-46FF-AE03-A5C2F55A5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4A3E17C-FBFD-46CB-9A6E-1B8654496B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C7B6F-0CCC-4326-99CE-DF45EC5A758D}" type="slidenum">
              <a:rPr lang="en-GB" smtClean="0"/>
              <a:t>‹#›</a:t>
            </a:fld>
            <a:endParaRPr lang="en-GB" dirty="0"/>
          </a:p>
        </p:txBody>
      </p:sp>
    </p:spTree>
    <p:extLst>
      <p:ext uri="{BB962C8B-B14F-4D97-AF65-F5344CB8AC3E}">
        <p14:creationId xmlns:p14="http://schemas.microsoft.com/office/powerpoint/2010/main" val="190127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jpeg"/><Relationship Id="rId7" Type="http://schemas.openxmlformats.org/officeDocument/2006/relationships/diagramQuickStyle" Target="../diagrams/quickStyle3.xml"/><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p:cNvSpPr txBox="1"/>
          <p:nvPr/>
        </p:nvSpPr>
        <p:spPr>
          <a:xfrm>
            <a:off x="5927750" y="3334102"/>
            <a:ext cx="51361" cy="189796"/>
          </a:xfrm>
          <a:prstGeom prst="rect">
            <a:avLst/>
          </a:prstGeom>
          <a:ln w="12700">
            <a:miter lim="400000"/>
          </a:ln>
        </p:spPr>
        <p:txBody>
          <a:bodyPr wrap="none" lIns="25400" tIns="25400" rIns="25400" bIns="25400" anchor="ctr">
            <a:spAutoFit/>
          </a:bodyPr>
          <a:lstStyle/>
          <a:p>
            <a:endParaRPr sz="900" dirty="0"/>
          </a:p>
        </p:txBody>
      </p:sp>
      <p:sp>
        <p:nvSpPr>
          <p:cNvPr id="256" name="Rectangle"/>
          <p:cNvSpPr/>
          <p:nvPr/>
        </p:nvSpPr>
        <p:spPr>
          <a:xfrm>
            <a:off x="413" y="-3106"/>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257"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lang="en-GB" sz="1400" dirty="0"/>
              <a:t>Safeguarding - Delivering Safely</a:t>
            </a:r>
          </a:p>
        </p:txBody>
      </p:sp>
      <p:sp>
        <p:nvSpPr>
          <p:cNvPr id="258" name="The Church of England’s response"/>
          <p:cNvSpPr txBox="1"/>
          <p:nvPr/>
        </p:nvSpPr>
        <p:spPr>
          <a:xfrm>
            <a:off x="74599" y="229703"/>
            <a:ext cx="1544077"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QUESTIONS</a:t>
            </a:r>
            <a:endParaRPr sz="2400" dirty="0"/>
          </a:p>
        </p:txBody>
      </p:sp>
      <p:sp>
        <p:nvSpPr>
          <p:cNvPr id="2" name="Rectangle 1">
            <a:extLst>
              <a:ext uri="{FF2B5EF4-FFF2-40B4-BE49-F238E27FC236}">
                <a16:creationId xmlns:a16="http://schemas.microsoft.com/office/drawing/2014/main" id="{4390A96C-B041-AB4A-BDEE-ACAB0E702A02}"/>
              </a:ext>
            </a:extLst>
          </p:cNvPr>
          <p:cNvSpPr/>
          <p:nvPr/>
        </p:nvSpPr>
        <p:spPr>
          <a:xfrm>
            <a:off x="10464155" y="-68249"/>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1F18D118-F31F-23AA-34A3-3349EA61B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59380" y="21352"/>
            <a:ext cx="1657843" cy="510555"/>
          </a:xfrm>
          <a:prstGeom prst="rect">
            <a:avLst/>
          </a:prstGeom>
          <a:noFill/>
          <a:ln>
            <a:noFill/>
          </a:ln>
        </p:spPr>
      </p:pic>
      <p:sp>
        <p:nvSpPr>
          <p:cNvPr id="5" name="TextBox 4">
            <a:extLst>
              <a:ext uri="{FF2B5EF4-FFF2-40B4-BE49-F238E27FC236}">
                <a16:creationId xmlns:a16="http://schemas.microsoft.com/office/drawing/2014/main" id="{628E76BF-621F-EC85-6976-FD90B76022E9}"/>
              </a:ext>
            </a:extLst>
          </p:cNvPr>
          <p:cNvSpPr txBox="1"/>
          <p:nvPr/>
        </p:nvSpPr>
        <p:spPr>
          <a:xfrm>
            <a:off x="7519717" y="4046899"/>
            <a:ext cx="7537167" cy="461665"/>
          </a:xfrm>
          <a:prstGeom prst="rect">
            <a:avLst/>
          </a:prstGeom>
          <a:noFill/>
        </p:spPr>
        <p:txBody>
          <a:bodyPr wrap="square" rtlCol="0">
            <a:spAutoFit/>
          </a:bodyPr>
          <a:lstStyle/>
          <a:p>
            <a:r>
              <a:rPr lang="en-GB" sz="2400" b="1" dirty="0">
                <a:solidFill>
                  <a:schemeClr val="bg1"/>
                </a:solidFill>
              </a:rPr>
              <a:t>Safeguarding@Chester.Anglican.org</a:t>
            </a:r>
          </a:p>
        </p:txBody>
      </p:sp>
      <p:pic>
        <p:nvPicPr>
          <p:cNvPr id="4098" name="Picture 2" descr="New digital portal to strengthen safeguarding guidance for charities -  GOV.UK">
            <a:extLst>
              <a:ext uri="{FF2B5EF4-FFF2-40B4-BE49-F238E27FC236}">
                <a16:creationId xmlns:a16="http://schemas.microsoft.com/office/drawing/2014/main" id="{987376D0-34CA-35EC-07E7-A553C85C0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2862"/>
            <a:ext cx="12191587" cy="62264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2BABAA0-0745-75AA-FDBE-EF413C9F26D5}"/>
              </a:ext>
            </a:extLst>
          </p:cNvPr>
          <p:cNvSpPr txBox="1"/>
          <p:nvPr/>
        </p:nvSpPr>
        <p:spPr>
          <a:xfrm>
            <a:off x="404183" y="4476172"/>
            <a:ext cx="8057584" cy="1446550"/>
          </a:xfrm>
          <a:prstGeom prst="rect">
            <a:avLst/>
          </a:prstGeom>
          <a:noFill/>
        </p:spPr>
        <p:txBody>
          <a:bodyPr wrap="square" rtlCol="0">
            <a:spAutoFit/>
          </a:bodyPr>
          <a:lstStyle/>
          <a:p>
            <a:r>
              <a:rPr lang="en-GB"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Safeguarding</a:t>
            </a:r>
          </a:p>
          <a:p>
            <a:r>
              <a:rPr lang="en-GB"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Promoting a Safer Church</a:t>
            </a:r>
          </a:p>
        </p:txBody>
      </p:sp>
      <p:sp>
        <p:nvSpPr>
          <p:cNvPr id="11" name="TextBox 10">
            <a:extLst>
              <a:ext uri="{FF2B5EF4-FFF2-40B4-BE49-F238E27FC236}">
                <a16:creationId xmlns:a16="http://schemas.microsoft.com/office/drawing/2014/main" id="{1729F99A-4643-D6DB-E3BC-66F7063EE90B}"/>
              </a:ext>
            </a:extLst>
          </p:cNvPr>
          <p:cNvSpPr txBox="1"/>
          <p:nvPr/>
        </p:nvSpPr>
        <p:spPr>
          <a:xfrm>
            <a:off x="9361283" y="1295207"/>
            <a:ext cx="184731" cy="369332"/>
          </a:xfrm>
          <a:prstGeom prst="rect">
            <a:avLst/>
          </a:prstGeom>
          <a:noFill/>
        </p:spPr>
        <p:txBody>
          <a:bodyPr wrap="none" rtlCol="0">
            <a:spAutoFit/>
          </a:bodyPr>
          <a:lstStyle/>
          <a:p>
            <a:endParaRPr lang="en-GB" dirty="0"/>
          </a:p>
        </p:txBody>
      </p:sp>
      <p:sp>
        <p:nvSpPr>
          <p:cNvPr id="12" name="TextBox 11">
            <a:extLst>
              <a:ext uri="{FF2B5EF4-FFF2-40B4-BE49-F238E27FC236}">
                <a16:creationId xmlns:a16="http://schemas.microsoft.com/office/drawing/2014/main" id="{FE3F1B6C-E923-F2E3-9E50-DBD1B8A18E69}"/>
              </a:ext>
            </a:extLst>
          </p:cNvPr>
          <p:cNvSpPr txBox="1"/>
          <p:nvPr/>
        </p:nvSpPr>
        <p:spPr>
          <a:xfrm>
            <a:off x="6781046" y="745244"/>
            <a:ext cx="5685576" cy="1077218"/>
          </a:xfrm>
          <a:prstGeom prst="rect">
            <a:avLst/>
          </a:prstGeom>
          <a:noFill/>
        </p:spPr>
        <p:txBody>
          <a:bodyPr wrap="square" rtlCol="0">
            <a:spAutoFit/>
          </a:bodyPr>
          <a:lstStyle/>
          <a:p>
            <a:r>
              <a:rPr lang="en-GB" sz="3200" b="1" dirty="0"/>
              <a:t>Sean Augustin</a:t>
            </a:r>
          </a:p>
          <a:p>
            <a:r>
              <a:rPr lang="en-GB" sz="3200" b="1" dirty="0"/>
              <a:t>Diocese Safeguarding Advisor</a:t>
            </a:r>
          </a:p>
        </p:txBody>
      </p:sp>
    </p:spTree>
    <p:extLst>
      <p:ext uri="{BB962C8B-B14F-4D97-AF65-F5344CB8AC3E}">
        <p14:creationId xmlns:p14="http://schemas.microsoft.com/office/powerpoint/2010/main" val="3735703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5" name="respondingphone.jpg" descr="respondingphone.jpg"/>
          <p:cNvPicPr>
            <a:picLocks noChangeAspect="1"/>
          </p:cNvPicPr>
          <p:nvPr/>
        </p:nvPicPr>
        <p:blipFill>
          <a:blip r:embed="rId3">
            <a:alphaModFix amt="42000"/>
          </a:blip>
          <a:srcRect l="1264" b="9163"/>
          <a:stretch>
            <a:fillRect/>
          </a:stretch>
        </p:blipFill>
        <p:spPr>
          <a:xfrm>
            <a:off x="-37573" y="-41393"/>
            <a:ext cx="12267141" cy="6940742"/>
          </a:xfrm>
          <a:prstGeom prst="rect">
            <a:avLst/>
          </a:prstGeom>
          <a:ln w="12700">
            <a:miter lim="400000"/>
          </a:ln>
        </p:spPr>
      </p:pic>
      <p:grpSp>
        <p:nvGrpSpPr>
          <p:cNvPr id="728" name="Group"/>
          <p:cNvGrpSpPr/>
          <p:nvPr/>
        </p:nvGrpSpPr>
        <p:grpSpPr>
          <a:xfrm>
            <a:off x="3635671" y="897367"/>
            <a:ext cx="4837774" cy="1261219"/>
            <a:chOff x="0" y="-694436"/>
            <a:chExt cx="9675547" cy="2522437"/>
          </a:xfrm>
        </p:grpSpPr>
        <p:sp>
          <p:nvSpPr>
            <p:cNvPr id="726" name="Rectangle"/>
            <p:cNvSpPr/>
            <p:nvPr/>
          </p:nvSpPr>
          <p:spPr>
            <a:xfrm>
              <a:off x="0" y="0"/>
              <a:ext cx="9675547" cy="1828001"/>
            </a:xfrm>
            <a:prstGeom prst="rect">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727" name="FEAR"/>
            <p:cNvSpPr txBox="1"/>
            <p:nvPr/>
          </p:nvSpPr>
          <p:spPr>
            <a:xfrm>
              <a:off x="2710622" y="-694436"/>
              <a:ext cx="3726264" cy="23907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defTabSz="457200">
                <a:lnSpc>
                  <a:spcPct val="200000"/>
                </a:lnSpc>
                <a:defRPr sz="4500">
                  <a:solidFill>
                    <a:schemeClr val="accent5">
                      <a:hueOff val="-82419"/>
                      <a:satOff val="-9513"/>
                      <a:lumOff val="-16343"/>
                    </a:schemeClr>
                  </a:solidFill>
                  <a:latin typeface="Helvetica"/>
                  <a:ea typeface="Helvetica"/>
                  <a:cs typeface="Helvetica"/>
                  <a:sym typeface="Helvetica"/>
                </a:defRPr>
              </a:lvl1pPr>
            </a:lstStyle>
            <a:p>
              <a:pPr algn="ctr"/>
              <a:r>
                <a:rPr lang="en-GB" sz="4400" b="1" dirty="0">
                  <a:solidFill>
                    <a:srgbClr val="002060"/>
                  </a:solidFill>
                </a:rPr>
                <a:t>RISK</a:t>
              </a:r>
              <a:endParaRPr sz="4400" b="1" dirty="0">
                <a:solidFill>
                  <a:srgbClr val="002060"/>
                </a:solidFill>
              </a:endParaRPr>
            </a:p>
          </p:txBody>
        </p:sp>
      </p:grpSp>
      <p:grpSp>
        <p:nvGrpSpPr>
          <p:cNvPr id="731" name="Group"/>
          <p:cNvGrpSpPr/>
          <p:nvPr/>
        </p:nvGrpSpPr>
        <p:grpSpPr>
          <a:xfrm>
            <a:off x="164691" y="4162756"/>
            <a:ext cx="3655408" cy="2056707"/>
            <a:chOff x="0" y="0"/>
            <a:chExt cx="7310813" cy="4113412"/>
          </a:xfrm>
        </p:grpSpPr>
        <p:sp>
          <p:nvSpPr>
            <p:cNvPr id="729" name="Rectangle"/>
            <p:cNvSpPr/>
            <p:nvPr/>
          </p:nvSpPr>
          <p:spPr>
            <a:xfrm>
              <a:off x="0" y="0"/>
              <a:ext cx="7310813" cy="4113412"/>
            </a:xfrm>
            <a:prstGeom prst="rect">
              <a:avLst/>
            </a:prstGeom>
            <a:solidFill>
              <a:srgbClr val="FFFFFF">
                <a:alpha val="75313"/>
              </a:srgbClr>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730" name="Responding well is not an easy thing to do…"/>
            <p:cNvSpPr txBox="1"/>
            <p:nvPr/>
          </p:nvSpPr>
          <p:spPr>
            <a:xfrm>
              <a:off x="102324" y="642732"/>
              <a:ext cx="7106163" cy="2827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defTabSz="457200">
                <a:lnSpc>
                  <a:spcPct val="200000"/>
                </a:lnSpc>
                <a:defRPr sz="4500">
                  <a:solidFill>
                    <a:schemeClr val="accent5">
                      <a:hueOff val="-82419"/>
                      <a:satOff val="-9513"/>
                      <a:lumOff val="-16343"/>
                    </a:schemeClr>
                  </a:solidFill>
                  <a:latin typeface="Helvetica"/>
                  <a:ea typeface="Helvetica"/>
                  <a:cs typeface="Helvetica"/>
                  <a:sym typeface="Helvetica"/>
                </a:defRPr>
              </a:lvl1pPr>
            </a:lstStyle>
            <a:p>
              <a:r>
                <a:rPr lang="en-GB" sz="2400" b="1" dirty="0">
                  <a:solidFill>
                    <a:srgbClr val="002060"/>
                  </a:solidFill>
                </a:rPr>
                <a:t>What We Know:</a:t>
              </a:r>
              <a:r>
                <a:rPr lang="en-GB" sz="2400" dirty="0">
                  <a:solidFill>
                    <a:srgbClr val="002060"/>
                  </a:solidFill>
                </a:rPr>
                <a:t> </a:t>
              </a:r>
            </a:p>
            <a:p>
              <a:r>
                <a:rPr lang="en-GB" sz="2400" dirty="0">
                  <a:solidFill>
                    <a:srgbClr val="002060"/>
                  </a:solidFill>
                </a:rPr>
                <a:t>Identifying risk</a:t>
              </a:r>
              <a:endParaRPr sz="2400" dirty="0">
                <a:solidFill>
                  <a:srgbClr val="002060"/>
                </a:solidFill>
              </a:endParaRPr>
            </a:p>
          </p:txBody>
        </p:sp>
      </p:grpSp>
      <p:grpSp>
        <p:nvGrpSpPr>
          <p:cNvPr id="734" name="Group"/>
          <p:cNvGrpSpPr/>
          <p:nvPr/>
        </p:nvGrpSpPr>
        <p:grpSpPr>
          <a:xfrm>
            <a:off x="3921393" y="4162756"/>
            <a:ext cx="4002312" cy="2056707"/>
            <a:chOff x="0" y="0"/>
            <a:chExt cx="8004621" cy="4113412"/>
          </a:xfrm>
        </p:grpSpPr>
        <p:sp>
          <p:nvSpPr>
            <p:cNvPr id="732" name="Rectangle"/>
            <p:cNvSpPr/>
            <p:nvPr/>
          </p:nvSpPr>
          <p:spPr>
            <a:xfrm>
              <a:off x="0" y="0"/>
              <a:ext cx="8004621" cy="4113412"/>
            </a:xfrm>
            <a:prstGeom prst="rect">
              <a:avLst/>
            </a:prstGeom>
            <a:solidFill>
              <a:srgbClr val="FFFFFF">
                <a:alpha val="75000"/>
              </a:srgbClr>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733" name="Safeguarding involves dealing with uncertainty…"/>
            <p:cNvSpPr txBox="1"/>
            <p:nvPr/>
          </p:nvSpPr>
          <p:spPr>
            <a:xfrm>
              <a:off x="201940" y="642732"/>
              <a:ext cx="7353451" cy="2827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defTabSz="457200">
                <a:lnSpc>
                  <a:spcPct val="200000"/>
                </a:lnSpc>
                <a:defRPr sz="4500">
                  <a:solidFill>
                    <a:schemeClr val="accent5">
                      <a:hueOff val="-82419"/>
                      <a:satOff val="-9513"/>
                      <a:lumOff val="-16343"/>
                    </a:schemeClr>
                  </a:solidFill>
                  <a:latin typeface="Helvetica"/>
                  <a:ea typeface="Helvetica"/>
                  <a:cs typeface="Helvetica"/>
                  <a:sym typeface="Helvetica"/>
                </a:defRPr>
              </a:lvl1pPr>
            </a:lstStyle>
            <a:p>
              <a:r>
                <a:rPr lang="en-GB" sz="2400" b="1" dirty="0">
                  <a:solidFill>
                    <a:srgbClr val="002060"/>
                  </a:solidFill>
                </a:rPr>
                <a:t>What We Don’t Know:</a:t>
              </a:r>
              <a:r>
                <a:rPr sz="2400" b="1" dirty="0">
                  <a:solidFill>
                    <a:srgbClr val="002060"/>
                  </a:solidFill>
                </a:rPr>
                <a:t> </a:t>
              </a:r>
              <a:r>
                <a:rPr lang="en-GB" sz="2400" dirty="0">
                  <a:solidFill>
                    <a:srgbClr val="002060"/>
                  </a:solidFill>
                </a:rPr>
                <a:t>D</a:t>
              </a:r>
              <a:r>
                <a:rPr sz="2400" dirty="0">
                  <a:solidFill>
                    <a:srgbClr val="002060"/>
                  </a:solidFill>
                </a:rPr>
                <a:t>ealing with uncertainty…</a:t>
              </a:r>
            </a:p>
          </p:txBody>
        </p:sp>
      </p:grpSp>
      <p:grpSp>
        <p:nvGrpSpPr>
          <p:cNvPr id="737" name="Group"/>
          <p:cNvGrpSpPr/>
          <p:nvPr/>
        </p:nvGrpSpPr>
        <p:grpSpPr>
          <a:xfrm>
            <a:off x="8024999" y="4162756"/>
            <a:ext cx="4002311" cy="2056707"/>
            <a:chOff x="0" y="0"/>
            <a:chExt cx="8004621" cy="4113412"/>
          </a:xfrm>
        </p:grpSpPr>
        <p:sp>
          <p:nvSpPr>
            <p:cNvPr id="735" name="Rectangle"/>
            <p:cNvSpPr/>
            <p:nvPr/>
          </p:nvSpPr>
          <p:spPr>
            <a:xfrm>
              <a:off x="0" y="0"/>
              <a:ext cx="8004621" cy="4113412"/>
            </a:xfrm>
            <a:prstGeom prst="rect">
              <a:avLst/>
            </a:prstGeom>
            <a:solidFill>
              <a:srgbClr val="FFFFFF">
                <a:alpha val="75000"/>
              </a:srgbClr>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736" name="We are all vulnerable to these dynamics…"/>
            <p:cNvSpPr txBox="1"/>
            <p:nvPr/>
          </p:nvSpPr>
          <p:spPr>
            <a:xfrm>
              <a:off x="449228" y="642732"/>
              <a:ext cx="7555391" cy="2827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defTabSz="457200">
                <a:lnSpc>
                  <a:spcPct val="200000"/>
                </a:lnSpc>
                <a:defRPr sz="4500">
                  <a:solidFill>
                    <a:schemeClr val="accent5">
                      <a:hueOff val="-82419"/>
                      <a:satOff val="-9513"/>
                      <a:lumOff val="-16343"/>
                    </a:schemeClr>
                  </a:solidFill>
                  <a:latin typeface="Helvetica"/>
                  <a:ea typeface="Helvetica"/>
                  <a:cs typeface="Helvetica"/>
                  <a:sym typeface="Helvetica"/>
                </a:defRPr>
              </a:lvl1pPr>
            </a:lstStyle>
            <a:p>
              <a:pPr>
                <a:lnSpc>
                  <a:spcPct val="100000"/>
                </a:lnSpc>
              </a:pPr>
              <a:r>
                <a:rPr lang="en-GB" sz="2400" b="1" dirty="0">
                  <a:solidFill>
                    <a:srgbClr val="002060"/>
                  </a:solidFill>
                </a:rPr>
                <a:t>What Can Reasonably Be Expected:</a:t>
              </a:r>
            </a:p>
            <a:p>
              <a:r>
                <a:rPr lang="en-GB" sz="2400" dirty="0">
                  <a:solidFill>
                    <a:srgbClr val="002060"/>
                  </a:solidFill>
                </a:rPr>
                <a:t>Managing risk</a:t>
              </a:r>
              <a:endParaRPr sz="2400" dirty="0">
                <a:solidFill>
                  <a:srgbClr val="002060"/>
                </a:solidFill>
              </a:endParaRPr>
            </a:p>
          </p:txBody>
        </p:sp>
      </p:grpSp>
      <p:grpSp>
        <p:nvGrpSpPr>
          <p:cNvPr id="740" name="Group"/>
          <p:cNvGrpSpPr/>
          <p:nvPr/>
        </p:nvGrpSpPr>
        <p:grpSpPr>
          <a:xfrm>
            <a:off x="3134553" y="2266285"/>
            <a:ext cx="5840011" cy="1663130"/>
            <a:chOff x="0" y="-15626"/>
            <a:chExt cx="11680020" cy="3326259"/>
          </a:xfrm>
        </p:grpSpPr>
        <p:sp>
          <p:nvSpPr>
            <p:cNvPr id="738" name="Rectangle"/>
            <p:cNvSpPr/>
            <p:nvPr/>
          </p:nvSpPr>
          <p:spPr>
            <a:xfrm>
              <a:off x="0" y="0"/>
              <a:ext cx="11680020" cy="3310633"/>
            </a:xfrm>
            <a:prstGeom prst="rect">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739" name="Ridicule, false accusations,’crying wolf’ or making a fuss.…"/>
            <p:cNvSpPr txBox="1"/>
            <p:nvPr/>
          </p:nvSpPr>
          <p:spPr>
            <a:xfrm>
              <a:off x="2526778" y="-15626"/>
              <a:ext cx="6792245" cy="30572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marL="152400" indent="-152400" algn="just">
                <a:buSzPct val="123000"/>
                <a:buChar char="-"/>
                <a:defRPr sz="3000"/>
              </a:pPr>
              <a:r>
                <a:rPr lang="en-GB" sz="3200" dirty="0"/>
                <a:t>To ourselves</a:t>
              </a:r>
              <a:endParaRPr sz="3200" dirty="0"/>
            </a:p>
            <a:p>
              <a:pPr marL="152400" indent="-152400" algn="just">
                <a:buSzPct val="123000"/>
                <a:buChar char="-"/>
                <a:defRPr sz="3000"/>
              </a:pPr>
              <a:r>
                <a:rPr lang="en-GB" sz="3200" dirty="0"/>
                <a:t>To others</a:t>
              </a:r>
              <a:endParaRPr sz="3200" dirty="0"/>
            </a:p>
            <a:p>
              <a:pPr marL="152400" indent="-152400" algn="just">
                <a:buSzPct val="123000"/>
                <a:buChar char="-"/>
                <a:defRPr sz="3000"/>
              </a:pPr>
              <a:r>
                <a:rPr lang="en-GB" sz="3200" dirty="0"/>
                <a:t>To the organisation</a:t>
              </a:r>
              <a:endParaRPr sz="3200" dirty="0"/>
            </a:p>
          </p:txBody>
        </p:sp>
      </p:grpSp>
      <p:sp>
        <p:nvSpPr>
          <p:cNvPr id="744"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745"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lang="en-GB" sz="1400" dirty="0"/>
              <a:t>Safeguarding - Delivering Safely</a:t>
            </a:r>
          </a:p>
        </p:txBody>
      </p:sp>
      <p:sp>
        <p:nvSpPr>
          <p:cNvPr id="746" name="Why do we struggle to respond well?"/>
          <p:cNvSpPr txBox="1"/>
          <p:nvPr/>
        </p:nvSpPr>
        <p:spPr>
          <a:xfrm>
            <a:off x="74599" y="240491"/>
            <a:ext cx="4208588"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RISK – How do we </a:t>
            </a:r>
            <a:r>
              <a:rPr sz="2400" dirty="0"/>
              <a:t>respond well?</a:t>
            </a:r>
          </a:p>
        </p:txBody>
      </p:sp>
      <p:sp>
        <p:nvSpPr>
          <p:cNvPr id="25" name="Rectangle 24">
            <a:extLst>
              <a:ext uri="{FF2B5EF4-FFF2-40B4-BE49-F238E27FC236}">
                <a16:creationId xmlns:a16="http://schemas.microsoft.com/office/drawing/2014/main" id="{77E0DC76-621E-41B3-A08C-8182F5EAAF2D}"/>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8AC5837B-16DD-48F1-8C3A-D5D7D055F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spTree>
    <p:extLst>
      <p:ext uri="{BB962C8B-B14F-4D97-AF65-F5344CB8AC3E}">
        <p14:creationId xmlns:p14="http://schemas.microsoft.com/office/powerpoint/2010/main" val="3145498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728"/>
                                        </p:tgtEl>
                                        <p:attrNameLst>
                                          <p:attrName>style.visibility</p:attrName>
                                        </p:attrNameLst>
                                      </p:cBhvr>
                                      <p:to>
                                        <p:strVal val="visible"/>
                                      </p:to>
                                    </p:set>
                                    <p:anim calcmode="lin" valueType="num">
                                      <p:cBhvr>
                                        <p:cTn id="7" dur="800" fill="hold"/>
                                        <p:tgtEl>
                                          <p:spTgt spid="728"/>
                                        </p:tgtEl>
                                        <p:attrNameLst>
                                          <p:attrName>ppt_w</p:attrName>
                                        </p:attrNameLst>
                                      </p:cBhvr>
                                      <p:tavLst>
                                        <p:tav tm="0">
                                          <p:val>
                                            <p:fltVal val="0"/>
                                          </p:val>
                                        </p:tav>
                                        <p:tav tm="100000">
                                          <p:val>
                                            <p:strVal val="#ppt_w"/>
                                          </p:val>
                                        </p:tav>
                                      </p:tavLst>
                                    </p:anim>
                                    <p:anim calcmode="lin" valueType="num">
                                      <p:cBhvr>
                                        <p:cTn id="8" dur="800" fill="hold"/>
                                        <p:tgtEl>
                                          <p:spTgt spid="7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740"/>
                                        </p:tgtEl>
                                        <p:attrNameLst>
                                          <p:attrName>style.visibility</p:attrName>
                                        </p:attrNameLst>
                                      </p:cBhvr>
                                      <p:to>
                                        <p:strVal val="visible"/>
                                      </p:to>
                                    </p:set>
                                    <p:anim calcmode="lin" valueType="num">
                                      <p:cBhvr>
                                        <p:cTn id="13" dur="900" fill="hold"/>
                                        <p:tgtEl>
                                          <p:spTgt spid="740"/>
                                        </p:tgtEl>
                                        <p:attrNameLst>
                                          <p:attrName>ppt_w</p:attrName>
                                        </p:attrNameLst>
                                      </p:cBhvr>
                                      <p:tavLst>
                                        <p:tav tm="0">
                                          <p:val>
                                            <p:fltVal val="0"/>
                                          </p:val>
                                        </p:tav>
                                        <p:tav tm="100000">
                                          <p:val>
                                            <p:strVal val="#ppt_w"/>
                                          </p:val>
                                        </p:tav>
                                      </p:tavLst>
                                    </p:anim>
                                    <p:anim calcmode="lin" valueType="num">
                                      <p:cBhvr>
                                        <p:cTn id="14" dur="900" fill="hold"/>
                                        <p:tgtEl>
                                          <p:spTgt spid="74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p:tmAbs val="0"/>
                                  </p:iterate>
                                  <p:childTnLst>
                                    <p:set>
                                      <p:cBhvr>
                                        <p:cTn id="18" fill="hold"/>
                                        <p:tgtEl>
                                          <p:spTgt spid="731"/>
                                        </p:tgtEl>
                                        <p:attrNameLst>
                                          <p:attrName>style.visibility</p:attrName>
                                        </p:attrNameLst>
                                      </p:cBhvr>
                                      <p:to>
                                        <p:strVal val="visible"/>
                                      </p:to>
                                    </p:set>
                                    <p:anim calcmode="lin" valueType="num">
                                      <p:cBhvr>
                                        <p:cTn id="19" dur="800" fill="hold"/>
                                        <p:tgtEl>
                                          <p:spTgt spid="731"/>
                                        </p:tgtEl>
                                        <p:attrNameLst>
                                          <p:attrName>ppt_w</p:attrName>
                                        </p:attrNameLst>
                                      </p:cBhvr>
                                      <p:tavLst>
                                        <p:tav tm="0">
                                          <p:val>
                                            <p:fltVal val="0"/>
                                          </p:val>
                                        </p:tav>
                                        <p:tav tm="100000">
                                          <p:val>
                                            <p:strVal val="#ppt_w"/>
                                          </p:val>
                                        </p:tav>
                                      </p:tavLst>
                                    </p:anim>
                                    <p:anim calcmode="lin" valueType="num">
                                      <p:cBhvr>
                                        <p:cTn id="20" dur="800" fill="hold"/>
                                        <p:tgtEl>
                                          <p:spTgt spid="73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734"/>
                                        </p:tgtEl>
                                        <p:attrNameLst>
                                          <p:attrName>style.visibility</p:attrName>
                                        </p:attrNameLst>
                                      </p:cBhvr>
                                      <p:to>
                                        <p:strVal val="visible"/>
                                      </p:to>
                                    </p:set>
                                    <p:anim calcmode="lin" valueType="num">
                                      <p:cBhvr>
                                        <p:cTn id="25" dur="800" fill="hold"/>
                                        <p:tgtEl>
                                          <p:spTgt spid="734"/>
                                        </p:tgtEl>
                                        <p:attrNameLst>
                                          <p:attrName>ppt_w</p:attrName>
                                        </p:attrNameLst>
                                      </p:cBhvr>
                                      <p:tavLst>
                                        <p:tav tm="0">
                                          <p:val>
                                            <p:fltVal val="0"/>
                                          </p:val>
                                        </p:tav>
                                        <p:tav tm="100000">
                                          <p:val>
                                            <p:strVal val="#ppt_w"/>
                                          </p:val>
                                        </p:tav>
                                      </p:tavLst>
                                    </p:anim>
                                    <p:anim calcmode="lin" valueType="num">
                                      <p:cBhvr>
                                        <p:cTn id="26" dur="800" fill="hold"/>
                                        <p:tgtEl>
                                          <p:spTgt spid="73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iterate>
                                    <p:tmAbs val="0"/>
                                  </p:iterate>
                                  <p:childTnLst>
                                    <p:set>
                                      <p:cBhvr>
                                        <p:cTn id="30" fill="hold"/>
                                        <p:tgtEl>
                                          <p:spTgt spid="737"/>
                                        </p:tgtEl>
                                        <p:attrNameLst>
                                          <p:attrName>style.visibility</p:attrName>
                                        </p:attrNameLst>
                                      </p:cBhvr>
                                      <p:to>
                                        <p:strVal val="visible"/>
                                      </p:to>
                                    </p:set>
                                    <p:anim calcmode="lin" valueType="num">
                                      <p:cBhvr>
                                        <p:cTn id="31" dur="800" fill="hold"/>
                                        <p:tgtEl>
                                          <p:spTgt spid="737"/>
                                        </p:tgtEl>
                                        <p:attrNameLst>
                                          <p:attrName>ppt_w</p:attrName>
                                        </p:attrNameLst>
                                      </p:cBhvr>
                                      <p:tavLst>
                                        <p:tav tm="0">
                                          <p:val>
                                            <p:fltVal val="0"/>
                                          </p:val>
                                        </p:tav>
                                        <p:tav tm="100000">
                                          <p:val>
                                            <p:strVal val="#ppt_w"/>
                                          </p:val>
                                        </p:tav>
                                      </p:tavLst>
                                    </p:anim>
                                    <p:anim calcmode="lin" valueType="num">
                                      <p:cBhvr>
                                        <p:cTn id="32" dur="800" fill="hold"/>
                                        <p:tgtEl>
                                          <p:spTgt spid="7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animBg="1" advAuto="0"/>
      <p:bldP spid="731" grpId="0" animBg="1" advAuto="0"/>
      <p:bldP spid="734" grpId="0" animBg="1" advAuto="0"/>
      <p:bldP spid="737" grpId="0" animBg="1" advAuto="0"/>
      <p:bldP spid="74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794" name="arrows.jpg" descr="arrows.jpg"/>
          <p:cNvPicPr>
            <a:picLocks noChangeAspect="1"/>
          </p:cNvPicPr>
          <p:nvPr/>
        </p:nvPicPr>
        <p:blipFill>
          <a:blip r:embed="rId2">
            <a:alphaModFix/>
            <a:duotone>
              <a:schemeClr val="accent3">
                <a:shade val="45000"/>
                <a:satMod val="135000"/>
              </a:schemeClr>
              <a:prstClr val="white"/>
            </a:duotone>
          </a:blip>
          <a:srcRect b="19205"/>
          <a:stretch>
            <a:fillRect/>
          </a:stretch>
        </p:blipFill>
        <p:spPr>
          <a:xfrm>
            <a:off x="-24022" y="305661"/>
            <a:ext cx="12240043" cy="6592853"/>
          </a:xfrm>
          <a:prstGeom prst="rect">
            <a:avLst/>
          </a:prstGeom>
          <a:ln w="12700">
            <a:miter lim="400000"/>
          </a:ln>
        </p:spPr>
      </p:pic>
      <p:pic>
        <p:nvPicPr>
          <p:cNvPr id="798" name="check-solid.jpg" descr="check-solid.jpg"/>
          <p:cNvPicPr>
            <a:picLocks noChangeAspect="1"/>
          </p:cNvPicPr>
          <p:nvPr/>
        </p:nvPicPr>
        <p:blipFill>
          <a:blip r:embed="rId3"/>
          <a:stretch>
            <a:fillRect/>
          </a:stretch>
        </p:blipFill>
        <p:spPr>
          <a:xfrm>
            <a:off x="233660" y="3752255"/>
            <a:ext cx="151384" cy="151384"/>
          </a:xfrm>
          <a:prstGeom prst="rect">
            <a:avLst/>
          </a:prstGeom>
          <a:ln w="12700">
            <a:miter lim="400000"/>
          </a:ln>
        </p:spPr>
      </p:pic>
      <p:sp>
        <p:nvSpPr>
          <p:cNvPr id="832"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33"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 Delivering Safely</a:t>
            </a:r>
            <a:endParaRPr sz="1400" dirty="0"/>
          </a:p>
        </p:txBody>
      </p:sp>
      <p:sp>
        <p:nvSpPr>
          <p:cNvPr id="834" name="How to respond to disclosure - the 4 R’s"/>
          <p:cNvSpPr txBox="1"/>
          <p:nvPr/>
        </p:nvSpPr>
        <p:spPr>
          <a:xfrm>
            <a:off x="74599" y="272268"/>
            <a:ext cx="3840218"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Best Practice – Managing Risk</a:t>
            </a:r>
          </a:p>
        </p:txBody>
      </p:sp>
      <p:sp>
        <p:nvSpPr>
          <p:cNvPr id="44" name="Rectangle 43">
            <a:extLst>
              <a:ext uri="{FF2B5EF4-FFF2-40B4-BE49-F238E27FC236}">
                <a16:creationId xmlns:a16="http://schemas.microsoft.com/office/drawing/2014/main" id="{F2A805AF-C4D9-4586-A19B-491360ED1D1E}"/>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Picture 44">
            <a:extLst>
              <a:ext uri="{FF2B5EF4-FFF2-40B4-BE49-F238E27FC236}">
                <a16:creationId xmlns:a16="http://schemas.microsoft.com/office/drawing/2014/main" id="{B3C164C5-D0A1-48D8-8AA6-E48E8C7AC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graphicFrame>
        <p:nvGraphicFramePr>
          <p:cNvPr id="2" name="Diagram 1">
            <a:extLst>
              <a:ext uri="{FF2B5EF4-FFF2-40B4-BE49-F238E27FC236}">
                <a16:creationId xmlns:a16="http://schemas.microsoft.com/office/drawing/2014/main" id="{D7EF7DFC-49C8-AA8F-AFDF-FDE1ECA74170}"/>
              </a:ext>
            </a:extLst>
          </p:cNvPr>
          <p:cNvGraphicFramePr/>
          <p:nvPr>
            <p:extLst>
              <p:ext uri="{D42A27DB-BD31-4B8C-83A1-F6EECF244321}">
                <p14:modId xmlns:p14="http://schemas.microsoft.com/office/powerpoint/2010/main" val="3126437176"/>
              </p:ext>
            </p:extLst>
          </p:nvPr>
        </p:nvGraphicFramePr>
        <p:xfrm>
          <a:off x="2031999" y="1042921"/>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47883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edestrians.jpg" descr="pedestrians.jpg"/>
          <p:cNvPicPr>
            <a:picLocks noChangeAspect="1"/>
          </p:cNvPicPr>
          <p:nvPr/>
        </p:nvPicPr>
        <p:blipFill>
          <a:blip r:embed="rId3"/>
          <a:srcRect b="25130"/>
          <a:stretch>
            <a:fillRect/>
          </a:stretch>
        </p:blipFill>
        <p:spPr>
          <a:xfrm>
            <a:off x="-778106" y="-102397"/>
            <a:ext cx="13976390" cy="6973281"/>
          </a:xfrm>
          <a:prstGeom prst="rect">
            <a:avLst/>
          </a:prstGeom>
          <a:ln w="12700">
            <a:miter lim="400000"/>
          </a:ln>
        </p:spPr>
      </p:pic>
      <p:grpSp>
        <p:nvGrpSpPr>
          <p:cNvPr id="168" name="Group"/>
          <p:cNvGrpSpPr/>
          <p:nvPr/>
        </p:nvGrpSpPr>
        <p:grpSpPr>
          <a:xfrm>
            <a:off x="438642" y="1651602"/>
            <a:ext cx="2223142" cy="4175089"/>
            <a:chOff x="0" y="0"/>
            <a:chExt cx="4446283" cy="8350175"/>
          </a:xfrm>
        </p:grpSpPr>
        <p:sp>
          <p:nvSpPr>
            <p:cNvPr id="164" name="Rectangle"/>
            <p:cNvSpPr/>
            <p:nvPr/>
          </p:nvSpPr>
          <p:spPr>
            <a:xfrm>
              <a:off x="0" y="0"/>
              <a:ext cx="4446283" cy="8350175"/>
            </a:xfrm>
            <a:prstGeom prst="rect">
              <a:avLst/>
            </a:prstGeom>
            <a:solidFill>
              <a:srgbClr val="FF0000"/>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65" name="1"/>
            <p:cNvSpPr txBox="1"/>
            <p:nvPr/>
          </p:nvSpPr>
          <p:spPr>
            <a:xfrm>
              <a:off x="1950624" y="1075234"/>
              <a:ext cx="500136" cy="10413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100" b="1">
                  <a:solidFill>
                    <a:srgbClr val="FFFFFF"/>
                  </a:solidFill>
                </a:defRPr>
              </a:lvl1pPr>
            </a:lstStyle>
            <a:p>
              <a:r>
                <a:rPr sz="3050" dirty="0"/>
                <a:t>1</a:t>
              </a:r>
            </a:p>
          </p:txBody>
        </p:sp>
        <p:sp>
          <p:nvSpPr>
            <p:cNvPr id="166" name="Circle"/>
            <p:cNvSpPr/>
            <p:nvPr/>
          </p:nvSpPr>
          <p:spPr>
            <a:xfrm>
              <a:off x="1289446" y="659313"/>
              <a:ext cx="1867390" cy="1873148"/>
            </a:xfrm>
            <a:prstGeom prst="ellipse">
              <a:avLst/>
            </a:prstGeom>
            <a:noFill/>
            <a:ln w="127000" cap="flat">
              <a:solidFill>
                <a:srgbClr val="FFFFFF"/>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67" name="Safeguarding…"/>
            <p:cNvSpPr txBox="1"/>
            <p:nvPr/>
          </p:nvSpPr>
          <p:spPr>
            <a:xfrm>
              <a:off x="448296" y="3289581"/>
              <a:ext cx="3632331" cy="45345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900" b="1">
                  <a:solidFill>
                    <a:srgbClr val="FFFFFF"/>
                  </a:solidFill>
                </a:defRPr>
              </a:pPr>
              <a:r>
                <a:rPr lang="en-US" sz="2400" dirty="0"/>
                <a:t>Information -</a:t>
              </a:r>
            </a:p>
            <a:p>
              <a:pPr marL="342900" indent="-342900">
                <a:buFont typeface="Arial" panose="020B0604020202020204" pitchFamily="34" charset="0"/>
                <a:buChar char="•"/>
                <a:defRPr sz="4900" b="1">
                  <a:solidFill>
                    <a:srgbClr val="FFFFFF"/>
                  </a:solidFill>
                </a:defRPr>
              </a:pPr>
              <a:r>
                <a:rPr lang="en-US" sz="2400" dirty="0"/>
                <a:t>What do we know?</a:t>
              </a:r>
            </a:p>
            <a:p>
              <a:pPr marL="342900" indent="-342900">
                <a:buFont typeface="Arial" panose="020B0604020202020204" pitchFamily="34" charset="0"/>
                <a:buChar char="•"/>
                <a:defRPr sz="4900" b="1">
                  <a:solidFill>
                    <a:srgbClr val="FFFFFF"/>
                  </a:solidFill>
                </a:defRPr>
              </a:pPr>
              <a:r>
                <a:rPr lang="en-US" sz="2400" dirty="0"/>
                <a:t>What do we want to deliver?</a:t>
              </a:r>
              <a:endParaRPr sz="2400" dirty="0"/>
            </a:p>
          </p:txBody>
        </p:sp>
      </p:grpSp>
      <p:grpSp>
        <p:nvGrpSpPr>
          <p:cNvPr id="173" name="Group"/>
          <p:cNvGrpSpPr/>
          <p:nvPr/>
        </p:nvGrpSpPr>
        <p:grpSpPr>
          <a:xfrm>
            <a:off x="2703073" y="1651602"/>
            <a:ext cx="2223142" cy="4175089"/>
            <a:chOff x="0" y="0"/>
            <a:chExt cx="4446283" cy="8350175"/>
          </a:xfrm>
        </p:grpSpPr>
        <p:sp>
          <p:nvSpPr>
            <p:cNvPr id="169" name="Rectangle"/>
            <p:cNvSpPr/>
            <p:nvPr/>
          </p:nvSpPr>
          <p:spPr>
            <a:xfrm>
              <a:off x="0" y="0"/>
              <a:ext cx="4446283" cy="8350175"/>
            </a:xfrm>
            <a:prstGeom prst="rect">
              <a:avLst/>
            </a:prstGeom>
            <a:solidFill>
              <a:schemeClr val="accent2">
                <a:lumMod val="75000"/>
              </a:schemeClr>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70" name="2"/>
            <p:cNvSpPr txBox="1"/>
            <p:nvPr/>
          </p:nvSpPr>
          <p:spPr>
            <a:xfrm>
              <a:off x="2014124" y="1075234"/>
              <a:ext cx="500136" cy="10413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100" b="1">
                  <a:solidFill>
                    <a:srgbClr val="FFFFFF"/>
                  </a:solidFill>
                </a:defRPr>
              </a:lvl1pPr>
            </a:lstStyle>
            <a:p>
              <a:r>
                <a:rPr sz="3050" dirty="0"/>
                <a:t>2</a:t>
              </a:r>
            </a:p>
          </p:txBody>
        </p:sp>
        <p:sp>
          <p:nvSpPr>
            <p:cNvPr id="171" name="Circle"/>
            <p:cNvSpPr/>
            <p:nvPr/>
          </p:nvSpPr>
          <p:spPr>
            <a:xfrm>
              <a:off x="1352946" y="659313"/>
              <a:ext cx="1867390" cy="1873148"/>
            </a:xfrm>
            <a:prstGeom prst="ellipse">
              <a:avLst/>
            </a:prstGeom>
            <a:noFill/>
            <a:ln w="127000" cap="flat">
              <a:solidFill>
                <a:srgbClr val="FFFFFF"/>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72" name="Safeguarding…"/>
            <p:cNvSpPr txBox="1"/>
            <p:nvPr/>
          </p:nvSpPr>
          <p:spPr>
            <a:xfrm>
              <a:off x="301948" y="1073592"/>
              <a:ext cx="4007065" cy="67505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900" b="1">
                  <a:solidFill>
                    <a:srgbClr val="FFFFFF"/>
                  </a:solidFill>
                </a:defRPr>
              </a:pPr>
              <a:endParaRPr lang="en-US" sz="2400" dirty="0"/>
            </a:p>
            <a:p>
              <a:pPr>
                <a:defRPr sz="4900" b="1">
                  <a:solidFill>
                    <a:srgbClr val="FFFFFF"/>
                  </a:solidFill>
                </a:defRPr>
              </a:pPr>
              <a:endParaRPr lang="en-US" sz="2400" dirty="0"/>
            </a:p>
            <a:p>
              <a:pPr>
                <a:defRPr sz="4900" b="1">
                  <a:solidFill>
                    <a:srgbClr val="FFFFFF"/>
                  </a:solidFill>
                </a:defRPr>
              </a:pPr>
              <a:endParaRPr lang="en-US" sz="2400" dirty="0"/>
            </a:p>
            <a:p>
              <a:pPr>
                <a:defRPr sz="4900" b="1">
                  <a:solidFill>
                    <a:srgbClr val="FFFFFF"/>
                  </a:solidFill>
                </a:defRPr>
              </a:pPr>
              <a:r>
                <a:rPr lang="en-US" sz="2400" dirty="0"/>
                <a:t>Planning - Considerations</a:t>
              </a:r>
            </a:p>
            <a:p>
              <a:pPr marL="342900" indent="-342900">
                <a:buFont typeface="Arial" panose="020B0604020202020204" pitchFamily="34" charset="0"/>
                <a:buChar char="•"/>
                <a:defRPr sz="4900" b="1">
                  <a:solidFill>
                    <a:srgbClr val="FFFFFF"/>
                  </a:solidFill>
                </a:defRPr>
              </a:pPr>
              <a:r>
                <a:rPr lang="en-US" sz="2400" dirty="0"/>
                <a:t>What’s the approach</a:t>
              </a:r>
            </a:p>
            <a:p>
              <a:pPr marL="342900" indent="-342900">
                <a:buFont typeface="Arial" panose="020B0604020202020204" pitchFamily="34" charset="0"/>
                <a:buChar char="•"/>
                <a:defRPr sz="4900" b="1">
                  <a:solidFill>
                    <a:srgbClr val="FFFFFF"/>
                  </a:solidFill>
                </a:defRPr>
              </a:pPr>
              <a:r>
                <a:rPr lang="en-US" sz="2400" dirty="0"/>
                <a:t>Who is involved</a:t>
              </a:r>
            </a:p>
          </p:txBody>
        </p:sp>
      </p:grpSp>
      <p:grpSp>
        <p:nvGrpSpPr>
          <p:cNvPr id="178" name="Group"/>
          <p:cNvGrpSpPr/>
          <p:nvPr/>
        </p:nvGrpSpPr>
        <p:grpSpPr>
          <a:xfrm>
            <a:off x="4963785" y="1651602"/>
            <a:ext cx="2332108" cy="4175089"/>
            <a:chOff x="0" y="0"/>
            <a:chExt cx="4664215" cy="8350175"/>
          </a:xfrm>
        </p:grpSpPr>
        <p:sp>
          <p:nvSpPr>
            <p:cNvPr id="174" name="Rectangle"/>
            <p:cNvSpPr/>
            <p:nvPr/>
          </p:nvSpPr>
          <p:spPr>
            <a:xfrm>
              <a:off x="0" y="0"/>
              <a:ext cx="4446283" cy="8350175"/>
            </a:xfrm>
            <a:prstGeom prst="rect">
              <a:avLst/>
            </a:prstGeom>
            <a:solidFill>
              <a:srgbClr val="00B050"/>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2400" dirty="0"/>
            </a:p>
          </p:txBody>
        </p:sp>
        <p:sp>
          <p:nvSpPr>
            <p:cNvPr id="175" name="3"/>
            <p:cNvSpPr txBox="1"/>
            <p:nvPr/>
          </p:nvSpPr>
          <p:spPr>
            <a:xfrm>
              <a:off x="2085064" y="1175260"/>
              <a:ext cx="413576" cy="841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100" b="1">
                  <a:solidFill>
                    <a:srgbClr val="FFFFFF"/>
                  </a:solidFill>
                </a:defRPr>
              </a:lvl1pPr>
            </a:lstStyle>
            <a:p>
              <a:r>
                <a:rPr sz="2400" dirty="0"/>
                <a:t>3</a:t>
              </a:r>
            </a:p>
          </p:txBody>
        </p:sp>
        <p:sp>
          <p:nvSpPr>
            <p:cNvPr id="176" name="Circle"/>
            <p:cNvSpPr/>
            <p:nvPr/>
          </p:nvSpPr>
          <p:spPr>
            <a:xfrm>
              <a:off x="1423886" y="659314"/>
              <a:ext cx="1867390" cy="1873147"/>
            </a:xfrm>
            <a:prstGeom prst="ellipse">
              <a:avLst/>
            </a:prstGeom>
            <a:noFill/>
            <a:ln w="127000" cap="flat">
              <a:solidFill>
                <a:srgbClr val="FFFFFF"/>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2400" dirty="0"/>
            </a:p>
          </p:txBody>
        </p:sp>
        <p:sp>
          <p:nvSpPr>
            <p:cNvPr id="177" name="Safeguarding…"/>
            <p:cNvSpPr txBox="1"/>
            <p:nvPr/>
          </p:nvSpPr>
          <p:spPr>
            <a:xfrm>
              <a:off x="320998" y="3289581"/>
              <a:ext cx="4343217" cy="30572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900" b="1">
                  <a:solidFill>
                    <a:srgbClr val="FFFFFF"/>
                  </a:solidFill>
                </a:defRPr>
              </a:pPr>
              <a:r>
                <a:rPr lang="en-GB" sz="2400" dirty="0"/>
                <a:t> Risk -</a:t>
              </a:r>
            </a:p>
            <a:p>
              <a:pPr marL="342900" indent="-342900">
                <a:buFont typeface="Arial" panose="020B0604020202020204" pitchFamily="34" charset="0"/>
                <a:buChar char="•"/>
                <a:defRPr sz="4900" b="1">
                  <a:solidFill>
                    <a:srgbClr val="FFFFFF"/>
                  </a:solidFill>
                </a:defRPr>
              </a:pPr>
              <a:r>
                <a:rPr lang="en-GB" sz="2400" dirty="0"/>
                <a:t>Known?</a:t>
              </a:r>
            </a:p>
            <a:p>
              <a:pPr marL="342900" indent="-342900">
                <a:buFont typeface="Arial" panose="020B0604020202020204" pitchFamily="34" charset="0"/>
                <a:buChar char="•"/>
                <a:defRPr sz="4900" b="1">
                  <a:solidFill>
                    <a:srgbClr val="FFFFFF"/>
                  </a:solidFill>
                </a:defRPr>
              </a:pPr>
              <a:r>
                <a:rPr lang="en-GB" sz="2400" dirty="0"/>
                <a:t>Unknown?</a:t>
              </a:r>
            </a:p>
            <a:p>
              <a:pPr>
                <a:defRPr sz="4900" b="1">
                  <a:solidFill>
                    <a:srgbClr val="FFFFFF"/>
                  </a:solidFill>
                </a:defRPr>
              </a:pPr>
              <a:endParaRPr sz="2400" dirty="0"/>
            </a:p>
          </p:txBody>
        </p:sp>
      </p:grpSp>
      <p:grpSp>
        <p:nvGrpSpPr>
          <p:cNvPr id="183" name="Group"/>
          <p:cNvGrpSpPr/>
          <p:nvPr/>
        </p:nvGrpSpPr>
        <p:grpSpPr>
          <a:xfrm>
            <a:off x="7247001" y="1651602"/>
            <a:ext cx="2223143" cy="4175089"/>
            <a:chOff x="0" y="0"/>
            <a:chExt cx="4446283" cy="8350175"/>
          </a:xfrm>
        </p:grpSpPr>
        <p:sp>
          <p:nvSpPr>
            <p:cNvPr id="179" name="Rectangle"/>
            <p:cNvSpPr/>
            <p:nvPr/>
          </p:nvSpPr>
          <p:spPr>
            <a:xfrm>
              <a:off x="0" y="0"/>
              <a:ext cx="4446283" cy="8350175"/>
            </a:xfrm>
            <a:prstGeom prst="rect">
              <a:avLst/>
            </a:prstGeom>
            <a:solidFill>
              <a:srgbClr val="0070C0"/>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80" name="Circle"/>
            <p:cNvSpPr/>
            <p:nvPr/>
          </p:nvSpPr>
          <p:spPr>
            <a:xfrm>
              <a:off x="1251877" y="659313"/>
              <a:ext cx="1867389" cy="1873148"/>
            </a:xfrm>
            <a:prstGeom prst="ellipse">
              <a:avLst/>
            </a:prstGeom>
            <a:noFill/>
            <a:ln w="127000" cap="flat">
              <a:solidFill>
                <a:srgbClr val="FFFFFF"/>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81" name="4"/>
            <p:cNvSpPr txBox="1"/>
            <p:nvPr/>
          </p:nvSpPr>
          <p:spPr>
            <a:xfrm>
              <a:off x="1950625" y="1075234"/>
              <a:ext cx="500136" cy="10413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100" b="1">
                  <a:solidFill>
                    <a:srgbClr val="FFFFFF"/>
                  </a:solidFill>
                </a:defRPr>
              </a:lvl1pPr>
            </a:lstStyle>
            <a:p>
              <a:r>
                <a:rPr sz="3050" dirty="0"/>
                <a:t>4</a:t>
              </a:r>
            </a:p>
          </p:txBody>
        </p:sp>
        <p:sp>
          <p:nvSpPr>
            <p:cNvPr id="182" name="Responding…"/>
            <p:cNvSpPr txBox="1"/>
            <p:nvPr/>
          </p:nvSpPr>
          <p:spPr>
            <a:xfrm>
              <a:off x="624132" y="3289581"/>
              <a:ext cx="3653256" cy="45345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900" b="1">
                  <a:solidFill>
                    <a:srgbClr val="FFFFFF"/>
                  </a:solidFill>
                </a:defRPr>
              </a:pPr>
              <a:r>
                <a:rPr lang="en-US" sz="2400" dirty="0"/>
                <a:t>Contingency -</a:t>
              </a:r>
            </a:p>
            <a:p>
              <a:pPr marL="342900" indent="-342900">
                <a:buFont typeface="Arial" panose="020B0604020202020204" pitchFamily="34" charset="0"/>
                <a:buChar char="•"/>
                <a:defRPr sz="4900" b="1">
                  <a:solidFill>
                    <a:srgbClr val="FFFFFF"/>
                  </a:solidFill>
                </a:defRPr>
              </a:pPr>
              <a:r>
                <a:rPr lang="en-US" sz="2400" dirty="0"/>
                <a:t>The  What ifs?</a:t>
              </a:r>
            </a:p>
            <a:p>
              <a:pPr marL="342900" indent="-342900">
                <a:buFont typeface="Arial" panose="020B0604020202020204" pitchFamily="34" charset="0"/>
                <a:buChar char="•"/>
                <a:defRPr sz="4900" b="1">
                  <a:solidFill>
                    <a:srgbClr val="FFFFFF"/>
                  </a:solidFill>
                </a:defRPr>
              </a:pPr>
              <a:r>
                <a:rPr lang="en-US" sz="2400" dirty="0"/>
                <a:t>What if the plan changes?</a:t>
              </a:r>
            </a:p>
          </p:txBody>
        </p:sp>
      </p:grpSp>
      <p:grpSp>
        <p:nvGrpSpPr>
          <p:cNvPr id="188" name="Group"/>
          <p:cNvGrpSpPr/>
          <p:nvPr/>
        </p:nvGrpSpPr>
        <p:grpSpPr>
          <a:xfrm>
            <a:off x="9524633" y="1651602"/>
            <a:ext cx="2223142" cy="4175089"/>
            <a:chOff x="0" y="0"/>
            <a:chExt cx="4446283" cy="8350175"/>
          </a:xfrm>
          <a:solidFill>
            <a:srgbClr val="7030A0"/>
          </a:solidFill>
        </p:grpSpPr>
        <p:sp>
          <p:nvSpPr>
            <p:cNvPr id="184" name="Rectangle"/>
            <p:cNvSpPr/>
            <p:nvPr/>
          </p:nvSpPr>
          <p:spPr>
            <a:xfrm>
              <a:off x="0" y="0"/>
              <a:ext cx="4446283" cy="8350175"/>
            </a:xfrm>
            <a:prstGeom prst="rect">
              <a:avLst/>
            </a:prstGeom>
            <a:grp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85" name="Circle"/>
            <p:cNvSpPr/>
            <p:nvPr/>
          </p:nvSpPr>
          <p:spPr>
            <a:xfrm>
              <a:off x="1475744" y="659313"/>
              <a:ext cx="1867389" cy="1873148"/>
            </a:xfrm>
            <a:prstGeom prst="ellipse">
              <a:avLst/>
            </a:prstGeom>
            <a:grpFill/>
            <a:ln w="127000" cap="flat">
              <a:solidFill>
                <a:srgbClr val="FFFFFF"/>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86" name="5"/>
            <p:cNvSpPr txBox="1"/>
            <p:nvPr/>
          </p:nvSpPr>
          <p:spPr>
            <a:xfrm>
              <a:off x="2136922" y="1075234"/>
              <a:ext cx="500136" cy="1041310"/>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100" b="1">
                  <a:solidFill>
                    <a:srgbClr val="FFFFFF"/>
                  </a:solidFill>
                </a:defRPr>
              </a:lvl1pPr>
            </a:lstStyle>
            <a:p>
              <a:r>
                <a:rPr sz="3050" dirty="0"/>
                <a:t>5</a:t>
              </a:r>
            </a:p>
          </p:txBody>
        </p:sp>
        <p:sp>
          <p:nvSpPr>
            <p:cNvPr id="187" name="Assessed…"/>
            <p:cNvSpPr txBox="1"/>
            <p:nvPr/>
          </p:nvSpPr>
          <p:spPr>
            <a:xfrm>
              <a:off x="664426" y="3289581"/>
              <a:ext cx="3408497" cy="387285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900" b="1">
                  <a:solidFill>
                    <a:srgbClr val="FFFFFF"/>
                  </a:solidFill>
                </a:defRPr>
              </a:pPr>
              <a:r>
                <a:rPr lang="en-GB" sz="2450" dirty="0"/>
                <a:t>Actions –</a:t>
              </a:r>
            </a:p>
            <a:p>
              <a:pPr marL="342900" indent="-342900">
                <a:buFont typeface="Arial" panose="020B0604020202020204" pitchFamily="34" charset="0"/>
                <a:buChar char="•"/>
                <a:defRPr sz="4900" b="1">
                  <a:solidFill>
                    <a:srgbClr val="FFFFFF"/>
                  </a:solidFill>
                </a:defRPr>
              </a:pPr>
              <a:r>
                <a:rPr lang="en-GB" sz="2450" dirty="0"/>
                <a:t>Recognise</a:t>
              </a:r>
            </a:p>
            <a:p>
              <a:pPr marL="342900" indent="-342900">
                <a:buFont typeface="Arial" panose="020B0604020202020204" pitchFamily="34" charset="0"/>
                <a:buChar char="•"/>
                <a:defRPr sz="4900" b="1">
                  <a:solidFill>
                    <a:srgbClr val="FFFFFF"/>
                  </a:solidFill>
                </a:defRPr>
              </a:pPr>
              <a:r>
                <a:rPr lang="en-GB" sz="2450" dirty="0"/>
                <a:t>Respond</a:t>
              </a:r>
            </a:p>
            <a:p>
              <a:pPr marL="342900" indent="-342900">
                <a:buFont typeface="Arial" panose="020B0604020202020204" pitchFamily="34" charset="0"/>
                <a:buChar char="•"/>
                <a:defRPr sz="4900" b="1">
                  <a:solidFill>
                    <a:srgbClr val="FFFFFF"/>
                  </a:solidFill>
                </a:defRPr>
              </a:pPr>
              <a:r>
                <a:rPr lang="en-GB" sz="2450" dirty="0"/>
                <a:t>Record </a:t>
              </a:r>
            </a:p>
            <a:p>
              <a:pPr marL="342900" indent="-342900">
                <a:buFont typeface="Arial" panose="020B0604020202020204" pitchFamily="34" charset="0"/>
                <a:buChar char="•"/>
                <a:defRPr sz="4900" b="1">
                  <a:solidFill>
                    <a:srgbClr val="FFFFFF"/>
                  </a:solidFill>
                </a:defRPr>
              </a:pPr>
              <a:r>
                <a:rPr lang="en-GB" sz="2450" dirty="0"/>
                <a:t>Refer</a:t>
              </a:r>
              <a:endParaRPr sz="2450" dirty="0"/>
            </a:p>
          </p:txBody>
        </p:sp>
      </p:grpSp>
      <p:sp>
        <p:nvSpPr>
          <p:cNvPr id="189"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90" name="Safeguarding Basic Awareness"/>
          <p:cNvSpPr txBox="1"/>
          <p:nvPr/>
        </p:nvSpPr>
        <p:spPr>
          <a:xfrm>
            <a:off x="74777" y="29001"/>
            <a:ext cx="234282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825500">
              <a:defRPr sz="2800">
                <a:solidFill>
                  <a:srgbClr val="000000"/>
                </a:solidFill>
              </a:defRPr>
            </a:lvl1pPr>
          </a:lstStyle>
          <a:p>
            <a:r>
              <a:rPr lang="en-GB" sz="1400" dirty="0"/>
              <a:t>Safeguarding-  Delivering Safely</a:t>
            </a:r>
          </a:p>
        </p:txBody>
      </p:sp>
      <p:sp>
        <p:nvSpPr>
          <p:cNvPr id="191" name="Course Overview"/>
          <p:cNvSpPr txBox="1"/>
          <p:nvPr/>
        </p:nvSpPr>
        <p:spPr>
          <a:xfrm>
            <a:off x="70827" y="223714"/>
            <a:ext cx="4073231" cy="383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US" sz="2400" dirty="0"/>
              <a:t>CONSIDERATIONS -  Five points </a:t>
            </a:r>
            <a:endParaRPr sz="2400" dirty="0"/>
          </a:p>
        </p:txBody>
      </p:sp>
      <p:sp>
        <p:nvSpPr>
          <p:cNvPr id="195" name="Introduction"/>
          <p:cNvSpPr txBox="1"/>
          <p:nvPr/>
        </p:nvSpPr>
        <p:spPr>
          <a:xfrm>
            <a:off x="45147" y="6704172"/>
            <a:ext cx="51361" cy="16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1500" b="1">
                <a:solidFill>
                  <a:srgbClr val="DBDBDB"/>
                </a:solidFill>
              </a:defRPr>
            </a:lvl1pPr>
          </a:lstStyle>
          <a:p>
            <a:endParaRPr sz="750" dirty="0"/>
          </a:p>
        </p:txBody>
      </p:sp>
      <p:sp>
        <p:nvSpPr>
          <p:cNvPr id="2" name="Rectangle 1">
            <a:extLst>
              <a:ext uri="{FF2B5EF4-FFF2-40B4-BE49-F238E27FC236}">
                <a16:creationId xmlns:a16="http://schemas.microsoft.com/office/drawing/2014/main" id="{84436DC8-CAF3-433B-8AF7-D98DBACAFE60}"/>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Picture 35">
            <a:extLst>
              <a:ext uri="{FF2B5EF4-FFF2-40B4-BE49-F238E27FC236}">
                <a16:creationId xmlns:a16="http://schemas.microsoft.com/office/drawing/2014/main" id="{71EF426D-ABC3-4E73-8E44-0E25ABB2C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spTree>
    <p:extLst>
      <p:ext uri="{BB962C8B-B14F-4D97-AF65-F5344CB8AC3E}">
        <p14:creationId xmlns:p14="http://schemas.microsoft.com/office/powerpoint/2010/main" val="2503349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68"/>
                                        </p:tgtEl>
                                        <p:attrNameLst>
                                          <p:attrName>style.visibility</p:attrName>
                                        </p:attrNameLst>
                                      </p:cBhvr>
                                      <p:to>
                                        <p:strVal val="visible"/>
                                      </p:to>
                                    </p:set>
                                    <p:anim calcmode="lin" valueType="num">
                                      <p:cBhvr>
                                        <p:cTn id="7" dur="700" fill="hold"/>
                                        <p:tgtEl>
                                          <p:spTgt spid="168"/>
                                        </p:tgtEl>
                                        <p:attrNameLst>
                                          <p:attrName>ppt_x</p:attrName>
                                        </p:attrNameLst>
                                      </p:cBhvr>
                                      <p:tavLst>
                                        <p:tav tm="0">
                                          <p:val>
                                            <p:strVal val="0-#ppt_w/2"/>
                                          </p:val>
                                        </p:tav>
                                        <p:tav tm="100000">
                                          <p:val>
                                            <p:strVal val="#ppt_x"/>
                                          </p:val>
                                        </p:tav>
                                      </p:tavLst>
                                    </p:anim>
                                    <p:anim calcmode="lin" valueType="num">
                                      <p:cBhvr>
                                        <p:cTn id="8" dur="700" fill="hold"/>
                                        <p:tgtEl>
                                          <p:spTgt spid="1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73"/>
                                        </p:tgtEl>
                                        <p:attrNameLst>
                                          <p:attrName>style.visibility</p:attrName>
                                        </p:attrNameLst>
                                      </p:cBhvr>
                                      <p:to>
                                        <p:strVal val="visible"/>
                                      </p:to>
                                    </p:set>
                                    <p:anim calcmode="lin" valueType="num">
                                      <p:cBhvr>
                                        <p:cTn id="13" dur="700" fill="hold"/>
                                        <p:tgtEl>
                                          <p:spTgt spid="173"/>
                                        </p:tgtEl>
                                        <p:attrNameLst>
                                          <p:attrName>ppt_x</p:attrName>
                                        </p:attrNameLst>
                                      </p:cBhvr>
                                      <p:tavLst>
                                        <p:tav tm="0">
                                          <p:val>
                                            <p:strVal val="0-#ppt_w/2"/>
                                          </p:val>
                                        </p:tav>
                                        <p:tav tm="100000">
                                          <p:val>
                                            <p:strVal val="#ppt_x"/>
                                          </p:val>
                                        </p:tav>
                                      </p:tavLst>
                                    </p:anim>
                                    <p:anim calcmode="lin" valueType="num">
                                      <p:cBhvr>
                                        <p:cTn id="14" dur="7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78"/>
                                        </p:tgtEl>
                                        <p:attrNameLst>
                                          <p:attrName>style.visibility</p:attrName>
                                        </p:attrNameLst>
                                      </p:cBhvr>
                                      <p:to>
                                        <p:strVal val="visible"/>
                                      </p:to>
                                    </p:set>
                                    <p:anim calcmode="lin" valueType="num">
                                      <p:cBhvr>
                                        <p:cTn id="19" dur="700" fill="hold"/>
                                        <p:tgtEl>
                                          <p:spTgt spid="178"/>
                                        </p:tgtEl>
                                        <p:attrNameLst>
                                          <p:attrName>ppt_x</p:attrName>
                                        </p:attrNameLst>
                                      </p:cBhvr>
                                      <p:tavLst>
                                        <p:tav tm="0">
                                          <p:val>
                                            <p:strVal val="0-#ppt_w/2"/>
                                          </p:val>
                                        </p:tav>
                                        <p:tav tm="100000">
                                          <p:val>
                                            <p:strVal val="#ppt_x"/>
                                          </p:val>
                                        </p:tav>
                                      </p:tavLst>
                                    </p:anim>
                                    <p:anim calcmode="lin" valueType="num">
                                      <p:cBhvr>
                                        <p:cTn id="20" dur="7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183"/>
                                        </p:tgtEl>
                                        <p:attrNameLst>
                                          <p:attrName>style.visibility</p:attrName>
                                        </p:attrNameLst>
                                      </p:cBhvr>
                                      <p:to>
                                        <p:strVal val="visible"/>
                                      </p:to>
                                    </p:set>
                                    <p:anim calcmode="lin" valueType="num">
                                      <p:cBhvr>
                                        <p:cTn id="25" dur="700" fill="hold"/>
                                        <p:tgtEl>
                                          <p:spTgt spid="183"/>
                                        </p:tgtEl>
                                        <p:attrNameLst>
                                          <p:attrName>ppt_x</p:attrName>
                                        </p:attrNameLst>
                                      </p:cBhvr>
                                      <p:tavLst>
                                        <p:tav tm="0">
                                          <p:val>
                                            <p:strVal val="0-#ppt_w/2"/>
                                          </p:val>
                                        </p:tav>
                                        <p:tav tm="100000">
                                          <p:val>
                                            <p:strVal val="#ppt_x"/>
                                          </p:val>
                                        </p:tav>
                                      </p:tavLst>
                                    </p:anim>
                                    <p:anim calcmode="lin" valueType="num">
                                      <p:cBhvr>
                                        <p:cTn id="26" dur="7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p:tmAbs val="0"/>
                                  </p:iterate>
                                  <p:childTnLst>
                                    <p:set>
                                      <p:cBhvr>
                                        <p:cTn id="30" fill="hold"/>
                                        <p:tgtEl>
                                          <p:spTgt spid="188"/>
                                        </p:tgtEl>
                                        <p:attrNameLst>
                                          <p:attrName>style.visibility</p:attrName>
                                        </p:attrNameLst>
                                      </p:cBhvr>
                                      <p:to>
                                        <p:strVal val="visible"/>
                                      </p:to>
                                    </p:set>
                                    <p:anim calcmode="lin" valueType="num">
                                      <p:cBhvr>
                                        <p:cTn id="31" dur="700" fill="hold"/>
                                        <p:tgtEl>
                                          <p:spTgt spid="188"/>
                                        </p:tgtEl>
                                        <p:attrNameLst>
                                          <p:attrName>ppt_x</p:attrName>
                                        </p:attrNameLst>
                                      </p:cBhvr>
                                      <p:tavLst>
                                        <p:tav tm="0">
                                          <p:val>
                                            <p:strVal val="0-#ppt_w/2"/>
                                          </p:val>
                                        </p:tav>
                                        <p:tav tm="100000">
                                          <p:val>
                                            <p:strVal val="#ppt_x"/>
                                          </p:val>
                                        </p:tav>
                                      </p:tavLst>
                                    </p:anim>
                                    <p:anim calcmode="lin" valueType="num">
                                      <p:cBhvr>
                                        <p:cTn id="32" dur="700" fill="hold"/>
                                        <p:tgtEl>
                                          <p:spTgt spid="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advAuto="0"/>
      <p:bldP spid="173" grpId="0" animBg="1" advAuto="0"/>
      <p:bldP spid="178" grpId="0" animBg="1" advAuto="0"/>
      <p:bldP spid="183" grpId="0" animBg="1" advAuto="0"/>
      <p:bldP spid="188"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 name="arrows.jpg" descr="arrows.jpg"/>
          <p:cNvPicPr>
            <a:picLocks noChangeAspect="1"/>
          </p:cNvPicPr>
          <p:nvPr/>
        </p:nvPicPr>
        <p:blipFill>
          <a:blip r:embed="rId3">
            <a:duotone>
              <a:schemeClr val="bg2">
                <a:shade val="45000"/>
                <a:satMod val="135000"/>
              </a:schemeClr>
              <a:prstClr val="white"/>
            </a:duotone>
          </a:blip>
          <a:srcRect b="19205"/>
          <a:stretch>
            <a:fillRect/>
          </a:stretch>
        </p:blipFill>
        <p:spPr>
          <a:xfrm>
            <a:off x="-24022" y="547094"/>
            <a:ext cx="12240043" cy="6592853"/>
          </a:xfrm>
          <a:prstGeom prst="rect">
            <a:avLst/>
          </a:prstGeom>
          <a:ln w="12700">
            <a:miter lim="400000"/>
          </a:ln>
        </p:spPr>
      </p:pic>
      <p:grpSp>
        <p:nvGrpSpPr>
          <p:cNvPr id="797" name="Group"/>
          <p:cNvGrpSpPr/>
          <p:nvPr/>
        </p:nvGrpSpPr>
        <p:grpSpPr>
          <a:xfrm>
            <a:off x="-1" y="1348537"/>
            <a:ext cx="12192001" cy="835987"/>
            <a:chOff x="0" y="0"/>
            <a:chExt cx="24384000" cy="1671973"/>
          </a:xfrm>
        </p:grpSpPr>
        <p:sp>
          <p:nvSpPr>
            <p:cNvPr id="795" name="Rectangle"/>
            <p:cNvSpPr/>
            <p:nvPr/>
          </p:nvSpPr>
          <p:spPr>
            <a:xfrm>
              <a:off x="0" y="0"/>
              <a:ext cx="24384000" cy="1671973"/>
            </a:xfrm>
            <a:prstGeom prst="rect">
              <a:avLst/>
            </a:prstGeom>
            <a:solidFill>
              <a:srgbClr val="FFFFFF">
                <a:alpha val="72862"/>
              </a:srgbClr>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796" name="Recognise —&gt; Respond —&gt; Record —&gt; Refer"/>
            <p:cNvSpPr txBox="1"/>
            <p:nvPr/>
          </p:nvSpPr>
          <p:spPr>
            <a:xfrm>
              <a:off x="2492376" y="112292"/>
              <a:ext cx="19443782" cy="1456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6200"/>
              </a:lvl1pPr>
            </a:lstStyle>
            <a:p>
              <a:r>
                <a:rPr lang="en-GB" sz="4400" b="1" dirty="0"/>
                <a:t>Plan</a:t>
              </a:r>
              <a:r>
                <a:rPr sz="4400" b="1" dirty="0"/>
                <a:t> </a:t>
              </a:r>
              <a:r>
                <a:rPr lang="en-US" sz="4400" b="1" dirty="0"/>
                <a:t>– </a:t>
              </a:r>
              <a:r>
                <a:rPr lang="en-GB" sz="4400" b="1" dirty="0"/>
                <a:t>Observe</a:t>
              </a:r>
              <a:r>
                <a:rPr sz="4400" b="1" dirty="0"/>
                <a:t> —</a:t>
              </a:r>
              <a:r>
                <a:rPr lang="en-US" sz="4400" b="1" dirty="0"/>
                <a:t> </a:t>
              </a:r>
              <a:r>
                <a:rPr lang="en-GB" sz="4400" b="1" dirty="0"/>
                <a:t>Orient</a:t>
              </a:r>
              <a:r>
                <a:rPr sz="4400" b="1" dirty="0"/>
                <a:t> —</a:t>
              </a:r>
              <a:r>
                <a:rPr lang="en-US" sz="4400" b="1" dirty="0"/>
                <a:t> </a:t>
              </a:r>
              <a:r>
                <a:rPr lang="en-GB" sz="4400" b="1" dirty="0"/>
                <a:t>Decide — Act</a:t>
              </a:r>
              <a:endParaRPr sz="4400" b="1" dirty="0"/>
            </a:p>
          </p:txBody>
        </p:sp>
      </p:grpSp>
      <p:pic>
        <p:nvPicPr>
          <p:cNvPr id="798" name="check-solid.jpg" descr="check-solid.jpg"/>
          <p:cNvPicPr>
            <a:picLocks noChangeAspect="1"/>
          </p:cNvPicPr>
          <p:nvPr/>
        </p:nvPicPr>
        <p:blipFill>
          <a:blip r:embed="rId4"/>
          <a:stretch>
            <a:fillRect/>
          </a:stretch>
        </p:blipFill>
        <p:spPr>
          <a:xfrm>
            <a:off x="233660" y="3752255"/>
            <a:ext cx="151384" cy="151384"/>
          </a:xfrm>
          <a:prstGeom prst="rect">
            <a:avLst/>
          </a:prstGeom>
          <a:ln w="12700">
            <a:miter lim="400000"/>
          </a:ln>
        </p:spPr>
      </p:pic>
      <p:grpSp>
        <p:nvGrpSpPr>
          <p:cNvPr id="802" name="Group"/>
          <p:cNvGrpSpPr/>
          <p:nvPr/>
        </p:nvGrpSpPr>
        <p:grpSpPr>
          <a:xfrm>
            <a:off x="75502" y="2011271"/>
            <a:ext cx="2163595" cy="4250355"/>
            <a:chOff x="27069" y="-687678"/>
            <a:chExt cx="5727700" cy="8500706"/>
          </a:xfrm>
        </p:grpSpPr>
        <p:sp>
          <p:nvSpPr>
            <p:cNvPr id="799" name="Rounded Rectangle"/>
            <p:cNvSpPr/>
            <p:nvPr/>
          </p:nvSpPr>
          <p:spPr>
            <a:xfrm>
              <a:off x="27069" y="33120"/>
              <a:ext cx="5727700" cy="7779908"/>
            </a:xfrm>
            <a:prstGeom prst="roundRect">
              <a:avLst>
                <a:gd name="adj" fmla="val 14861"/>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01" name="Recognise"/>
            <p:cNvSpPr txBox="1"/>
            <p:nvPr/>
          </p:nvSpPr>
          <p:spPr>
            <a:xfrm>
              <a:off x="137779" y="-687678"/>
              <a:ext cx="5353334" cy="82278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4000" b="1"/>
              </a:lvl1pPr>
            </a:lstStyle>
            <a:p>
              <a:pPr algn="ctr"/>
              <a:endParaRPr lang="en-GB" sz="3200" dirty="0"/>
            </a:p>
            <a:p>
              <a:pPr algn="ctr"/>
              <a:r>
                <a:rPr lang="en-GB" sz="3200" dirty="0"/>
                <a:t>Plan</a:t>
              </a:r>
            </a:p>
            <a:p>
              <a:endParaRPr lang="en-GB" sz="2000" b="0" dirty="0"/>
            </a:p>
            <a:p>
              <a:r>
                <a:rPr lang="en-GB" sz="2000" b="0" dirty="0"/>
                <a:t>Risk Assessment (Safeguarding &amp; H&amp;S)</a:t>
              </a:r>
            </a:p>
            <a:p>
              <a:r>
                <a:rPr lang="en-GB" sz="2000" b="0" dirty="0"/>
                <a:t>PCC agreement</a:t>
              </a:r>
            </a:p>
            <a:p>
              <a:r>
                <a:rPr lang="en-GB" sz="2000" b="0" dirty="0"/>
                <a:t>Records</a:t>
              </a:r>
            </a:p>
            <a:p>
              <a:r>
                <a:rPr lang="en-GB" sz="2000" b="0" dirty="0"/>
                <a:t>Team comms</a:t>
              </a:r>
            </a:p>
            <a:p>
              <a:r>
                <a:rPr lang="en-GB" sz="2000" b="0" dirty="0"/>
                <a:t>Transport</a:t>
              </a:r>
            </a:p>
            <a:p>
              <a:r>
                <a:rPr lang="en-GB" sz="2000" b="0" dirty="0"/>
                <a:t>Venue</a:t>
              </a:r>
            </a:p>
            <a:p>
              <a:r>
                <a:rPr lang="en-GB" sz="2000" b="0" dirty="0"/>
                <a:t>Insurance</a:t>
              </a:r>
              <a:endParaRPr sz="2000" b="0" dirty="0"/>
            </a:p>
          </p:txBody>
        </p:sp>
      </p:grpSp>
      <p:grpSp>
        <p:nvGrpSpPr>
          <p:cNvPr id="811" name="Group"/>
          <p:cNvGrpSpPr/>
          <p:nvPr/>
        </p:nvGrpSpPr>
        <p:grpSpPr>
          <a:xfrm>
            <a:off x="2547917" y="2371670"/>
            <a:ext cx="2125901" cy="3889955"/>
            <a:chOff x="0" y="0"/>
            <a:chExt cx="5727700" cy="7779908"/>
          </a:xfrm>
        </p:grpSpPr>
        <p:sp>
          <p:nvSpPr>
            <p:cNvPr id="808" name="Rounded Rectangle"/>
            <p:cNvSpPr/>
            <p:nvPr/>
          </p:nvSpPr>
          <p:spPr>
            <a:xfrm>
              <a:off x="0" y="0"/>
              <a:ext cx="5727700" cy="7779908"/>
            </a:xfrm>
            <a:prstGeom prst="roundRect">
              <a:avLst>
                <a:gd name="adj" fmla="val 14861"/>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10" name="Respond"/>
            <p:cNvSpPr txBox="1"/>
            <p:nvPr/>
          </p:nvSpPr>
          <p:spPr>
            <a:xfrm>
              <a:off x="120123" y="117412"/>
              <a:ext cx="5596382" cy="6011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4000" b="1"/>
              </a:lvl1pPr>
            </a:lstStyle>
            <a:p>
              <a:pPr algn="ctr"/>
              <a:r>
                <a:rPr lang="en-GB" sz="3200" dirty="0"/>
                <a:t>Understand</a:t>
              </a:r>
            </a:p>
            <a:p>
              <a:endParaRPr lang="en-GB" sz="2000" dirty="0"/>
            </a:p>
            <a:p>
              <a:r>
                <a:rPr lang="en-GB" sz="2000" b="0" dirty="0"/>
                <a:t>Expectations</a:t>
              </a:r>
            </a:p>
            <a:p>
              <a:r>
                <a:rPr lang="en-GB" sz="2000" b="0" dirty="0"/>
                <a:t>Boundaries – emotional/physical</a:t>
              </a:r>
            </a:p>
            <a:p>
              <a:r>
                <a:rPr lang="en-GB" sz="2000" b="0" dirty="0"/>
                <a:t>Process</a:t>
              </a:r>
            </a:p>
            <a:p>
              <a:r>
                <a:rPr lang="en-GB" sz="2000" b="0" dirty="0"/>
                <a:t>‘Safe Spaces’</a:t>
              </a:r>
            </a:p>
            <a:p>
              <a:r>
                <a:rPr lang="en-GB" sz="2000" b="0" dirty="0"/>
                <a:t>Your wellbeing</a:t>
              </a:r>
            </a:p>
            <a:p>
              <a:endParaRPr sz="2000" dirty="0"/>
            </a:p>
          </p:txBody>
        </p:sp>
      </p:grpSp>
      <p:grpSp>
        <p:nvGrpSpPr>
          <p:cNvPr id="822" name="Group"/>
          <p:cNvGrpSpPr/>
          <p:nvPr/>
        </p:nvGrpSpPr>
        <p:grpSpPr>
          <a:xfrm>
            <a:off x="4912093" y="1814823"/>
            <a:ext cx="2250054" cy="4446020"/>
            <a:chOff x="26563" y="-1082290"/>
            <a:chExt cx="5727700" cy="8892038"/>
          </a:xfrm>
        </p:grpSpPr>
        <p:sp>
          <p:nvSpPr>
            <p:cNvPr id="818" name="Rounded Rectangle"/>
            <p:cNvSpPr/>
            <p:nvPr/>
          </p:nvSpPr>
          <p:spPr>
            <a:xfrm>
              <a:off x="26563" y="29840"/>
              <a:ext cx="5727700" cy="7779908"/>
            </a:xfrm>
            <a:prstGeom prst="roundRect">
              <a:avLst>
                <a:gd name="adj" fmla="val 14861"/>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19" name="Write down, concisely, exactly what is seen, said or heard and make clear where you have added your views or interpretation.…"/>
            <p:cNvSpPr txBox="1"/>
            <p:nvPr/>
          </p:nvSpPr>
          <p:spPr>
            <a:xfrm>
              <a:off x="388063" y="3434195"/>
              <a:ext cx="5004702" cy="441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defTabSz="228600">
                <a:defRPr sz="2200">
                  <a:solidFill>
                    <a:srgbClr val="444444"/>
                  </a:solidFill>
                  <a:latin typeface="Helvetica"/>
                  <a:ea typeface="Helvetica"/>
                  <a:cs typeface="Helvetica"/>
                  <a:sym typeface="Helvetica"/>
                </a:defRPr>
              </a:pPr>
              <a:r>
                <a:rPr sz="1100" dirty="0"/>
                <a:t>  </a:t>
              </a:r>
            </a:p>
          </p:txBody>
        </p:sp>
        <p:sp>
          <p:nvSpPr>
            <p:cNvPr id="820" name="Record"/>
            <p:cNvSpPr txBox="1"/>
            <p:nvPr/>
          </p:nvSpPr>
          <p:spPr>
            <a:xfrm>
              <a:off x="275618" y="-1082290"/>
              <a:ext cx="5117147" cy="84741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4000" b="1"/>
              </a:lvl1pPr>
            </a:lstStyle>
            <a:p>
              <a:endParaRPr lang="en-GB" sz="2000" b="0" dirty="0"/>
            </a:p>
            <a:p>
              <a:endParaRPr lang="en-GB" sz="2000" b="0" dirty="0"/>
            </a:p>
            <a:p>
              <a:pPr algn="ctr"/>
              <a:r>
                <a:rPr lang="en-GB" sz="3200" dirty="0"/>
                <a:t>Orient</a:t>
              </a:r>
            </a:p>
            <a:p>
              <a:endParaRPr lang="en-GB" sz="2000" b="0" dirty="0"/>
            </a:p>
            <a:p>
              <a:r>
                <a:rPr lang="en-GB" sz="2000" b="0" dirty="0"/>
                <a:t>Risks – known</a:t>
              </a:r>
            </a:p>
            <a:p>
              <a:r>
                <a:rPr lang="en-GB" sz="2000" b="0" dirty="0"/>
                <a:t>Risks – unknown</a:t>
              </a:r>
            </a:p>
            <a:p>
              <a:r>
                <a:rPr lang="en-GB" sz="2000" b="0" dirty="0"/>
                <a:t>Notice – what’s happening</a:t>
              </a:r>
            </a:p>
            <a:p>
              <a:r>
                <a:rPr lang="en-GB" sz="2000" b="0" dirty="0"/>
                <a:t>Mitigation</a:t>
              </a:r>
            </a:p>
            <a:p>
              <a:r>
                <a:rPr lang="en-GB" sz="2000" b="0" dirty="0"/>
                <a:t>Monitor </a:t>
              </a:r>
            </a:p>
            <a:p>
              <a:r>
                <a:rPr lang="en-GB" sz="2000" b="0" dirty="0"/>
                <a:t>Review</a:t>
              </a:r>
            </a:p>
            <a:p>
              <a:endParaRPr lang="en-GB" sz="2000" b="0" dirty="0"/>
            </a:p>
            <a:p>
              <a:endParaRPr sz="2000" b="0" dirty="0"/>
            </a:p>
          </p:txBody>
        </p:sp>
      </p:grpSp>
      <p:grpSp>
        <p:nvGrpSpPr>
          <p:cNvPr id="828" name="Group"/>
          <p:cNvGrpSpPr/>
          <p:nvPr/>
        </p:nvGrpSpPr>
        <p:grpSpPr>
          <a:xfrm>
            <a:off x="7511401" y="2386129"/>
            <a:ext cx="2167543" cy="3889954"/>
            <a:chOff x="0" y="0"/>
            <a:chExt cx="5727700" cy="7779908"/>
          </a:xfrm>
        </p:grpSpPr>
        <p:sp>
          <p:nvSpPr>
            <p:cNvPr id="823" name="Rounded Rectangle"/>
            <p:cNvSpPr/>
            <p:nvPr/>
          </p:nvSpPr>
          <p:spPr>
            <a:xfrm>
              <a:off x="0" y="0"/>
              <a:ext cx="5727700" cy="7779908"/>
            </a:xfrm>
            <a:prstGeom prst="roundRect">
              <a:avLst>
                <a:gd name="adj" fmla="val 14861"/>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24" name="Pass the information to the Safeguarding Lead or Diocesan Safeguarding Advisor in your setting within 24 hours…"/>
            <p:cNvSpPr txBox="1"/>
            <p:nvPr/>
          </p:nvSpPr>
          <p:spPr>
            <a:xfrm>
              <a:off x="342170" y="2271703"/>
              <a:ext cx="5350488" cy="441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defTabSz="228600">
                <a:defRPr sz="2200">
                  <a:solidFill>
                    <a:srgbClr val="444444"/>
                  </a:solidFill>
                  <a:latin typeface="Helvetica"/>
                  <a:ea typeface="Helvetica"/>
                  <a:cs typeface="Helvetica"/>
                  <a:sym typeface="Helvetica"/>
                </a:defRPr>
              </a:pPr>
              <a:endParaRPr sz="1100" dirty="0"/>
            </a:p>
          </p:txBody>
        </p:sp>
        <p:sp>
          <p:nvSpPr>
            <p:cNvPr id="825" name="Refer"/>
            <p:cNvSpPr txBox="1"/>
            <p:nvPr/>
          </p:nvSpPr>
          <p:spPr>
            <a:xfrm>
              <a:off x="178719" y="39406"/>
              <a:ext cx="5321122" cy="47807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4000" b="1"/>
              </a:lvl1pPr>
            </a:lstStyle>
            <a:p>
              <a:pPr algn="ctr"/>
              <a:r>
                <a:rPr lang="en-GB" sz="3200" dirty="0"/>
                <a:t>Decide</a:t>
              </a:r>
            </a:p>
            <a:p>
              <a:endParaRPr lang="en-GB" sz="2000" dirty="0"/>
            </a:p>
            <a:p>
              <a:r>
                <a:rPr lang="en-GB" sz="2000" b="0" dirty="0"/>
                <a:t>Clarify ‘what next’</a:t>
              </a:r>
            </a:p>
            <a:p>
              <a:r>
                <a:rPr lang="en-GB" sz="2000" b="0" dirty="0"/>
                <a:t>Consider further actions if things change</a:t>
              </a:r>
            </a:p>
            <a:p>
              <a:endParaRPr sz="2000" b="0" dirty="0"/>
            </a:p>
          </p:txBody>
        </p:sp>
      </p:grpSp>
      <p:sp>
        <p:nvSpPr>
          <p:cNvPr id="832"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33"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 Delivering Safely</a:t>
            </a:r>
            <a:endParaRPr sz="1400" dirty="0"/>
          </a:p>
        </p:txBody>
      </p:sp>
      <p:sp>
        <p:nvSpPr>
          <p:cNvPr id="834" name="How to respond to disclosure - the 4 R’s"/>
          <p:cNvSpPr txBox="1"/>
          <p:nvPr/>
        </p:nvSpPr>
        <p:spPr>
          <a:xfrm>
            <a:off x="74599" y="254469"/>
            <a:ext cx="5945410"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Best Practice – Safeguarding Delivery Planning</a:t>
            </a:r>
            <a:endParaRPr sz="2400" dirty="0"/>
          </a:p>
        </p:txBody>
      </p:sp>
      <p:sp>
        <p:nvSpPr>
          <p:cNvPr id="44" name="Rectangle 43">
            <a:extLst>
              <a:ext uri="{FF2B5EF4-FFF2-40B4-BE49-F238E27FC236}">
                <a16:creationId xmlns:a16="http://schemas.microsoft.com/office/drawing/2014/main" id="{F2A805AF-C4D9-4586-A19B-491360ED1D1E}"/>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Picture 44">
            <a:extLst>
              <a:ext uri="{FF2B5EF4-FFF2-40B4-BE49-F238E27FC236}">
                <a16:creationId xmlns:a16="http://schemas.microsoft.com/office/drawing/2014/main" id="{B3C164C5-D0A1-48D8-8AA6-E48E8C7AC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grpSp>
        <p:nvGrpSpPr>
          <p:cNvPr id="3" name="Group">
            <a:extLst>
              <a:ext uri="{FF2B5EF4-FFF2-40B4-BE49-F238E27FC236}">
                <a16:creationId xmlns:a16="http://schemas.microsoft.com/office/drawing/2014/main" id="{A839A42A-4F73-C7A1-EC56-BB327E4A19AD}"/>
              </a:ext>
            </a:extLst>
          </p:cNvPr>
          <p:cNvGrpSpPr/>
          <p:nvPr/>
        </p:nvGrpSpPr>
        <p:grpSpPr>
          <a:xfrm>
            <a:off x="10028199" y="2370888"/>
            <a:ext cx="2163595" cy="3889956"/>
            <a:chOff x="88034" y="-2664"/>
            <a:chExt cx="5727700" cy="7779908"/>
          </a:xfrm>
        </p:grpSpPr>
        <p:sp>
          <p:nvSpPr>
            <p:cNvPr id="4" name="Rounded Rectangle">
              <a:extLst>
                <a:ext uri="{FF2B5EF4-FFF2-40B4-BE49-F238E27FC236}">
                  <a16:creationId xmlns:a16="http://schemas.microsoft.com/office/drawing/2014/main" id="{B54F1109-D10D-9859-D003-9A16FCD2A66C}"/>
                </a:ext>
              </a:extLst>
            </p:cNvPr>
            <p:cNvSpPr/>
            <p:nvPr/>
          </p:nvSpPr>
          <p:spPr>
            <a:xfrm>
              <a:off x="88034" y="-2664"/>
              <a:ext cx="5727700" cy="7779908"/>
            </a:xfrm>
            <a:prstGeom prst="roundRect">
              <a:avLst>
                <a:gd name="adj" fmla="val 14861"/>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 name="Recognise">
              <a:extLst>
                <a:ext uri="{FF2B5EF4-FFF2-40B4-BE49-F238E27FC236}">
                  <a16:creationId xmlns:a16="http://schemas.microsoft.com/office/drawing/2014/main" id="{95CC7956-389F-96B6-ACDB-AEA1BA408133}"/>
                </a:ext>
              </a:extLst>
            </p:cNvPr>
            <p:cNvSpPr txBox="1"/>
            <p:nvPr/>
          </p:nvSpPr>
          <p:spPr>
            <a:xfrm>
              <a:off x="252503" y="250427"/>
              <a:ext cx="5019633" cy="47807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4000" b="1"/>
              </a:lvl1pPr>
            </a:lstStyle>
            <a:p>
              <a:pPr algn="ctr"/>
              <a:r>
                <a:rPr lang="en-GB" sz="3200" dirty="0"/>
                <a:t>Act</a:t>
              </a:r>
            </a:p>
            <a:p>
              <a:endParaRPr lang="en-GB" sz="2000" dirty="0"/>
            </a:p>
            <a:p>
              <a:r>
                <a:rPr lang="en-GB" sz="2000" b="0" dirty="0"/>
                <a:t>Reflective practice/team review</a:t>
              </a:r>
            </a:p>
            <a:p>
              <a:r>
                <a:rPr lang="en-GB" sz="2000" b="0" dirty="0"/>
                <a:t>Record keeping</a:t>
              </a:r>
            </a:p>
            <a:p>
              <a:endParaRPr lang="en-GB" sz="2000" b="0" dirty="0"/>
            </a:p>
          </p:txBody>
        </p:sp>
      </p:grpSp>
    </p:spTree>
    <p:extLst>
      <p:ext uri="{BB962C8B-B14F-4D97-AF65-F5344CB8AC3E}">
        <p14:creationId xmlns:p14="http://schemas.microsoft.com/office/powerpoint/2010/main" val="1382374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4" name="arrows.jpg" descr="arrows.jpg"/>
          <p:cNvPicPr>
            <a:picLocks noChangeAspect="1"/>
          </p:cNvPicPr>
          <p:nvPr/>
        </p:nvPicPr>
        <p:blipFill>
          <a:blip r:embed="rId2">
            <a:duotone>
              <a:schemeClr val="bg2">
                <a:shade val="45000"/>
                <a:satMod val="135000"/>
              </a:schemeClr>
              <a:prstClr val="white"/>
            </a:duotone>
          </a:blip>
          <a:srcRect b="19205"/>
          <a:stretch>
            <a:fillRect/>
          </a:stretch>
        </p:blipFill>
        <p:spPr>
          <a:xfrm>
            <a:off x="0" y="274147"/>
            <a:ext cx="12240043" cy="6592853"/>
          </a:xfrm>
          <a:prstGeom prst="rect">
            <a:avLst/>
          </a:prstGeom>
          <a:ln w="12700">
            <a:miter lim="400000"/>
          </a:ln>
        </p:spPr>
      </p:pic>
      <p:pic>
        <p:nvPicPr>
          <p:cNvPr id="798" name="check-solid.jpg" descr="check-solid.jpg"/>
          <p:cNvPicPr>
            <a:picLocks noChangeAspect="1"/>
          </p:cNvPicPr>
          <p:nvPr/>
        </p:nvPicPr>
        <p:blipFill>
          <a:blip r:embed="rId3"/>
          <a:stretch>
            <a:fillRect/>
          </a:stretch>
        </p:blipFill>
        <p:spPr>
          <a:xfrm>
            <a:off x="233660" y="3752255"/>
            <a:ext cx="151384" cy="151384"/>
          </a:xfrm>
          <a:prstGeom prst="rect">
            <a:avLst/>
          </a:prstGeom>
          <a:ln w="12700">
            <a:miter lim="400000"/>
          </a:ln>
        </p:spPr>
      </p:pic>
      <p:sp>
        <p:nvSpPr>
          <p:cNvPr id="832"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33"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 Delivering Safely</a:t>
            </a:r>
            <a:endParaRPr sz="1400" dirty="0"/>
          </a:p>
        </p:txBody>
      </p:sp>
      <p:sp>
        <p:nvSpPr>
          <p:cNvPr id="834" name="How to respond to disclosure - the 4 R’s"/>
          <p:cNvSpPr txBox="1"/>
          <p:nvPr/>
        </p:nvSpPr>
        <p:spPr>
          <a:xfrm>
            <a:off x="74599" y="259527"/>
            <a:ext cx="2630528"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Planning – Activities</a:t>
            </a:r>
          </a:p>
        </p:txBody>
      </p:sp>
      <p:sp>
        <p:nvSpPr>
          <p:cNvPr id="44" name="Rectangle 43">
            <a:extLst>
              <a:ext uri="{FF2B5EF4-FFF2-40B4-BE49-F238E27FC236}">
                <a16:creationId xmlns:a16="http://schemas.microsoft.com/office/drawing/2014/main" id="{F2A805AF-C4D9-4586-A19B-491360ED1D1E}"/>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Picture 44">
            <a:extLst>
              <a:ext uri="{FF2B5EF4-FFF2-40B4-BE49-F238E27FC236}">
                <a16:creationId xmlns:a16="http://schemas.microsoft.com/office/drawing/2014/main" id="{B3C164C5-D0A1-48D8-8AA6-E48E8C7AC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sp>
        <p:nvSpPr>
          <p:cNvPr id="3" name="TextBox 2">
            <a:extLst>
              <a:ext uri="{FF2B5EF4-FFF2-40B4-BE49-F238E27FC236}">
                <a16:creationId xmlns:a16="http://schemas.microsoft.com/office/drawing/2014/main" id="{462F0839-7C78-5D5D-AF16-8C388D132C93}"/>
              </a:ext>
            </a:extLst>
          </p:cNvPr>
          <p:cNvSpPr txBox="1"/>
          <p:nvPr/>
        </p:nvSpPr>
        <p:spPr>
          <a:xfrm>
            <a:off x="385044" y="941550"/>
            <a:ext cx="5614988" cy="5539978"/>
          </a:xfrm>
          <a:prstGeom prst="rect">
            <a:avLst/>
          </a:prstGeom>
          <a:noFill/>
        </p:spPr>
        <p:txBody>
          <a:bodyPr wrap="square" rtlCol="0">
            <a:spAutoFit/>
          </a:bodyPr>
          <a:lstStyle/>
          <a:p>
            <a:r>
              <a:rPr lang="en-GB" sz="4800" b="1" dirty="0">
                <a:solidFill>
                  <a:srgbClr val="FF0000"/>
                </a:solidFill>
              </a:rPr>
              <a:t>I</a:t>
            </a:r>
            <a:r>
              <a:rPr lang="en-GB" sz="4800" b="1" dirty="0"/>
              <a:t>nformation</a:t>
            </a:r>
          </a:p>
          <a:p>
            <a:r>
              <a:rPr lang="en-GB" sz="4800" b="1" dirty="0">
                <a:solidFill>
                  <a:srgbClr val="FF0000"/>
                </a:solidFill>
              </a:rPr>
              <a:t>I</a:t>
            </a:r>
            <a:r>
              <a:rPr lang="en-GB" sz="4800" b="1" dirty="0"/>
              <a:t>ntention</a:t>
            </a:r>
          </a:p>
          <a:p>
            <a:r>
              <a:rPr lang="en-GB" sz="4800" b="1" dirty="0">
                <a:solidFill>
                  <a:srgbClr val="FF0000"/>
                </a:solidFill>
              </a:rPr>
              <a:t>M</a:t>
            </a:r>
            <a:r>
              <a:rPr lang="en-GB" sz="4800" b="1" dirty="0"/>
              <a:t>ethod </a:t>
            </a:r>
          </a:p>
          <a:p>
            <a:r>
              <a:rPr lang="en-GB" sz="4800" b="1" dirty="0">
                <a:solidFill>
                  <a:srgbClr val="FF0000"/>
                </a:solidFill>
              </a:rPr>
              <a:t>A</a:t>
            </a:r>
            <a:r>
              <a:rPr lang="en-GB" sz="4800" b="1" dirty="0"/>
              <a:t>dministration</a:t>
            </a:r>
          </a:p>
          <a:p>
            <a:r>
              <a:rPr lang="en-GB" sz="4800" b="1" dirty="0">
                <a:solidFill>
                  <a:srgbClr val="FF0000"/>
                </a:solidFill>
              </a:rPr>
              <a:t>R</a:t>
            </a:r>
            <a:r>
              <a:rPr lang="en-GB" sz="4800" b="1" dirty="0">
                <a:solidFill>
                  <a:srgbClr val="002060"/>
                </a:solidFill>
              </a:rPr>
              <a:t>i</a:t>
            </a:r>
            <a:r>
              <a:rPr lang="en-GB" sz="4800" b="1" dirty="0"/>
              <a:t>sk Assessment</a:t>
            </a:r>
          </a:p>
          <a:p>
            <a:r>
              <a:rPr lang="en-GB" sz="4800" b="1" dirty="0">
                <a:solidFill>
                  <a:srgbClr val="FF0000"/>
                </a:solidFill>
              </a:rPr>
              <a:t>C</a:t>
            </a:r>
            <a:r>
              <a:rPr lang="en-GB" sz="4800" b="1" dirty="0"/>
              <a:t>ommunication</a:t>
            </a:r>
          </a:p>
          <a:p>
            <a:r>
              <a:rPr lang="en-GB" sz="4800" b="1" dirty="0">
                <a:solidFill>
                  <a:srgbClr val="C00000"/>
                </a:solidFill>
              </a:rPr>
              <a:t>H</a:t>
            </a:r>
            <a:r>
              <a:rPr lang="en-GB" sz="4800" b="1" dirty="0"/>
              <a:t>umanitarian Issues</a:t>
            </a:r>
          </a:p>
          <a:p>
            <a:endParaRPr lang="en-GB" dirty="0"/>
          </a:p>
        </p:txBody>
      </p:sp>
    </p:spTree>
    <p:extLst>
      <p:ext uri="{BB962C8B-B14F-4D97-AF65-F5344CB8AC3E}">
        <p14:creationId xmlns:p14="http://schemas.microsoft.com/office/powerpoint/2010/main" val="4042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 name="Part 4 - Safeguarding vulnerable adults"/>
          <p:cNvSpPr txBox="1"/>
          <p:nvPr/>
        </p:nvSpPr>
        <p:spPr>
          <a:xfrm>
            <a:off x="22123" y="6707803"/>
            <a:ext cx="1599797" cy="16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defRPr sz="1500" b="1">
                <a:solidFill>
                  <a:srgbClr val="FFFFFF"/>
                </a:solidFill>
              </a:defRPr>
            </a:lvl1pPr>
          </a:lstStyle>
          <a:p>
            <a:r>
              <a:rPr sz="750" dirty="0"/>
              <a:t>Part 4 - Safeguarding vulnerable adults</a:t>
            </a:r>
          </a:p>
        </p:txBody>
      </p:sp>
      <p:sp>
        <p:nvSpPr>
          <p:cNvPr id="666"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dirty="0"/>
          </a:p>
        </p:txBody>
      </p:sp>
      <p:sp>
        <p:nvSpPr>
          <p:cNvPr id="667" name="Safeguarding Foundations"/>
          <p:cNvSpPr txBox="1"/>
          <p:nvPr/>
        </p:nvSpPr>
        <p:spPr>
          <a:xfrm>
            <a:off x="74777" y="29001"/>
            <a:ext cx="1667188"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Scenario</a:t>
            </a:r>
            <a:endParaRPr sz="1400" dirty="0"/>
          </a:p>
        </p:txBody>
      </p:sp>
      <p:sp>
        <p:nvSpPr>
          <p:cNvPr id="668" name="Scenario 2 - Andrea’s story"/>
          <p:cNvSpPr txBox="1"/>
          <p:nvPr/>
        </p:nvSpPr>
        <p:spPr>
          <a:xfrm>
            <a:off x="34080" y="232312"/>
            <a:ext cx="3279488"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D5D5D5"/>
                </a:solidFill>
              </a:defRPr>
            </a:lvl1pPr>
          </a:lstStyle>
          <a:p>
            <a:r>
              <a:rPr sz="2400" dirty="0">
                <a:solidFill>
                  <a:schemeClr val="bg1"/>
                </a:solidFill>
              </a:rPr>
              <a:t>Scenario - Andrea’s story </a:t>
            </a:r>
          </a:p>
        </p:txBody>
      </p:sp>
      <p:pic>
        <p:nvPicPr>
          <p:cNvPr id="673" name="Andreas story.mp4" descr="Andreas story.mp4"/>
          <p:cNvPicPr>
            <a:picLocks/>
          </p:cNvPicPr>
          <p:nvPr>
            <a:videoFile r:link="rId2"/>
            <p:extLst>
              <p:ext uri="{DAA4B4D4-6D71-4841-9C94-3DE7FCFB9230}">
                <p14:media xmlns:p14="http://schemas.microsoft.com/office/powerpoint/2010/main" r:embed="rId1"/>
              </p:ext>
            </p:extLst>
          </p:nvPr>
        </p:nvPicPr>
        <p:blipFill>
          <a:blip r:embed="rId4"/>
          <a:stretch>
            <a:fillRect/>
          </a:stretch>
        </p:blipFill>
        <p:spPr>
          <a:xfrm>
            <a:off x="7691937" y="1418052"/>
            <a:ext cx="4040540" cy="3551514"/>
          </a:xfrm>
          <a:prstGeom prst="rect">
            <a:avLst/>
          </a:prstGeom>
          <a:ln w="12700">
            <a:miter lim="400000"/>
          </a:ln>
        </p:spPr>
      </p:pic>
      <p:sp>
        <p:nvSpPr>
          <p:cNvPr id="2" name="TextBox 1">
            <a:extLst>
              <a:ext uri="{FF2B5EF4-FFF2-40B4-BE49-F238E27FC236}">
                <a16:creationId xmlns:a16="http://schemas.microsoft.com/office/drawing/2014/main" id="{E95179B3-6663-B260-D41E-82ABE48B876D}"/>
              </a:ext>
            </a:extLst>
          </p:cNvPr>
          <p:cNvSpPr txBox="1"/>
          <p:nvPr/>
        </p:nvSpPr>
        <p:spPr>
          <a:xfrm>
            <a:off x="525538" y="1248917"/>
            <a:ext cx="6754456" cy="43601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228600">
              <a:defRPr sz="3171">
                <a:solidFill>
                  <a:srgbClr val="333333"/>
                </a:solidFill>
                <a:latin typeface="Helvetica"/>
                <a:ea typeface="Helvetica"/>
                <a:cs typeface="Helvetica"/>
                <a:sym typeface="Helvetica"/>
              </a:defRPr>
            </a:pPr>
            <a:r>
              <a:rPr lang="en-GB" sz="2000" dirty="0"/>
              <a:t>Andrea married her partner David 3 years ago. She has a learning disability. Shortly after their marriage Andrea was diagnosed with rheumatoid arthritis. The disease progressed rapidly, and Andrea now suffers from significant pain in her joints and has mobility problems.</a:t>
            </a:r>
          </a:p>
          <a:p>
            <a:pPr defTabSz="228600">
              <a:defRPr sz="3171">
                <a:solidFill>
                  <a:srgbClr val="333333"/>
                </a:solidFill>
                <a:latin typeface="Helvetica"/>
                <a:ea typeface="Helvetica"/>
                <a:cs typeface="Helvetica"/>
                <a:sym typeface="Helvetica"/>
              </a:defRPr>
            </a:pPr>
            <a:endParaRPr lang="en-GB" sz="2000" dirty="0"/>
          </a:p>
          <a:p>
            <a:pPr defTabSz="228600">
              <a:defRPr sz="3171">
                <a:solidFill>
                  <a:srgbClr val="333333"/>
                </a:solidFill>
                <a:latin typeface="Helvetica"/>
                <a:ea typeface="Helvetica"/>
                <a:cs typeface="Helvetica"/>
                <a:sym typeface="Helvetica"/>
              </a:defRPr>
            </a:pPr>
            <a:r>
              <a:rPr lang="en-GB" sz="2000" dirty="0"/>
              <a:t>Andrea used to work as a cleaner, but she became unable to cope with the demands of the work and left the job a year ago.</a:t>
            </a:r>
          </a:p>
          <a:p>
            <a:pPr defTabSz="228600">
              <a:defRPr sz="3171">
                <a:solidFill>
                  <a:srgbClr val="333333"/>
                </a:solidFill>
                <a:latin typeface="Helvetica"/>
                <a:ea typeface="Helvetica"/>
                <a:cs typeface="Helvetica"/>
                <a:sym typeface="Helvetica"/>
              </a:defRPr>
            </a:pPr>
            <a:endParaRPr lang="en-GB" sz="2000" dirty="0"/>
          </a:p>
          <a:p>
            <a:pPr defTabSz="228600">
              <a:defRPr sz="3171">
                <a:solidFill>
                  <a:srgbClr val="333333"/>
                </a:solidFill>
                <a:latin typeface="Helvetica"/>
                <a:ea typeface="Helvetica"/>
                <a:cs typeface="Helvetica"/>
                <a:sym typeface="Helvetica"/>
              </a:defRPr>
            </a:pPr>
            <a:r>
              <a:rPr lang="en-GB" sz="2000" dirty="0"/>
              <a:t>Listen to or read the conversation between Andrea and a pastoral visitor by playing the video. Then take a few minutes to think through the scenario, before proceeding to the questions that follow.</a:t>
            </a:r>
          </a:p>
        </p:txBody>
      </p:sp>
      <p:sp>
        <p:nvSpPr>
          <p:cNvPr id="3" name="Rectangle 2">
            <a:extLst>
              <a:ext uri="{FF2B5EF4-FFF2-40B4-BE49-F238E27FC236}">
                <a16:creationId xmlns:a16="http://schemas.microsoft.com/office/drawing/2014/main" id="{E12E3279-62AF-3D7C-7D1B-65A10B5F5A08}"/>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5B045D27-00EE-DFC4-B73F-933EA05AF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video>
              <p:cMediaNode vol="100000">
                <p:cTn id="2" fill="hold" display="0">
                  <p:stCondLst>
                    <p:cond delay="indefinite"/>
                  </p:stCondLst>
                </p:cTn>
                <p:tgtEl>
                  <p:spTgt spid="67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8" name="Part 4 - Safeguarding vulnerable adults"/>
          <p:cNvSpPr txBox="1"/>
          <p:nvPr/>
        </p:nvSpPr>
        <p:spPr>
          <a:xfrm>
            <a:off x="22123" y="6707803"/>
            <a:ext cx="1599797" cy="16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defRPr sz="1500" b="1">
                <a:solidFill>
                  <a:srgbClr val="FFFFFF"/>
                </a:solidFill>
              </a:defRPr>
            </a:lvl1pPr>
          </a:lstStyle>
          <a:p>
            <a:r>
              <a:rPr sz="750" dirty="0"/>
              <a:t>Part 4 - Safeguarding vulnerable adults</a:t>
            </a:r>
          </a:p>
        </p:txBody>
      </p:sp>
      <p:sp>
        <p:nvSpPr>
          <p:cNvPr id="679"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dirty="0"/>
          </a:p>
        </p:txBody>
      </p:sp>
      <p:sp>
        <p:nvSpPr>
          <p:cNvPr id="680" name="Safeguarding Foundations"/>
          <p:cNvSpPr txBox="1"/>
          <p:nvPr/>
        </p:nvSpPr>
        <p:spPr>
          <a:xfrm>
            <a:off x="74777" y="29001"/>
            <a:ext cx="1000338"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a:t>
            </a:r>
          </a:p>
        </p:txBody>
      </p:sp>
      <p:sp>
        <p:nvSpPr>
          <p:cNvPr id="681" name="Scenario 2 - Andrea’s story Q1 - 3"/>
          <p:cNvSpPr txBox="1"/>
          <p:nvPr/>
        </p:nvSpPr>
        <p:spPr>
          <a:xfrm>
            <a:off x="74599" y="250454"/>
            <a:ext cx="2947858" cy="279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sz="1650" dirty="0"/>
              <a:t>Scenario  - Andrea’s story Q1 - 3</a:t>
            </a:r>
          </a:p>
        </p:txBody>
      </p:sp>
      <p:sp>
        <p:nvSpPr>
          <p:cNvPr id="3" name="Text Placeholder 2">
            <a:extLst>
              <a:ext uri="{FF2B5EF4-FFF2-40B4-BE49-F238E27FC236}">
                <a16:creationId xmlns:a16="http://schemas.microsoft.com/office/drawing/2014/main" id="{F3767E0A-333B-A1B5-608E-3B4D84085976}"/>
              </a:ext>
            </a:extLst>
          </p:cNvPr>
          <p:cNvSpPr>
            <a:spLocks noGrp="1"/>
          </p:cNvSpPr>
          <p:nvPr>
            <p:ph type="body" idx="1"/>
          </p:nvPr>
        </p:nvSpPr>
        <p:spPr>
          <a:xfrm>
            <a:off x="22123" y="768106"/>
            <a:ext cx="12169877" cy="5212388"/>
          </a:xfrm>
        </p:spPr>
        <p:txBody>
          <a:bodyPr>
            <a:normAutofit fontScale="25000" lnSpcReduction="20000"/>
          </a:bodyPr>
          <a:lstStyle/>
          <a:p>
            <a:pPr marL="0" indent="0" defTabSz="228600">
              <a:buNone/>
              <a:defRPr sz="2500" b="1">
                <a:solidFill>
                  <a:srgbClr val="000000"/>
                </a:solidFill>
                <a:latin typeface="Helvetica"/>
                <a:ea typeface="Helvetica"/>
                <a:cs typeface="Helvetica"/>
                <a:sym typeface="Helvetica"/>
              </a:defRPr>
            </a:pPr>
            <a:endParaRPr lang="en-GB" sz="8000" dirty="0"/>
          </a:p>
          <a:p>
            <a:pPr marL="0" indent="0" defTabSz="228600">
              <a:buNone/>
              <a:defRPr sz="2500" b="1">
                <a:solidFill>
                  <a:srgbClr val="000000"/>
                </a:solidFill>
                <a:latin typeface="Helvetica"/>
                <a:ea typeface="Helvetica"/>
                <a:cs typeface="Helvetica"/>
                <a:sym typeface="Helvetica"/>
              </a:defRPr>
            </a:pPr>
            <a:r>
              <a:rPr lang="en-GB" sz="8000" dirty="0"/>
              <a:t>1. </a:t>
            </a:r>
            <a:r>
              <a:rPr lang="en-GB" sz="7200" dirty="0"/>
              <a:t>What are your initial thoughts?</a:t>
            </a:r>
          </a:p>
          <a:p>
            <a:pPr indent="-158750" defTabSz="228600">
              <a:buClr>
                <a:srgbClr val="79A1B5"/>
              </a:buClr>
              <a:buFont typeface="Helvetica"/>
              <a:buChar char="•"/>
              <a:defRPr sz="2500">
                <a:solidFill>
                  <a:srgbClr val="000000"/>
                </a:solidFill>
                <a:latin typeface="Helvetica"/>
                <a:ea typeface="Helvetica"/>
                <a:cs typeface="Helvetica"/>
                <a:sym typeface="Helvetica"/>
              </a:defRPr>
            </a:pPr>
            <a:r>
              <a:rPr lang="en-GB" sz="7200" dirty="0"/>
              <a:t>	A. Andrea has a learning disability - she is misreading her husband’s treatment of her.</a:t>
            </a:r>
          </a:p>
          <a:p>
            <a:pPr indent="-158750" defTabSz="228600">
              <a:buClr>
                <a:srgbClr val="79A1B5"/>
              </a:buClr>
              <a:buFont typeface="Helvetica"/>
              <a:buChar char="•"/>
              <a:defRPr sz="2500">
                <a:solidFill>
                  <a:srgbClr val="000000"/>
                </a:solidFill>
                <a:latin typeface="Helvetica"/>
                <a:ea typeface="Helvetica"/>
                <a:cs typeface="Helvetica"/>
                <a:sym typeface="Helvetica"/>
              </a:defRPr>
            </a:pPr>
            <a:r>
              <a:rPr lang="en-GB" sz="7200" dirty="0"/>
              <a:t>	B. Andrea is anxious, unhappy and fearful about her current circumstances.</a:t>
            </a:r>
          </a:p>
          <a:p>
            <a:pPr indent="-158750" defTabSz="228600">
              <a:buClr>
                <a:srgbClr val="79A1B5"/>
              </a:buClr>
              <a:buFont typeface="Helvetica"/>
              <a:buChar char="•"/>
              <a:defRPr sz="2500">
                <a:solidFill>
                  <a:srgbClr val="000000"/>
                </a:solidFill>
                <a:latin typeface="Helvetica"/>
                <a:ea typeface="Helvetica"/>
                <a:cs typeface="Helvetica"/>
                <a:sym typeface="Helvetica"/>
              </a:defRPr>
            </a:pPr>
            <a:r>
              <a:rPr lang="en-GB" sz="7200" dirty="0"/>
              <a:t>	C. Andrea may feel bad about letting the pastoral visitor down by not answering her calls</a:t>
            </a:r>
          </a:p>
          <a:p>
            <a:pPr marL="69850" indent="0" defTabSz="228600">
              <a:buClr>
                <a:srgbClr val="79A1B5"/>
              </a:buClr>
              <a:buNone/>
              <a:defRPr sz="2500">
                <a:solidFill>
                  <a:srgbClr val="000000"/>
                </a:solidFill>
                <a:latin typeface="Helvetica"/>
                <a:ea typeface="Helvetica"/>
                <a:cs typeface="Helvetica"/>
                <a:sym typeface="Helvetica"/>
              </a:defRPr>
            </a:pPr>
            <a:endParaRPr lang="en-GB" sz="7200" dirty="0"/>
          </a:p>
          <a:p>
            <a:pPr marL="0" indent="0" defTabSz="228600">
              <a:buNone/>
              <a:defRPr b="1">
                <a:solidFill>
                  <a:srgbClr val="000000"/>
                </a:solidFill>
                <a:latin typeface="Helvetica"/>
                <a:ea typeface="Helvetica"/>
                <a:cs typeface="Helvetica"/>
                <a:sym typeface="Helvetica"/>
              </a:defRPr>
            </a:pPr>
            <a:r>
              <a:rPr lang="en-GB" sz="7200" dirty="0"/>
              <a:t>2. How should the pastoral visitor respond?</a:t>
            </a:r>
          </a:p>
          <a:p>
            <a:pPr indent="-158750" defTabSz="228600">
              <a:buClr>
                <a:srgbClr val="79A1B5"/>
              </a:buClr>
              <a:buFont typeface="Helvetica"/>
              <a:buChar char="•"/>
              <a:defRPr>
                <a:solidFill>
                  <a:srgbClr val="000000"/>
                </a:solidFill>
                <a:latin typeface="Helvetica"/>
                <a:ea typeface="Helvetica"/>
                <a:cs typeface="Helvetica"/>
                <a:sym typeface="Helvetica"/>
              </a:defRPr>
            </a:pPr>
            <a:r>
              <a:rPr lang="en-GB" sz="7200" dirty="0"/>
              <a:t>	A. Wait till Dave arrives and challenge him about Andrea’s car keys and bus pass?</a:t>
            </a:r>
          </a:p>
          <a:p>
            <a:pPr indent="-158750" defTabSz="228600">
              <a:buClr>
                <a:srgbClr val="79A1B5"/>
              </a:buClr>
              <a:buFont typeface="Helvetica"/>
              <a:buChar char="•"/>
              <a:defRPr>
                <a:solidFill>
                  <a:srgbClr val="000000"/>
                </a:solidFill>
                <a:latin typeface="Helvetica"/>
                <a:ea typeface="Helvetica"/>
                <a:cs typeface="Helvetica"/>
                <a:sym typeface="Helvetica"/>
              </a:defRPr>
            </a:pPr>
            <a:r>
              <a:rPr lang="en-GB" sz="7200" dirty="0"/>
              <a:t>	B. Arrange to come back on another occasion when Dave is not there?</a:t>
            </a:r>
          </a:p>
          <a:p>
            <a:pPr indent="-158750" defTabSz="228600">
              <a:buClr>
                <a:srgbClr val="79A1B5"/>
              </a:buClr>
              <a:buFont typeface="Helvetica"/>
              <a:buChar char="•"/>
              <a:defRPr>
                <a:solidFill>
                  <a:srgbClr val="000000"/>
                </a:solidFill>
                <a:latin typeface="Helvetica"/>
                <a:ea typeface="Helvetica"/>
                <a:cs typeface="Helvetica"/>
                <a:sym typeface="Helvetica"/>
              </a:defRPr>
            </a:pPr>
            <a:r>
              <a:rPr lang="en-GB" sz="7200" dirty="0"/>
              <a:t>	C. End the visit by saying, “don’t worry about the food hygiene course, it’s not important, what matters is whether 	or not, you are ok. </a:t>
            </a:r>
          </a:p>
          <a:p>
            <a:pPr marL="69850" indent="0" defTabSz="228600">
              <a:buClr>
                <a:srgbClr val="79A1B5"/>
              </a:buClr>
              <a:buNone/>
              <a:defRPr>
                <a:solidFill>
                  <a:srgbClr val="000000"/>
                </a:solidFill>
                <a:latin typeface="Helvetica"/>
                <a:ea typeface="Helvetica"/>
                <a:cs typeface="Helvetica"/>
                <a:sym typeface="Helvetica"/>
              </a:defRPr>
            </a:pPr>
            <a:endParaRPr lang="en-GB" sz="7200" dirty="0"/>
          </a:p>
          <a:p>
            <a:pPr marL="0" indent="0" defTabSz="228600">
              <a:buNone/>
              <a:defRPr b="1">
                <a:solidFill>
                  <a:srgbClr val="000000"/>
                </a:solidFill>
                <a:latin typeface="Helvetica"/>
                <a:ea typeface="Helvetica"/>
                <a:cs typeface="Helvetica"/>
                <a:sym typeface="Helvetica"/>
              </a:defRPr>
            </a:pPr>
            <a:r>
              <a:rPr lang="en-GB" sz="7200" dirty="0"/>
              <a:t>3. What else should the pastoral visitor do?</a:t>
            </a:r>
          </a:p>
          <a:p>
            <a:pPr indent="-158750" defTabSz="228600">
              <a:buClr>
                <a:srgbClr val="79A1B5"/>
              </a:buClr>
              <a:buFont typeface="Helvetica"/>
              <a:buChar char="•"/>
              <a:defRPr>
                <a:solidFill>
                  <a:srgbClr val="000000"/>
                </a:solidFill>
                <a:latin typeface="Helvetica"/>
                <a:ea typeface="Helvetica"/>
                <a:cs typeface="Helvetica"/>
                <a:sym typeface="Helvetica"/>
              </a:defRPr>
            </a:pPr>
            <a:r>
              <a:rPr lang="en-GB" sz="7200" dirty="0"/>
              <a:t>	A. Make a note about this conversation and speak with a safeguarding officer at the earliest opportunity.</a:t>
            </a:r>
          </a:p>
          <a:p>
            <a:pPr indent="-158750" defTabSz="228600">
              <a:buClr>
                <a:srgbClr val="79A1B5"/>
              </a:buClr>
              <a:buFont typeface="Helvetica"/>
              <a:buChar char="•"/>
              <a:defRPr>
                <a:solidFill>
                  <a:srgbClr val="000000"/>
                </a:solidFill>
                <a:latin typeface="Helvetica"/>
                <a:ea typeface="Helvetica"/>
                <a:cs typeface="Helvetica"/>
                <a:sym typeface="Helvetica"/>
              </a:defRPr>
            </a:pPr>
            <a:r>
              <a:rPr lang="en-GB" sz="7200" dirty="0"/>
              <a:t>	B. Speak with Andrea’s neighbours or family and ask their opinion about Dave and Andrea, to get a fuller picture.</a:t>
            </a:r>
          </a:p>
          <a:p>
            <a:pPr indent="-158750" defTabSz="228600">
              <a:buClr>
                <a:srgbClr val="79A1B5"/>
              </a:buClr>
              <a:buFont typeface="Helvetica"/>
              <a:buChar char="•"/>
              <a:defRPr>
                <a:solidFill>
                  <a:srgbClr val="000000"/>
                </a:solidFill>
                <a:latin typeface="Helvetica"/>
                <a:ea typeface="Helvetica"/>
                <a:cs typeface="Helvetica"/>
                <a:sym typeface="Helvetica"/>
              </a:defRPr>
            </a:pPr>
            <a:r>
              <a:rPr lang="en-GB" sz="7200" dirty="0"/>
              <a:t>	C. Call the police and report the situation.</a:t>
            </a:r>
          </a:p>
          <a:p>
            <a:pPr indent="-158750" defTabSz="228600">
              <a:buClr>
                <a:srgbClr val="79A1B5"/>
              </a:buClr>
              <a:buFont typeface="Helvetica"/>
              <a:buChar char="•"/>
              <a:defRPr>
                <a:solidFill>
                  <a:srgbClr val="000000"/>
                </a:solidFill>
                <a:latin typeface="Helvetica"/>
                <a:ea typeface="Helvetica"/>
                <a:cs typeface="Helvetica"/>
                <a:sym typeface="Helvetica"/>
              </a:defRPr>
            </a:pPr>
            <a:endParaRPr lang="en-US" sz="2850" dirty="0"/>
          </a:p>
        </p:txBody>
      </p:sp>
      <p:sp>
        <p:nvSpPr>
          <p:cNvPr id="2" name="Rectangle 1">
            <a:extLst>
              <a:ext uri="{FF2B5EF4-FFF2-40B4-BE49-F238E27FC236}">
                <a16:creationId xmlns:a16="http://schemas.microsoft.com/office/drawing/2014/main" id="{57F6A2EC-C05E-D0AD-5A42-E2BD054B3C93}"/>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5528E8-3ABA-49B4-FE5D-54AD145EE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 name="arrows.jpg" descr="arrows.jpg"/>
          <p:cNvPicPr>
            <a:picLocks noChangeAspect="1"/>
          </p:cNvPicPr>
          <p:nvPr/>
        </p:nvPicPr>
        <p:blipFill>
          <a:blip r:embed="rId3">
            <a:duotone>
              <a:schemeClr val="accent3">
                <a:shade val="45000"/>
                <a:satMod val="135000"/>
              </a:schemeClr>
              <a:prstClr val="white"/>
            </a:duotone>
          </a:blip>
          <a:srcRect b="19205"/>
          <a:stretch>
            <a:fillRect/>
          </a:stretch>
        </p:blipFill>
        <p:spPr>
          <a:xfrm>
            <a:off x="-24022" y="305661"/>
            <a:ext cx="12240043" cy="6592853"/>
          </a:xfrm>
          <a:prstGeom prst="rect">
            <a:avLst/>
          </a:prstGeom>
          <a:ln w="12700">
            <a:miter lim="400000"/>
          </a:ln>
        </p:spPr>
      </p:pic>
      <p:grpSp>
        <p:nvGrpSpPr>
          <p:cNvPr id="797" name="Group"/>
          <p:cNvGrpSpPr/>
          <p:nvPr/>
        </p:nvGrpSpPr>
        <p:grpSpPr>
          <a:xfrm>
            <a:off x="-1" y="1264824"/>
            <a:ext cx="12192001" cy="835987"/>
            <a:chOff x="0" y="0"/>
            <a:chExt cx="24384000" cy="1671973"/>
          </a:xfrm>
        </p:grpSpPr>
        <p:sp>
          <p:nvSpPr>
            <p:cNvPr id="795" name="Rectangle"/>
            <p:cNvSpPr/>
            <p:nvPr/>
          </p:nvSpPr>
          <p:spPr>
            <a:xfrm>
              <a:off x="0" y="0"/>
              <a:ext cx="24384000" cy="1671973"/>
            </a:xfrm>
            <a:prstGeom prst="rect">
              <a:avLst/>
            </a:prstGeom>
            <a:solidFill>
              <a:srgbClr val="FFFFFF">
                <a:alpha val="72862"/>
              </a:srgbClr>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796" name="Recognise —&gt; Respond —&gt; Record —&gt; Refer"/>
            <p:cNvSpPr txBox="1"/>
            <p:nvPr/>
          </p:nvSpPr>
          <p:spPr>
            <a:xfrm>
              <a:off x="1423228" y="73400"/>
              <a:ext cx="20927008" cy="15799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6200"/>
              </a:lvl1pPr>
            </a:lstStyle>
            <a:p>
              <a:r>
                <a:rPr sz="4800" b="1" dirty="0"/>
                <a:t>Recognise — Respond — Record — Refer</a:t>
              </a:r>
            </a:p>
          </p:txBody>
        </p:sp>
      </p:grpSp>
      <p:pic>
        <p:nvPicPr>
          <p:cNvPr id="798" name="check-solid.jpg" descr="check-solid.jpg"/>
          <p:cNvPicPr>
            <a:picLocks noChangeAspect="1"/>
          </p:cNvPicPr>
          <p:nvPr/>
        </p:nvPicPr>
        <p:blipFill>
          <a:blip r:embed="rId4"/>
          <a:stretch>
            <a:fillRect/>
          </a:stretch>
        </p:blipFill>
        <p:spPr>
          <a:xfrm>
            <a:off x="233660" y="3752255"/>
            <a:ext cx="151384" cy="151384"/>
          </a:xfrm>
          <a:prstGeom prst="rect">
            <a:avLst/>
          </a:prstGeom>
          <a:ln w="12700">
            <a:miter lim="400000"/>
          </a:ln>
        </p:spPr>
      </p:pic>
      <p:grpSp>
        <p:nvGrpSpPr>
          <p:cNvPr id="811" name="Group"/>
          <p:cNvGrpSpPr/>
          <p:nvPr/>
        </p:nvGrpSpPr>
        <p:grpSpPr>
          <a:xfrm>
            <a:off x="3149029" y="2355966"/>
            <a:ext cx="2863851" cy="3889956"/>
            <a:chOff x="0" y="0"/>
            <a:chExt cx="5727700" cy="7779908"/>
          </a:xfrm>
        </p:grpSpPr>
        <p:sp>
          <p:nvSpPr>
            <p:cNvPr id="808" name="Rounded Rectangle"/>
            <p:cNvSpPr/>
            <p:nvPr/>
          </p:nvSpPr>
          <p:spPr>
            <a:xfrm>
              <a:off x="0" y="0"/>
              <a:ext cx="5727700" cy="7779908"/>
            </a:xfrm>
            <a:prstGeom prst="roundRect">
              <a:avLst>
                <a:gd name="adj" fmla="val 14861"/>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09" name="Reassure the individual they have taken the right step in sharing this information and they are not to blame.…"/>
            <p:cNvSpPr txBox="1"/>
            <p:nvPr/>
          </p:nvSpPr>
          <p:spPr>
            <a:xfrm>
              <a:off x="295064" y="1684221"/>
              <a:ext cx="5350490" cy="50270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defTabSz="228600">
                <a:defRPr sz="2200">
                  <a:solidFill>
                    <a:srgbClr val="444444"/>
                  </a:solidFill>
                  <a:latin typeface="Helvetica"/>
                  <a:ea typeface="Helvetica"/>
                  <a:cs typeface="Helvetica"/>
                  <a:sym typeface="Helvetica"/>
                </a:defRPr>
              </a:pPr>
              <a:r>
                <a:rPr lang="en-US" sz="2000" dirty="0"/>
                <a:t>Reassure   </a:t>
              </a:r>
            </a:p>
            <a:p>
              <a:pPr defTabSz="228600">
                <a:defRPr sz="2200">
                  <a:solidFill>
                    <a:srgbClr val="444444"/>
                  </a:solidFill>
                  <a:latin typeface="Helvetica"/>
                  <a:ea typeface="Helvetica"/>
                  <a:cs typeface="Helvetica"/>
                  <a:sym typeface="Helvetica"/>
                </a:defRPr>
              </a:pPr>
              <a:r>
                <a:rPr lang="en-US" sz="2000" dirty="0"/>
                <a:t>Be honest</a:t>
              </a:r>
            </a:p>
            <a:p>
              <a:pPr defTabSz="228600">
                <a:defRPr sz="2200">
                  <a:solidFill>
                    <a:srgbClr val="444444"/>
                  </a:solidFill>
                  <a:latin typeface="Helvetica"/>
                  <a:ea typeface="Helvetica"/>
                  <a:cs typeface="Helvetica"/>
                  <a:sym typeface="Helvetica"/>
                </a:defRPr>
              </a:pPr>
              <a:r>
                <a:rPr lang="en-US" sz="2000" dirty="0"/>
                <a:t>Don’t promise confidentiality</a:t>
              </a:r>
            </a:p>
            <a:p>
              <a:pPr defTabSz="228600">
                <a:defRPr sz="2200">
                  <a:solidFill>
                    <a:srgbClr val="444444"/>
                  </a:solidFill>
                  <a:latin typeface="Helvetica"/>
                  <a:ea typeface="Helvetica"/>
                  <a:cs typeface="Helvetica"/>
                  <a:sym typeface="Helvetica"/>
                </a:defRPr>
              </a:pPr>
              <a:r>
                <a:rPr lang="en-US" sz="2000" dirty="0"/>
                <a:t>Share next steps</a:t>
              </a:r>
            </a:p>
            <a:p>
              <a:pPr defTabSz="228600">
                <a:defRPr sz="2200">
                  <a:solidFill>
                    <a:srgbClr val="444444"/>
                  </a:solidFill>
                  <a:latin typeface="Helvetica"/>
                  <a:ea typeface="Helvetica"/>
                  <a:cs typeface="Helvetica"/>
                  <a:sym typeface="Helvetica"/>
                </a:defRPr>
              </a:pPr>
              <a:r>
                <a:rPr lang="en-US" sz="2000" dirty="0"/>
                <a:t>Do not introduce personal information  </a:t>
              </a:r>
            </a:p>
            <a:p>
              <a:pPr defTabSz="228600">
                <a:defRPr sz="2200">
                  <a:solidFill>
                    <a:srgbClr val="444444"/>
                  </a:solidFill>
                  <a:latin typeface="Helvetica"/>
                  <a:ea typeface="Helvetica"/>
                  <a:cs typeface="Helvetica"/>
                  <a:sym typeface="Helvetica"/>
                </a:defRPr>
              </a:pPr>
              <a:r>
                <a:rPr lang="en-US" sz="2000" dirty="0"/>
                <a:t>Do not investigate</a:t>
              </a:r>
            </a:p>
          </p:txBody>
        </p:sp>
        <p:sp>
          <p:nvSpPr>
            <p:cNvPr id="810" name="Respond"/>
            <p:cNvSpPr txBox="1"/>
            <p:nvPr/>
          </p:nvSpPr>
          <p:spPr>
            <a:xfrm>
              <a:off x="1751477" y="378706"/>
              <a:ext cx="1951303" cy="718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4000" b="1"/>
              </a:lvl1pPr>
            </a:lstStyle>
            <a:p>
              <a:r>
                <a:rPr sz="2000" dirty="0"/>
                <a:t>Respond</a:t>
              </a:r>
            </a:p>
          </p:txBody>
        </p:sp>
      </p:grpSp>
      <p:grpSp>
        <p:nvGrpSpPr>
          <p:cNvPr id="822" name="Group"/>
          <p:cNvGrpSpPr/>
          <p:nvPr/>
        </p:nvGrpSpPr>
        <p:grpSpPr>
          <a:xfrm>
            <a:off x="6152557" y="2355966"/>
            <a:ext cx="2863851" cy="3889955"/>
            <a:chOff x="0" y="0"/>
            <a:chExt cx="5727700" cy="7779908"/>
          </a:xfrm>
        </p:grpSpPr>
        <p:sp>
          <p:nvSpPr>
            <p:cNvPr id="818" name="Rounded Rectangle"/>
            <p:cNvSpPr/>
            <p:nvPr/>
          </p:nvSpPr>
          <p:spPr>
            <a:xfrm>
              <a:off x="0" y="0"/>
              <a:ext cx="5727700" cy="7779908"/>
            </a:xfrm>
            <a:prstGeom prst="roundRect">
              <a:avLst>
                <a:gd name="adj" fmla="val 14861"/>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19" name="Write down, concisely, exactly what is seen, said or heard and make clear where you have added your views or interpretation.…"/>
            <p:cNvSpPr txBox="1"/>
            <p:nvPr/>
          </p:nvSpPr>
          <p:spPr>
            <a:xfrm>
              <a:off x="257072" y="1521786"/>
              <a:ext cx="5004702" cy="56425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defTabSz="228600">
                <a:defRPr sz="2200">
                  <a:solidFill>
                    <a:srgbClr val="444444"/>
                  </a:solidFill>
                  <a:latin typeface="Helvetica"/>
                  <a:ea typeface="Helvetica"/>
                  <a:cs typeface="Helvetica"/>
                  <a:sym typeface="Helvetica"/>
                </a:defRPr>
              </a:pPr>
              <a:r>
                <a:rPr lang="en-US" sz="2000" dirty="0"/>
                <a:t>Write accurate notes</a:t>
              </a:r>
              <a:endParaRPr sz="2000" dirty="0"/>
            </a:p>
            <a:p>
              <a:pPr defTabSz="228600">
                <a:defRPr sz="2200">
                  <a:solidFill>
                    <a:srgbClr val="444444"/>
                  </a:solidFill>
                  <a:latin typeface="Helvetica"/>
                  <a:ea typeface="Helvetica"/>
                  <a:cs typeface="Helvetica"/>
                  <a:sym typeface="Helvetica"/>
                </a:defRPr>
              </a:pPr>
              <a:r>
                <a:rPr lang="en-US" sz="2000" dirty="0"/>
                <a:t>Use the 4 W’s:</a:t>
              </a:r>
              <a:endParaRPr sz="2000" dirty="0"/>
            </a:p>
            <a:p>
              <a:pPr defTabSz="228600">
                <a:defRPr sz="2200">
                  <a:solidFill>
                    <a:srgbClr val="444444"/>
                  </a:solidFill>
                  <a:latin typeface="Helvetica"/>
                  <a:ea typeface="Helvetica"/>
                  <a:cs typeface="Helvetica"/>
                  <a:sym typeface="Helvetica"/>
                </a:defRPr>
              </a:pPr>
              <a:r>
                <a:rPr sz="2000" b="1" dirty="0"/>
                <a:t>WHO</a:t>
              </a:r>
              <a:r>
                <a:rPr sz="2000" dirty="0"/>
                <a:t> was involved?   </a:t>
              </a:r>
              <a:endParaRPr lang="en-US" sz="2000" dirty="0"/>
            </a:p>
            <a:p>
              <a:pPr defTabSz="228600">
                <a:defRPr sz="2200">
                  <a:solidFill>
                    <a:srgbClr val="444444"/>
                  </a:solidFill>
                  <a:latin typeface="Helvetica"/>
                  <a:ea typeface="Helvetica"/>
                  <a:cs typeface="Helvetica"/>
                  <a:sym typeface="Helvetica"/>
                </a:defRPr>
              </a:pPr>
              <a:r>
                <a:rPr sz="2000" b="1" dirty="0"/>
                <a:t>WHAT</a:t>
              </a:r>
              <a:r>
                <a:rPr sz="2000" dirty="0"/>
                <a:t> happened? </a:t>
              </a:r>
              <a:r>
                <a:rPr sz="2000" b="1" dirty="0"/>
                <a:t>WHEN</a:t>
              </a:r>
              <a:r>
                <a:rPr sz="2000" dirty="0"/>
                <a:t> did it happen? </a:t>
              </a:r>
              <a:r>
                <a:rPr sz="2000" b="1" dirty="0"/>
                <a:t>WHO</a:t>
              </a:r>
              <a:r>
                <a:rPr sz="2000" dirty="0"/>
                <a:t> have you referred the issue on to? </a:t>
              </a:r>
            </a:p>
          </p:txBody>
        </p:sp>
        <p:sp>
          <p:nvSpPr>
            <p:cNvPr id="820" name="Record"/>
            <p:cNvSpPr txBox="1"/>
            <p:nvPr/>
          </p:nvSpPr>
          <p:spPr>
            <a:xfrm>
              <a:off x="1953661" y="378706"/>
              <a:ext cx="1583383" cy="718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4000" b="1"/>
              </a:lvl1pPr>
            </a:lstStyle>
            <a:p>
              <a:r>
                <a:rPr sz="2000" dirty="0"/>
                <a:t>Record</a:t>
              </a:r>
            </a:p>
          </p:txBody>
        </p:sp>
      </p:grpSp>
      <p:grpSp>
        <p:nvGrpSpPr>
          <p:cNvPr id="828" name="Group"/>
          <p:cNvGrpSpPr/>
          <p:nvPr/>
        </p:nvGrpSpPr>
        <p:grpSpPr>
          <a:xfrm>
            <a:off x="9156084" y="2355966"/>
            <a:ext cx="2863851" cy="3889955"/>
            <a:chOff x="0" y="0"/>
            <a:chExt cx="5727700" cy="7779908"/>
          </a:xfrm>
        </p:grpSpPr>
        <p:sp>
          <p:nvSpPr>
            <p:cNvPr id="823" name="Rounded Rectangle"/>
            <p:cNvSpPr/>
            <p:nvPr/>
          </p:nvSpPr>
          <p:spPr>
            <a:xfrm>
              <a:off x="0" y="0"/>
              <a:ext cx="5727700" cy="7779908"/>
            </a:xfrm>
            <a:prstGeom prst="roundRect">
              <a:avLst>
                <a:gd name="adj" fmla="val 14861"/>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24" name="Pass the information to the Safeguarding Lead or Diocesan Safeguarding Advisor in your setting within 24 hours…"/>
            <p:cNvSpPr txBox="1"/>
            <p:nvPr/>
          </p:nvSpPr>
          <p:spPr>
            <a:xfrm>
              <a:off x="108656" y="1408016"/>
              <a:ext cx="5350488" cy="56425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defTabSz="228600">
                <a:defRPr sz="2200">
                  <a:solidFill>
                    <a:srgbClr val="444444"/>
                  </a:solidFill>
                  <a:latin typeface="Helvetica"/>
                  <a:ea typeface="Helvetica"/>
                  <a:cs typeface="Helvetica"/>
                  <a:sym typeface="Helvetica"/>
                </a:defRPr>
              </a:pPr>
              <a:r>
                <a:rPr sz="2000" dirty="0"/>
                <a:t>Pass the information to the Safeguarding Lead or Diocesan Safeguarding Advisor in your setting within 24 hours</a:t>
              </a:r>
            </a:p>
            <a:p>
              <a:pPr defTabSz="228600">
                <a:defRPr sz="2200">
                  <a:solidFill>
                    <a:srgbClr val="444444"/>
                  </a:solidFill>
                  <a:latin typeface="Helvetica"/>
                  <a:ea typeface="Helvetica"/>
                  <a:cs typeface="Helvetica"/>
                  <a:sym typeface="Helvetica"/>
                </a:defRPr>
              </a:pPr>
              <a:r>
                <a:rPr sz="2000" dirty="0"/>
                <a:t>In case of an emergency call the Police or dial 999.</a:t>
              </a:r>
            </a:p>
          </p:txBody>
        </p:sp>
        <p:sp>
          <p:nvSpPr>
            <p:cNvPr id="825" name="Refer"/>
            <p:cNvSpPr txBox="1"/>
            <p:nvPr/>
          </p:nvSpPr>
          <p:spPr>
            <a:xfrm>
              <a:off x="2174895" y="378706"/>
              <a:ext cx="1236492" cy="718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4000" b="1"/>
              </a:lvl1pPr>
            </a:lstStyle>
            <a:p>
              <a:r>
                <a:rPr sz="2000" dirty="0"/>
                <a:t>Refer</a:t>
              </a:r>
            </a:p>
          </p:txBody>
        </p:sp>
      </p:grpSp>
      <p:sp>
        <p:nvSpPr>
          <p:cNvPr id="832"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33"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 Delivering Safely</a:t>
            </a:r>
            <a:endParaRPr sz="1400" dirty="0"/>
          </a:p>
        </p:txBody>
      </p:sp>
      <p:sp>
        <p:nvSpPr>
          <p:cNvPr id="834" name="How to respond to disclosure - the 4 R’s"/>
          <p:cNvSpPr txBox="1"/>
          <p:nvPr/>
        </p:nvSpPr>
        <p:spPr>
          <a:xfrm>
            <a:off x="50550" y="269502"/>
            <a:ext cx="2287293"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solidFill>
                  <a:schemeClr val="bg1"/>
                </a:solidFill>
              </a:rPr>
              <a:t>ACTION</a:t>
            </a:r>
            <a:r>
              <a:rPr sz="2400" dirty="0">
                <a:solidFill>
                  <a:schemeClr val="bg1"/>
                </a:solidFill>
              </a:rPr>
              <a:t>- the 4 R’s</a:t>
            </a:r>
          </a:p>
        </p:txBody>
      </p:sp>
      <p:sp>
        <p:nvSpPr>
          <p:cNvPr id="44" name="Rectangle 43">
            <a:extLst>
              <a:ext uri="{FF2B5EF4-FFF2-40B4-BE49-F238E27FC236}">
                <a16:creationId xmlns:a16="http://schemas.microsoft.com/office/drawing/2014/main" id="{F2A805AF-C4D9-4586-A19B-491360ED1D1E}"/>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Picture 44">
            <a:extLst>
              <a:ext uri="{FF2B5EF4-FFF2-40B4-BE49-F238E27FC236}">
                <a16:creationId xmlns:a16="http://schemas.microsoft.com/office/drawing/2014/main" id="{B3C164C5-D0A1-48D8-8AA6-E48E8C7AC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grpSp>
        <p:nvGrpSpPr>
          <p:cNvPr id="802" name="Group"/>
          <p:cNvGrpSpPr/>
          <p:nvPr/>
        </p:nvGrpSpPr>
        <p:grpSpPr>
          <a:xfrm>
            <a:off x="145502" y="2355966"/>
            <a:ext cx="2863851" cy="3889956"/>
            <a:chOff x="0" y="0"/>
            <a:chExt cx="5727700" cy="7779908"/>
          </a:xfrm>
        </p:grpSpPr>
        <p:sp>
          <p:nvSpPr>
            <p:cNvPr id="799" name="Rounded Rectangle"/>
            <p:cNvSpPr/>
            <p:nvPr/>
          </p:nvSpPr>
          <p:spPr>
            <a:xfrm>
              <a:off x="0" y="0"/>
              <a:ext cx="5727700" cy="7779908"/>
            </a:xfrm>
            <a:prstGeom prst="roundRect">
              <a:avLst>
                <a:gd name="adj" fmla="val 14861"/>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800" name="Accept and take seriously what is being said without displaying shock or disbelief.…"/>
            <p:cNvSpPr txBox="1"/>
            <p:nvPr/>
          </p:nvSpPr>
          <p:spPr>
            <a:xfrm>
              <a:off x="176316" y="1684221"/>
              <a:ext cx="5004702" cy="44114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defTabSz="228600">
                <a:defRPr sz="2200">
                  <a:solidFill>
                    <a:srgbClr val="444444"/>
                  </a:solidFill>
                  <a:latin typeface="Helvetica"/>
                  <a:ea typeface="Helvetica"/>
                  <a:cs typeface="Helvetica"/>
                  <a:sym typeface="Helvetica"/>
                </a:defRPr>
              </a:pPr>
              <a:r>
                <a:rPr sz="2000" dirty="0"/>
                <a:t>Accept and take seriously   </a:t>
              </a:r>
              <a:endParaRPr lang="en-US" sz="2000" dirty="0"/>
            </a:p>
            <a:p>
              <a:pPr defTabSz="228600">
                <a:defRPr sz="2200">
                  <a:solidFill>
                    <a:srgbClr val="444444"/>
                  </a:solidFill>
                  <a:latin typeface="Helvetica"/>
                  <a:ea typeface="Helvetica"/>
                  <a:cs typeface="Helvetica"/>
                  <a:sym typeface="Helvetica"/>
                </a:defRPr>
              </a:pPr>
              <a:r>
                <a:rPr sz="2000" dirty="0"/>
                <a:t>Do not interrogate</a:t>
              </a:r>
              <a:endParaRPr lang="en-US" sz="2000" dirty="0"/>
            </a:p>
            <a:p>
              <a:pPr defTabSz="228600">
                <a:defRPr sz="2200">
                  <a:solidFill>
                    <a:srgbClr val="444444"/>
                  </a:solidFill>
                  <a:latin typeface="Helvetica"/>
                  <a:ea typeface="Helvetica"/>
                  <a:cs typeface="Helvetica"/>
                  <a:sym typeface="Helvetica"/>
                </a:defRPr>
              </a:pPr>
              <a:r>
                <a:rPr lang="en-GB" sz="2000" dirty="0"/>
                <a:t>Do not judge truthfulness</a:t>
              </a:r>
              <a:endParaRPr sz="2000" dirty="0"/>
            </a:p>
            <a:p>
              <a:pPr defTabSz="228600">
                <a:defRPr sz="2200">
                  <a:solidFill>
                    <a:srgbClr val="444444"/>
                  </a:solidFill>
                  <a:latin typeface="Helvetica"/>
                  <a:ea typeface="Helvetica"/>
                  <a:cs typeface="Helvetica"/>
                  <a:sym typeface="Helvetica"/>
                </a:defRPr>
              </a:pPr>
              <a:r>
                <a:rPr sz="2000" dirty="0"/>
                <a:t>Be alert to signs and symptoms of abuse. </a:t>
              </a:r>
            </a:p>
          </p:txBody>
        </p:sp>
        <p:sp>
          <p:nvSpPr>
            <p:cNvPr id="801" name="Recognise"/>
            <p:cNvSpPr txBox="1"/>
            <p:nvPr/>
          </p:nvSpPr>
          <p:spPr>
            <a:xfrm>
              <a:off x="1549547" y="378706"/>
              <a:ext cx="2240485" cy="7181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4000" b="1"/>
              </a:lvl1pPr>
            </a:lstStyle>
            <a:p>
              <a:r>
                <a:rPr sz="2000" dirty="0"/>
                <a:t>Recognise</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797"/>
                                        </p:tgtEl>
                                        <p:attrNameLst>
                                          <p:attrName>style.visibility</p:attrName>
                                        </p:attrNameLst>
                                      </p:cBhvr>
                                      <p:to>
                                        <p:strVal val="visible"/>
                                      </p:to>
                                    </p:set>
                                    <p:anim calcmode="lin" valueType="num">
                                      <p:cBhvr>
                                        <p:cTn id="7" dur="600" fill="hold"/>
                                        <p:tgtEl>
                                          <p:spTgt spid="797"/>
                                        </p:tgtEl>
                                        <p:attrNameLst>
                                          <p:attrName>ppt_w</p:attrName>
                                        </p:attrNameLst>
                                      </p:cBhvr>
                                      <p:tavLst>
                                        <p:tav tm="0">
                                          <p:val>
                                            <p:fltVal val="0"/>
                                          </p:val>
                                        </p:tav>
                                        <p:tav tm="100000">
                                          <p:val>
                                            <p:strVal val="#ppt_w"/>
                                          </p:val>
                                        </p:tav>
                                      </p:tavLst>
                                    </p:anim>
                                    <p:anim calcmode="lin" valueType="num">
                                      <p:cBhvr>
                                        <p:cTn id="8" dur="600" fill="hold"/>
                                        <p:tgtEl>
                                          <p:spTgt spid="79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822"/>
                                        </p:tgtEl>
                                        <p:attrNameLst>
                                          <p:attrName>style.visibility</p:attrName>
                                        </p:attrNameLst>
                                      </p:cBhvr>
                                      <p:to>
                                        <p:strVal val="visible"/>
                                      </p:to>
                                    </p:set>
                                    <p:anim calcmode="lin" valueType="num">
                                      <p:cBhvr>
                                        <p:cTn id="13" dur="1250" fill="hold"/>
                                        <p:tgtEl>
                                          <p:spTgt spid="822"/>
                                        </p:tgtEl>
                                        <p:attrNameLst>
                                          <p:attrName>ppt_w</p:attrName>
                                        </p:attrNameLst>
                                      </p:cBhvr>
                                      <p:tavLst>
                                        <p:tav tm="0">
                                          <p:val>
                                            <p:fltVal val="0"/>
                                          </p:val>
                                        </p:tav>
                                        <p:tav tm="100000">
                                          <p:val>
                                            <p:strVal val="#ppt_w"/>
                                          </p:val>
                                        </p:tav>
                                      </p:tavLst>
                                    </p:anim>
                                    <p:anim calcmode="lin" valueType="num">
                                      <p:cBhvr>
                                        <p:cTn id="14" dur="1250" fill="hold"/>
                                        <p:tgtEl>
                                          <p:spTgt spid="82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p:tmAbs val="0"/>
                                  </p:iterate>
                                  <p:childTnLst>
                                    <p:set>
                                      <p:cBhvr>
                                        <p:cTn id="18" fill="hold"/>
                                        <p:tgtEl>
                                          <p:spTgt spid="828"/>
                                        </p:tgtEl>
                                        <p:attrNameLst>
                                          <p:attrName>style.visibility</p:attrName>
                                        </p:attrNameLst>
                                      </p:cBhvr>
                                      <p:to>
                                        <p:strVal val="visible"/>
                                      </p:to>
                                    </p:set>
                                    <p:anim calcmode="lin" valueType="num">
                                      <p:cBhvr>
                                        <p:cTn id="19" dur="1250" fill="hold"/>
                                        <p:tgtEl>
                                          <p:spTgt spid="828"/>
                                        </p:tgtEl>
                                        <p:attrNameLst>
                                          <p:attrName>ppt_w</p:attrName>
                                        </p:attrNameLst>
                                      </p:cBhvr>
                                      <p:tavLst>
                                        <p:tav tm="0">
                                          <p:val>
                                            <p:fltVal val="0"/>
                                          </p:val>
                                        </p:tav>
                                        <p:tav tm="100000">
                                          <p:val>
                                            <p:strVal val="#ppt_w"/>
                                          </p:val>
                                        </p:tav>
                                      </p:tavLst>
                                    </p:anim>
                                    <p:anim calcmode="lin" valueType="num">
                                      <p:cBhvr>
                                        <p:cTn id="20" dur="1250" fill="hold"/>
                                        <p:tgtEl>
                                          <p:spTgt spid="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0" animBg="1" advAuto="0"/>
      <p:bldP spid="822" grpId="0" animBg="1" advAuto="0"/>
      <p:bldP spid="828"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general-synod.jpg" descr="general-synod.jpg"/>
          <p:cNvPicPr>
            <a:picLocks noChangeAspect="1"/>
          </p:cNvPicPr>
          <p:nvPr/>
        </p:nvPicPr>
        <p:blipFill>
          <a:blip r:embed="rId3">
            <a:alphaModFix amt="38000"/>
          </a:blip>
          <a:srcRect b="31431"/>
          <a:stretch>
            <a:fillRect/>
          </a:stretch>
        </p:blipFill>
        <p:spPr>
          <a:xfrm>
            <a:off x="-200863" y="694134"/>
            <a:ext cx="12461206" cy="6401209"/>
          </a:xfrm>
          <a:prstGeom prst="rect">
            <a:avLst/>
          </a:prstGeom>
          <a:ln w="12700">
            <a:miter lim="400000"/>
          </a:ln>
        </p:spPr>
      </p:pic>
      <p:sp>
        <p:nvSpPr>
          <p:cNvPr id="244" name="Text"/>
          <p:cNvSpPr txBox="1"/>
          <p:nvPr/>
        </p:nvSpPr>
        <p:spPr>
          <a:xfrm>
            <a:off x="5927750" y="3334102"/>
            <a:ext cx="51361" cy="189796"/>
          </a:xfrm>
          <a:prstGeom prst="rect">
            <a:avLst/>
          </a:prstGeom>
          <a:ln w="12700">
            <a:miter lim="400000"/>
          </a:ln>
        </p:spPr>
        <p:txBody>
          <a:bodyPr wrap="none" lIns="25400" tIns="25400" rIns="25400" bIns="25400" anchor="ctr">
            <a:spAutoFit/>
          </a:bodyPr>
          <a:lstStyle/>
          <a:p>
            <a:endParaRPr sz="900" dirty="0"/>
          </a:p>
        </p:txBody>
      </p:sp>
      <p:grpSp>
        <p:nvGrpSpPr>
          <p:cNvPr id="252" name="Group"/>
          <p:cNvGrpSpPr/>
          <p:nvPr/>
        </p:nvGrpSpPr>
        <p:grpSpPr>
          <a:xfrm>
            <a:off x="3094811" y="1287527"/>
            <a:ext cx="5869858" cy="4788807"/>
            <a:chOff x="78011" y="-710738"/>
            <a:chExt cx="10930071" cy="8568451"/>
          </a:xfrm>
        </p:grpSpPr>
        <p:sp>
          <p:nvSpPr>
            <p:cNvPr id="245" name="Rectangle"/>
            <p:cNvSpPr/>
            <p:nvPr/>
          </p:nvSpPr>
          <p:spPr>
            <a:xfrm>
              <a:off x="78011" y="-247286"/>
              <a:ext cx="10930071" cy="8104999"/>
            </a:xfrm>
            <a:prstGeom prst="rect">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246" name="1st Child Protection Policy 1997…"/>
            <p:cNvSpPr txBox="1"/>
            <p:nvPr/>
          </p:nvSpPr>
          <p:spPr>
            <a:xfrm>
              <a:off x="1606487" y="-710738"/>
              <a:ext cx="9322995" cy="83971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defTabSz="228600">
                <a:defRPr sz="4900">
                  <a:solidFill>
                    <a:srgbClr val="444444"/>
                  </a:solidFill>
                  <a:latin typeface="Helvetica"/>
                  <a:ea typeface="Helvetica"/>
                  <a:cs typeface="Helvetica"/>
                  <a:sym typeface="Helvetica"/>
                </a:defRPr>
              </a:pPr>
              <a:r>
                <a:rPr lang="en-GB" sz="2450" dirty="0"/>
                <a:t>Safer Environments &amp; Activities  Oct 2019</a:t>
              </a:r>
              <a:endParaRPr sz="2450" dirty="0"/>
            </a:p>
            <a:p>
              <a:pPr defTabSz="228600">
                <a:defRPr sz="4900">
                  <a:solidFill>
                    <a:srgbClr val="444444"/>
                  </a:solidFill>
                  <a:latin typeface="Helvetica"/>
                  <a:ea typeface="Helvetica"/>
                  <a:cs typeface="Helvetica"/>
                  <a:sym typeface="Helvetica"/>
                </a:defRPr>
              </a:pPr>
              <a:endParaRPr sz="2450" dirty="0"/>
            </a:p>
            <a:p>
              <a:pPr defTabSz="228600">
                <a:defRPr sz="4900">
                  <a:solidFill>
                    <a:srgbClr val="444444"/>
                  </a:solidFill>
                  <a:latin typeface="Helvetica"/>
                  <a:ea typeface="Helvetica"/>
                  <a:cs typeface="Helvetica"/>
                  <a:sym typeface="Helvetica"/>
                </a:defRPr>
              </a:pPr>
              <a:r>
                <a:rPr lang="en-GB" sz="2450" dirty="0"/>
                <a:t>The Code of Safer Working Practice</a:t>
              </a:r>
              <a:endParaRPr sz="2450" dirty="0"/>
            </a:p>
            <a:p>
              <a:pPr defTabSz="228600">
                <a:defRPr sz="4900">
                  <a:solidFill>
                    <a:srgbClr val="444444"/>
                  </a:solidFill>
                  <a:latin typeface="Helvetica"/>
                  <a:ea typeface="Helvetica"/>
                  <a:cs typeface="Helvetica"/>
                  <a:sym typeface="Helvetica"/>
                </a:defRPr>
              </a:pPr>
              <a:endParaRPr sz="2450" dirty="0"/>
            </a:p>
            <a:p>
              <a:pPr defTabSz="228600">
                <a:defRPr sz="4900">
                  <a:solidFill>
                    <a:srgbClr val="444444"/>
                  </a:solidFill>
                  <a:latin typeface="Helvetica"/>
                  <a:ea typeface="Helvetica"/>
                  <a:cs typeface="Helvetica"/>
                  <a:sym typeface="Helvetica"/>
                </a:defRPr>
              </a:pPr>
              <a:r>
                <a:rPr lang="en-GB" sz="2450" dirty="0"/>
                <a:t>Practice Guidance – Safer Recruitment, July 2016</a:t>
              </a:r>
              <a:endParaRPr sz="2450" dirty="0"/>
            </a:p>
            <a:p>
              <a:pPr defTabSz="228600">
                <a:defRPr sz="4900">
                  <a:solidFill>
                    <a:srgbClr val="444444"/>
                  </a:solidFill>
                  <a:latin typeface="Helvetica"/>
                  <a:ea typeface="Helvetica"/>
                  <a:cs typeface="Helvetica"/>
                  <a:sym typeface="Helvetica"/>
                </a:defRPr>
              </a:pPr>
              <a:endParaRPr sz="2450" dirty="0"/>
            </a:p>
            <a:p>
              <a:pPr defTabSz="228600">
                <a:defRPr sz="4900">
                  <a:solidFill>
                    <a:srgbClr val="444444"/>
                  </a:solidFill>
                  <a:latin typeface="Helvetica"/>
                  <a:ea typeface="Helvetica"/>
                  <a:cs typeface="Helvetica"/>
                  <a:sym typeface="Helvetica"/>
                </a:defRPr>
              </a:pPr>
              <a:r>
                <a:rPr lang="en-GB" sz="2450" dirty="0"/>
                <a:t>Parish Safeguarding Handbook 2019</a:t>
              </a:r>
              <a:endParaRPr sz="2450" dirty="0"/>
            </a:p>
          </p:txBody>
        </p:sp>
        <p:pic>
          <p:nvPicPr>
            <p:cNvPr id="248" name="check-double-solid.jpg" descr="check-double-solid.jpg"/>
            <p:cNvPicPr>
              <a:picLocks noChangeAspect="1"/>
            </p:cNvPicPr>
            <p:nvPr/>
          </p:nvPicPr>
          <p:blipFill>
            <a:blip r:embed="rId4"/>
            <a:stretch>
              <a:fillRect/>
            </a:stretch>
          </p:blipFill>
          <p:spPr>
            <a:xfrm>
              <a:off x="763274" y="251096"/>
              <a:ext cx="673000" cy="673000"/>
            </a:xfrm>
            <a:prstGeom prst="rect">
              <a:avLst/>
            </a:prstGeom>
            <a:ln w="12700" cap="flat">
              <a:noFill/>
              <a:miter lim="400000"/>
            </a:ln>
            <a:effectLst/>
          </p:spPr>
        </p:pic>
        <p:pic>
          <p:nvPicPr>
            <p:cNvPr id="249" name="check-double-solid.jpg" descr="check-double-solid.jpg"/>
            <p:cNvPicPr>
              <a:picLocks noChangeAspect="1"/>
            </p:cNvPicPr>
            <p:nvPr/>
          </p:nvPicPr>
          <p:blipFill>
            <a:blip r:embed="rId4"/>
            <a:stretch>
              <a:fillRect/>
            </a:stretch>
          </p:blipFill>
          <p:spPr>
            <a:xfrm>
              <a:off x="763274" y="2112787"/>
              <a:ext cx="673000" cy="673000"/>
            </a:xfrm>
            <a:prstGeom prst="rect">
              <a:avLst/>
            </a:prstGeom>
            <a:ln w="12700" cap="flat">
              <a:noFill/>
              <a:miter lim="400000"/>
            </a:ln>
            <a:effectLst/>
          </p:spPr>
        </p:pic>
        <p:pic>
          <p:nvPicPr>
            <p:cNvPr id="250" name="check-double-solid.jpg" descr="check-double-solid.jpg"/>
            <p:cNvPicPr>
              <a:picLocks noChangeAspect="1"/>
            </p:cNvPicPr>
            <p:nvPr/>
          </p:nvPicPr>
          <p:blipFill>
            <a:blip r:embed="rId4"/>
            <a:stretch>
              <a:fillRect/>
            </a:stretch>
          </p:blipFill>
          <p:spPr>
            <a:xfrm>
              <a:off x="763274" y="4301697"/>
              <a:ext cx="673000" cy="673000"/>
            </a:xfrm>
            <a:prstGeom prst="rect">
              <a:avLst/>
            </a:prstGeom>
            <a:ln w="12700" cap="flat">
              <a:noFill/>
              <a:miter lim="400000"/>
            </a:ln>
            <a:effectLst/>
          </p:spPr>
        </p:pic>
        <p:pic>
          <p:nvPicPr>
            <p:cNvPr id="251" name="check-double-solid.jpg" descr="check-double-solid.jpg"/>
            <p:cNvPicPr>
              <a:picLocks noChangeAspect="1"/>
            </p:cNvPicPr>
            <p:nvPr/>
          </p:nvPicPr>
          <p:blipFill>
            <a:blip r:embed="rId4"/>
            <a:stretch>
              <a:fillRect/>
            </a:stretch>
          </p:blipFill>
          <p:spPr>
            <a:xfrm>
              <a:off x="763274" y="6266962"/>
              <a:ext cx="673000" cy="673000"/>
            </a:xfrm>
            <a:prstGeom prst="rect">
              <a:avLst/>
            </a:prstGeom>
            <a:ln w="12700" cap="flat">
              <a:noFill/>
              <a:miter lim="400000"/>
            </a:ln>
            <a:effectLst/>
          </p:spPr>
        </p:pic>
      </p:grpSp>
      <p:sp>
        <p:nvSpPr>
          <p:cNvPr id="256"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257"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lang="en-GB" sz="1400" dirty="0"/>
              <a:t>Safeguarding - Delivering Safely</a:t>
            </a:r>
          </a:p>
        </p:txBody>
      </p:sp>
      <p:sp>
        <p:nvSpPr>
          <p:cNvPr id="258" name="The Church of England’s response"/>
          <p:cNvSpPr txBox="1"/>
          <p:nvPr/>
        </p:nvSpPr>
        <p:spPr>
          <a:xfrm>
            <a:off x="74599" y="229703"/>
            <a:ext cx="3271986"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Useful Reference Sources</a:t>
            </a:r>
            <a:endParaRPr sz="2400" dirty="0"/>
          </a:p>
        </p:txBody>
      </p:sp>
      <p:sp>
        <p:nvSpPr>
          <p:cNvPr id="2" name="Rectangle 1">
            <a:extLst>
              <a:ext uri="{FF2B5EF4-FFF2-40B4-BE49-F238E27FC236}">
                <a16:creationId xmlns:a16="http://schemas.microsoft.com/office/drawing/2014/main" id="{4390A96C-B041-AB4A-BDEE-ACAB0E702A02}"/>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1F18D118-F31F-23AA-34A3-3349EA61BE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spTree>
    <p:extLst>
      <p:ext uri="{BB962C8B-B14F-4D97-AF65-F5344CB8AC3E}">
        <p14:creationId xmlns:p14="http://schemas.microsoft.com/office/powerpoint/2010/main" val="3499986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52"/>
                                        </p:tgtEl>
                                        <p:attrNameLst>
                                          <p:attrName>style.visibility</p:attrName>
                                        </p:attrNameLst>
                                      </p:cBhvr>
                                      <p:to>
                                        <p:strVal val="visible"/>
                                      </p:to>
                                    </p:set>
                                    <p:anim calcmode="lin" valueType="num">
                                      <p:cBhvr>
                                        <p:cTn id="7" dur="1000" fill="hold"/>
                                        <p:tgtEl>
                                          <p:spTgt spid="252"/>
                                        </p:tgtEl>
                                        <p:attrNameLst>
                                          <p:attrName>ppt_x</p:attrName>
                                        </p:attrNameLst>
                                      </p:cBhvr>
                                      <p:tavLst>
                                        <p:tav tm="0">
                                          <p:val>
                                            <p:strVal val="0-#ppt_w/2"/>
                                          </p:val>
                                        </p:tav>
                                        <p:tav tm="100000">
                                          <p:val>
                                            <p:strVal val="#ppt_x"/>
                                          </p:val>
                                        </p:tav>
                                      </p:tavLst>
                                    </p:anim>
                                    <p:anim calcmode="lin" valueType="num">
                                      <p:cBhvr>
                                        <p:cTn id="8" dur="1000" fill="hold"/>
                                        <p:tgtEl>
                                          <p:spTgt spid="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p:cNvSpPr txBox="1"/>
          <p:nvPr/>
        </p:nvSpPr>
        <p:spPr>
          <a:xfrm>
            <a:off x="5927750" y="3334102"/>
            <a:ext cx="51361" cy="189796"/>
          </a:xfrm>
          <a:prstGeom prst="rect">
            <a:avLst/>
          </a:prstGeom>
          <a:ln w="12700">
            <a:miter lim="400000"/>
          </a:ln>
        </p:spPr>
        <p:txBody>
          <a:bodyPr wrap="none" lIns="25400" tIns="25400" rIns="25400" bIns="25400" anchor="ctr">
            <a:spAutoFit/>
          </a:bodyPr>
          <a:lstStyle/>
          <a:p>
            <a:endParaRPr sz="900" dirty="0"/>
          </a:p>
        </p:txBody>
      </p:sp>
      <p:sp>
        <p:nvSpPr>
          <p:cNvPr id="256" name="Rectangle"/>
          <p:cNvSpPr/>
          <p:nvPr/>
        </p:nvSpPr>
        <p:spPr>
          <a:xfrm>
            <a:off x="413" y="-60000"/>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257"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lang="en-GB" sz="1400" dirty="0"/>
              <a:t>Safeguarding - Delivering Safely</a:t>
            </a:r>
          </a:p>
        </p:txBody>
      </p:sp>
      <p:sp>
        <p:nvSpPr>
          <p:cNvPr id="258" name="The Church of England’s response"/>
          <p:cNvSpPr txBox="1"/>
          <p:nvPr/>
        </p:nvSpPr>
        <p:spPr>
          <a:xfrm>
            <a:off x="74599" y="229703"/>
            <a:ext cx="1544077"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QUESTIONS</a:t>
            </a:r>
            <a:endParaRPr sz="2400" dirty="0"/>
          </a:p>
        </p:txBody>
      </p:sp>
      <p:sp>
        <p:nvSpPr>
          <p:cNvPr id="2" name="Rectangle 1">
            <a:extLst>
              <a:ext uri="{FF2B5EF4-FFF2-40B4-BE49-F238E27FC236}">
                <a16:creationId xmlns:a16="http://schemas.microsoft.com/office/drawing/2014/main" id="{4390A96C-B041-AB4A-BDEE-ACAB0E702A02}"/>
              </a:ext>
            </a:extLst>
          </p:cNvPr>
          <p:cNvSpPr/>
          <p:nvPr/>
        </p:nvSpPr>
        <p:spPr>
          <a:xfrm>
            <a:off x="10464155" y="-68249"/>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1F18D118-F31F-23AA-34A3-3349EA61B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59380" y="21352"/>
            <a:ext cx="1657843" cy="510555"/>
          </a:xfrm>
          <a:prstGeom prst="rect">
            <a:avLst/>
          </a:prstGeom>
          <a:noFill/>
          <a:ln>
            <a:noFill/>
          </a:ln>
        </p:spPr>
      </p:pic>
      <p:pic>
        <p:nvPicPr>
          <p:cNvPr id="2050" name="Picture 2" descr="Teamwork | Psychology Today United Kingdom">
            <a:extLst>
              <a:ext uri="{FF2B5EF4-FFF2-40B4-BE49-F238E27FC236}">
                <a16:creationId xmlns:a16="http://schemas.microsoft.com/office/drawing/2014/main" id="{F50FBAA3-FDEC-81B0-D9B6-2F54AF752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 y="648522"/>
            <a:ext cx="12192000" cy="63833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BE5936-2E21-BC6C-96A0-9BCBF38504C4}"/>
              </a:ext>
            </a:extLst>
          </p:cNvPr>
          <p:cNvSpPr txBox="1"/>
          <p:nvPr/>
        </p:nvSpPr>
        <p:spPr>
          <a:xfrm>
            <a:off x="8134696" y="1123953"/>
            <a:ext cx="4920401" cy="1015663"/>
          </a:xfrm>
          <a:prstGeom prst="rect">
            <a:avLst/>
          </a:prstGeom>
          <a:noFill/>
        </p:spPr>
        <p:txBody>
          <a:bodyPr wrap="square" rtlCol="0">
            <a:spAutoFit/>
          </a:bodyPr>
          <a:lstStyle/>
          <a:p>
            <a:r>
              <a:rPr lang="en-GB" sz="6000" b="1" dirty="0">
                <a:solidFill>
                  <a:schemeClr val="bg1"/>
                </a:solidFill>
              </a:rPr>
              <a:t>Questions?</a:t>
            </a:r>
          </a:p>
        </p:txBody>
      </p:sp>
      <p:sp>
        <p:nvSpPr>
          <p:cNvPr id="5" name="TextBox 4">
            <a:extLst>
              <a:ext uri="{FF2B5EF4-FFF2-40B4-BE49-F238E27FC236}">
                <a16:creationId xmlns:a16="http://schemas.microsoft.com/office/drawing/2014/main" id="{628E76BF-621F-EC85-6976-FD90B76022E9}"/>
              </a:ext>
            </a:extLst>
          </p:cNvPr>
          <p:cNvSpPr txBox="1"/>
          <p:nvPr/>
        </p:nvSpPr>
        <p:spPr>
          <a:xfrm>
            <a:off x="7519717" y="4046899"/>
            <a:ext cx="7537167" cy="461665"/>
          </a:xfrm>
          <a:prstGeom prst="rect">
            <a:avLst/>
          </a:prstGeom>
          <a:noFill/>
        </p:spPr>
        <p:txBody>
          <a:bodyPr wrap="square" rtlCol="0">
            <a:spAutoFit/>
          </a:bodyPr>
          <a:lstStyle/>
          <a:p>
            <a:r>
              <a:rPr lang="en-GB" sz="2400" b="1" dirty="0">
                <a:solidFill>
                  <a:schemeClr val="bg1"/>
                </a:solidFill>
              </a:rPr>
              <a:t>Safeguarding@Chester.Anglican.org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edestrians.jpg" descr="pedestrians.jpg"/>
          <p:cNvPicPr>
            <a:picLocks noChangeAspect="1"/>
          </p:cNvPicPr>
          <p:nvPr/>
        </p:nvPicPr>
        <p:blipFill>
          <a:blip r:embed="rId3"/>
          <a:srcRect b="25130"/>
          <a:stretch>
            <a:fillRect/>
          </a:stretch>
        </p:blipFill>
        <p:spPr>
          <a:xfrm>
            <a:off x="-662563" y="-57647"/>
            <a:ext cx="13976390" cy="6973281"/>
          </a:xfrm>
          <a:prstGeom prst="rect">
            <a:avLst/>
          </a:prstGeom>
          <a:ln w="12700">
            <a:miter lim="400000"/>
          </a:ln>
        </p:spPr>
      </p:pic>
      <p:grpSp>
        <p:nvGrpSpPr>
          <p:cNvPr id="154" name="Group"/>
          <p:cNvGrpSpPr/>
          <p:nvPr/>
        </p:nvGrpSpPr>
        <p:grpSpPr>
          <a:xfrm>
            <a:off x="344558" y="1234649"/>
            <a:ext cx="11504036" cy="5008995"/>
            <a:chOff x="0" y="0"/>
            <a:chExt cx="14363821" cy="10017989"/>
          </a:xfrm>
        </p:grpSpPr>
        <p:sp>
          <p:nvSpPr>
            <p:cNvPr id="152" name="Rounded Rectangle"/>
            <p:cNvSpPr/>
            <p:nvPr/>
          </p:nvSpPr>
          <p:spPr>
            <a:xfrm>
              <a:off x="0" y="0"/>
              <a:ext cx="14363821" cy="10017989"/>
            </a:xfrm>
            <a:prstGeom prst="roundRect">
              <a:avLst>
                <a:gd name="adj" fmla="val 7236"/>
              </a:avLst>
            </a:prstGeom>
            <a:solidFill>
              <a:srgbClr val="FFFFFF"/>
            </a:solidFill>
            <a:ln w="12700" cap="flat">
              <a:noFill/>
              <a:miter lim="400000"/>
            </a:ln>
            <a:effectLst>
              <a:outerShdw blurRad="431800" dist="216308" dir="5400000" rotWithShape="0">
                <a:srgbClr val="000000">
                  <a:alpha val="50000"/>
                </a:srgbClr>
              </a:outerShdw>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53" name="Aims:…"/>
            <p:cNvSpPr txBox="1"/>
            <p:nvPr/>
          </p:nvSpPr>
          <p:spPr>
            <a:xfrm>
              <a:off x="242366" y="303292"/>
              <a:ext cx="13879084" cy="89665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p>
              <a:pPr defTabSz="228600">
                <a:defRPr sz="3300" b="1" spc="66">
                  <a:solidFill>
                    <a:srgbClr val="444444"/>
                  </a:solidFill>
                  <a:latin typeface="Helvetica"/>
                  <a:ea typeface="Helvetica"/>
                  <a:cs typeface="Helvetica"/>
                  <a:sym typeface="Helvetica"/>
                </a:defRPr>
              </a:pPr>
              <a:r>
                <a:rPr sz="2800" dirty="0"/>
                <a:t>Aims</a:t>
              </a:r>
              <a:r>
                <a:rPr lang="en-US" sz="2800" dirty="0"/>
                <a:t> and outcomes</a:t>
              </a:r>
              <a:r>
                <a:rPr sz="2800" dirty="0"/>
                <a:t>:</a:t>
              </a:r>
            </a:p>
            <a:p>
              <a:pPr defTabSz="228600">
                <a:defRPr sz="3300" i="1" spc="66">
                  <a:solidFill>
                    <a:srgbClr val="444444"/>
                  </a:solidFill>
                  <a:latin typeface="Helvetica"/>
                  <a:ea typeface="Helvetica"/>
                  <a:cs typeface="Helvetica"/>
                  <a:sym typeface="Helvetica"/>
                </a:defRPr>
              </a:pPr>
              <a:r>
                <a:rPr lang="en-GB" sz="2000" dirty="0"/>
                <a:t>The </a:t>
              </a:r>
              <a:r>
                <a:rPr sz="2000" dirty="0"/>
                <a:t>aim</a:t>
              </a:r>
              <a:r>
                <a:rPr lang="en-GB" sz="2000" dirty="0"/>
                <a:t> is</a:t>
              </a:r>
              <a:r>
                <a:rPr sz="2000" dirty="0"/>
                <a:t> to provide </a:t>
              </a:r>
              <a:r>
                <a:rPr lang="en-GB" sz="2000" dirty="0"/>
                <a:t>Church Wardens with an </a:t>
              </a:r>
              <a:r>
                <a:rPr sz="2000" dirty="0"/>
                <a:t>awareness of </a:t>
              </a:r>
              <a:r>
                <a:rPr lang="en-GB" sz="2000" dirty="0"/>
                <a:t>safeguarding risk, </a:t>
              </a:r>
              <a:r>
                <a:rPr lang="en-US" sz="2000" dirty="0"/>
                <a:t>to identify it</a:t>
              </a:r>
              <a:r>
                <a:rPr lang="en-GB" sz="2000" dirty="0"/>
                <a:t>, evaluate it and manage it</a:t>
              </a:r>
              <a:r>
                <a:rPr sz="2000" dirty="0"/>
                <a:t> in </a:t>
              </a:r>
              <a:r>
                <a:rPr lang="en-GB" sz="2000" dirty="0"/>
                <a:t>a church setting.</a:t>
              </a:r>
            </a:p>
            <a:p>
              <a:pPr defTabSz="228600">
                <a:defRPr sz="3300" i="1" spc="66">
                  <a:solidFill>
                    <a:srgbClr val="444444"/>
                  </a:solidFill>
                  <a:latin typeface="Helvetica"/>
                  <a:ea typeface="Helvetica"/>
                  <a:cs typeface="Helvetica"/>
                  <a:sym typeface="Helvetica"/>
                </a:defRPr>
              </a:pPr>
              <a:endParaRPr sz="2800" dirty="0"/>
            </a:p>
            <a:p>
              <a:pPr defTabSz="228600">
                <a:buSzPct val="123000"/>
                <a:defRPr sz="2900" spc="58">
                  <a:solidFill>
                    <a:srgbClr val="444444"/>
                  </a:solidFill>
                  <a:latin typeface="Helvetica"/>
                  <a:ea typeface="Helvetica"/>
                  <a:cs typeface="Helvetica"/>
                  <a:sym typeface="Helvetica"/>
                </a:defRPr>
              </a:pPr>
              <a:r>
                <a:rPr lang="en-GB" sz="2400" b="1" u="sng" dirty="0"/>
                <a:t>Understand</a:t>
              </a:r>
              <a:r>
                <a:rPr sz="2400" dirty="0"/>
                <a:t> </a:t>
              </a:r>
              <a:r>
                <a:rPr lang="en-GB" sz="2400" dirty="0"/>
                <a:t>what they are dealing with from a safeguarding perspective</a:t>
              </a:r>
              <a:r>
                <a:rPr sz="2400" dirty="0"/>
                <a:t>. </a:t>
              </a:r>
            </a:p>
            <a:p>
              <a:pPr defTabSz="228600">
                <a:defRPr sz="2900" spc="58">
                  <a:solidFill>
                    <a:srgbClr val="444444"/>
                  </a:solidFill>
                  <a:latin typeface="Helvetica"/>
                  <a:ea typeface="Helvetica"/>
                  <a:cs typeface="Helvetica"/>
                  <a:sym typeface="Helvetica"/>
                </a:defRPr>
              </a:pPr>
              <a:endParaRPr sz="2400" dirty="0"/>
            </a:p>
            <a:p>
              <a:pPr defTabSz="228600">
                <a:buSzPct val="123000"/>
                <a:defRPr sz="2900" spc="58">
                  <a:solidFill>
                    <a:srgbClr val="444444"/>
                  </a:solidFill>
                  <a:latin typeface="Helvetica"/>
                  <a:ea typeface="Helvetica"/>
                  <a:cs typeface="Helvetica"/>
                  <a:sym typeface="Helvetica"/>
                </a:defRPr>
              </a:pPr>
              <a:r>
                <a:rPr sz="2400" b="1" u="sng" dirty="0"/>
                <a:t>Recognise </a:t>
              </a:r>
              <a:r>
                <a:rPr lang="en-GB" sz="2400" b="1" u="sng" dirty="0"/>
                <a:t>risk</a:t>
              </a:r>
              <a:r>
                <a:rPr lang="en-GB" sz="2400" dirty="0"/>
                <a:t> as it </a:t>
              </a:r>
              <a:r>
                <a:rPr sz="2400" dirty="0"/>
                <a:t>present </a:t>
              </a:r>
              <a:r>
                <a:rPr lang="en-GB" sz="2400" dirty="0"/>
                <a:t>itself </a:t>
              </a:r>
              <a:r>
                <a:rPr sz="2400" dirty="0"/>
                <a:t> in a range of contexts</a:t>
              </a:r>
              <a:r>
                <a:rPr lang="en-GB" sz="2400" dirty="0"/>
                <a:t>.</a:t>
              </a:r>
              <a:endParaRPr sz="2400" dirty="0"/>
            </a:p>
            <a:p>
              <a:pPr defTabSz="228600">
                <a:buSzPct val="123000"/>
                <a:defRPr sz="2900" spc="58">
                  <a:solidFill>
                    <a:srgbClr val="444444"/>
                  </a:solidFill>
                  <a:latin typeface="Helvetica"/>
                  <a:ea typeface="Helvetica"/>
                  <a:cs typeface="Helvetica"/>
                  <a:sym typeface="Helvetica"/>
                </a:defRPr>
              </a:pPr>
              <a:endParaRPr lang="en-US" sz="2400" dirty="0"/>
            </a:p>
            <a:p>
              <a:pPr defTabSz="228600">
                <a:buSzPct val="123000"/>
                <a:defRPr sz="2900" spc="58">
                  <a:solidFill>
                    <a:srgbClr val="444444"/>
                  </a:solidFill>
                  <a:latin typeface="Helvetica"/>
                  <a:ea typeface="Helvetica"/>
                  <a:cs typeface="Helvetica"/>
                  <a:sym typeface="Helvetica"/>
                </a:defRPr>
              </a:pPr>
              <a:r>
                <a:rPr sz="2400" b="1" u="sng" dirty="0"/>
                <a:t>Identify</a:t>
              </a:r>
              <a:r>
                <a:rPr sz="2400" dirty="0"/>
                <a:t> </a:t>
              </a:r>
              <a:r>
                <a:rPr lang="en-GB" sz="2400" dirty="0"/>
                <a:t>what good planning looks like</a:t>
              </a:r>
              <a:r>
                <a:rPr sz="2400" dirty="0"/>
                <a:t>.</a:t>
              </a:r>
            </a:p>
            <a:p>
              <a:pPr defTabSz="228600">
                <a:defRPr sz="2900" spc="58">
                  <a:solidFill>
                    <a:srgbClr val="444444"/>
                  </a:solidFill>
                  <a:latin typeface="Helvetica"/>
                  <a:ea typeface="Helvetica"/>
                  <a:cs typeface="Helvetica"/>
                  <a:sym typeface="Helvetica"/>
                </a:defRPr>
              </a:pPr>
              <a:endParaRPr sz="2400" dirty="0"/>
            </a:p>
            <a:p>
              <a:pPr defTabSz="228600">
                <a:defRPr sz="2900" spc="58">
                  <a:solidFill>
                    <a:srgbClr val="444444"/>
                  </a:solidFill>
                  <a:latin typeface="Helvetica"/>
                  <a:ea typeface="Helvetica"/>
                  <a:cs typeface="Helvetica"/>
                  <a:sym typeface="Helvetica"/>
                </a:defRPr>
              </a:pPr>
              <a:r>
                <a:rPr sz="2400" b="1" u="sng" dirty="0"/>
                <a:t>Apply</a:t>
              </a:r>
              <a:r>
                <a:rPr sz="2400" u="sng" dirty="0"/>
                <a:t> </a:t>
              </a:r>
              <a:r>
                <a:rPr sz="2400" b="1" u="sng" dirty="0"/>
                <a:t>a clear process</a:t>
              </a:r>
              <a:r>
                <a:rPr sz="2400" b="1" dirty="0"/>
                <a:t> </a:t>
              </a:r>
              <a:r>
                <a:rPr sz="2400" dirty="0"/>
                <a:t>in the handling of concerns</a:t>
              </a:r>
              <a:r>
                <a:rPr lang="en-GB" sz="2400" dirty="0"/>
                <a:t>,</a:t>
              </a:r>
              <a:r>
                <a:rPr sz="2400" dirty="0"/>
                <a:t> information </a:t>
              </a:r>
              <a:r>
                <a:rPr lang="en-GB" sz="2400" dirty="0"/>
                <a:t>between ministry and safeguarding whilst</a:t>
              </a:r>
              <a:r>
                <a:rPr sz="2400" dirty="0"/>
                <a:t> recognising the boundaries of their own role.</a:t>
              </a:r>
            </a:p>
          </p:txBody>
        </p:sp>
      </p:grpSp>
      <p:sp>
        <p:nvSpPr>
          <p:cNvPr id="155"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56"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 Delivering Safely</a:t>
            </a:r>
            <a:endParaRPr sz="1400" dirty="0"/>
          </a:p>
        </p:txBody>
      </p:sp>
      <p:sp>
        <p:nvSpPr>
          <p:cNvPr id="157" name="Aims and Outcomes"/>
          <p:cNvSpPr txBox="1"/>
          <p:nvPr/>
        </p:nvSpPr>
        <p:spPr>
          <a:xfrm>
            <a:off x="74777" y="270481"/>
            <a:ext cx="2841355"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sz="2400" dirty="0"/>
              <a:t>A</a:t>
            </a:r>
            <a:r>
              <a:rPr lang="en-GB" sz="2400" dirty="0"/>
              <a:t>IMS</a:t>
            </a:r>
            <a:r>
              <a:rPr sz="2400" dirty="0"/>
              <a:t> and </a:t>
            </a:r>
            <a:r>
              <a:rPr lang="en-GB" sz="2400" dirty="0"/>
              <a:t>OUTCOMES</a:t>
            </a:r>
            <a:endParaRPr sz="2400" dirty="0"/>
          </a:p>
        </p:txBody>
      </p:sp>
      <p:sp>
        <p:nvSpPr>
          <p:cNvPr id="2" name="Rectangle 1">
            <a:extLst>
              <a:ext uri="{FF2B5EF4-FFF2-40B4-BE49-F238E27FC236}">
                <a16:creationId xmlns:a16="http://schemas.microsoft.com/office/drawing/2014/main" id="{96DEB6C0-AC99-4F77-97C1-9D4A58BE4515}"/>
              </a:ext>
            </a:extLst>
          </p:cNvPr>
          <p:cNvSpPr/>
          <p:nvPr/>
        </p:nvSpPr>
        <p:spPr>
          <a:xfrm>
            <a:off x="10116152" y="326457"/>
            <a:ext cx="1805944" cy="6265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4796D768-B593-4B89-8E05-98AC32F79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190751" y="442467"/>
            <a:ext cx="1657843" cy="510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54"/>
                                        </p:tgtEl>
                                        <p:attrNameLst>
                                          <p:attrName>style.visibility</p:attrName>
                                        </p:attrNameLst>
                                      </p:cBhvr>
                                      <p:to>
                                        <p:strVal val="visible"/>
                                      </p:to>
                                    </p:set>
                                    <p:anim calcmode="lin" valueType="num">
                                      <p:cBhvr>
                                        <p:cTn id="7" dur="700" fill="hold"/>
                                        <p:tgtEl>
                                          <p:spTgt spid="154"/>
                                        </p:tgtEl>
                                        <p:attrNameLst>
                                          <p:attrName>ppt_x</p:attrName>
                                        </p:attrNameLst>
                                      </p:cBhvr>
                                      <p:tavLst>
                                        <p:tav tm="0">
                                          <p:val>
                                            <p:strVal val="0-#ppt_w/2"/>
                                          </p:val>
                                        </p:tav>
                                        <p:tav tm="100000">
                                          <p:val>
                                            <p:strVal val="#ppt_x"/>
                                          </p:val>
                                        </p:tav>
                                      </p:tavLst>
                                    </p:anim>
                                    <p:anim calcmode="lin" valueType="num">
                                      <p:cBhvr>
                                        <p:cTn id="8" dur="700" fill="hold"/>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conversation.jpg" descr="conversation.jpg"/>
          <p:cNvPicPr>
            <a:picLocks noChangeAspect="1"/>
          </p:cNvPicPr>
          <p:nvPr/>
        </p:nvPicPr>
        <p:blipFill>
          <a:blip r:embed="rId3"/>
          <a:srcRect b="15569"/>
          <a:stretch>
            <a:fillRect/>
          </a:stretch>
        </p:blipFill>
        <p:spPr>
          <a:xfrm>
            <a:off x="-38062" y="-28013"/>
            <a:ext cx="12268123" cy="6914025"/>
          </a:xfrm>
          <a:prstGeom prst="rect">
            <a:avLst/>
          </a:prstGeom>
          <a:ln w="12700">
            <a:miter lim="400000"/>
          </a:ln>
        </p:spPr>
      </p:pic>
      <p:sp>
        <p:nvSpPr>
          <p:cNvPr id="490" name="Part 2 - Safeguarding, Abuse and Grooming"/>
          <p:cNvSpPr txBox="1"/>
          <p:nvPr/>
        </p:nvSpPr>
        <p:spPr>
          <a:xfrm>
            <a:off x="22123" y="6707803"/>
            <a:ext cx="51361" cy="16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defRPr sz="1500" b="1">
                <a:solidFill>
                  <a:srgbClr val="FFFFFF"/>
                </a:solidFill>
              </a:defRPr>
            </a:lvl1pPr>
          </a:lstStyle>
          <a:p>
            <a:endParaRPr sz="750" dirty="0"/>
          </a:p>
        </p:txBody>
      </p:sp>
      <p:sp>
        <p:nvSpPr>
          <p:cNvPr id="491" name="Rectangle"/>
          <p:cNvSpPr/>
          <p:nvPr/>
        </p:nvSpPr>
        <p:spPr>
          <a:xfrm>
            <a:off x="205" y="-22030"/>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92"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 Delivering Safely</a:t>
            </a:r>
            <a:endParaRPr sz="1400" dirty="0"/>
          </a:p>
        </p:txBody>
      </p:sp>
      <p:sp>
        <p:nvSpPr>
          <p:cNvPr id="493" name="How might I find out about abuse?"/>
          <p:cNvSpPr txBox="1"/>
          <p:nvPr/>
        </p:nvSpPr>
        <p:spPr>
          <a:xfrm>
            <a:off x="73484" y="222582"/>
            <a:ext cx="5260479"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The Role of Church Wardens and the PCC</a:t>
            </a:r>
            <a:endParaRPr sz="2400" dirty="0"/>
          </a:p>
        </p:txBody>
      </p:sp>
      <p:sp>
        <p:nvSpPr>
          <p:cNvPr id="46" name="Rectangle 45">
            <a:extLst>
              <a:ext uri="{FF2B5EF4-FFF2-40B4-BE49-F238E27FC236}">
                <a16:creationId xmlns:a16="http://schemas.microsoft.com/office/drawing/2014/main" id="{B4A6AD37-4BA2-4D52-AD6A-B1F497AE768F}"/>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a:extLst>
              <a:ext uri="{FF2B5EF4-FFF2-40B4-BE49-F238E27FC236}">
                <a16:creationId xmlns:a16="http://schemas.microsoft.com/office/drawing/2014/main" id="{4ED2E5DC-9E6F-46FC-875B-79D3E2BF1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graphicFrame>
        <p:nvGraphicFramePr>
          <p:cNvPr id="7" name="Diagram 6">
            <a:extLst>
              <a:ext uri="{FF2B5EF4-FFF2-40B4-BE49-F238E27FC236}">
                <a16:creationId xmlns:a16="http://schemas.microsoft.com/office/drawing/2014/main" id="{0577A229-2266-FBC3-497E-C04F15CEBC35}"/>
              </a:ext>
            </a:extLst>
          </p:cNvPr>
          <p:cNvGraphicFramePr/>
          <p:nvPr>
            <p:extLst>
              <p:ext uri="{D42A27DB-BD31-4B8C-83A1-F6EECF244321}">
                <p14:modId xmlns:p14="http://schemas.microsoft.com/office/powerpoint/2010/main" val="757158065"/>
              </p:ext>
            </p:extLst>
          </p:nvPr>
        </p:nvGraphicFramePr>
        <p:xfrm>
          <a:off x="326570" y="862493"/>
          <a:ext cx="11283044" cy="5902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458B4AD9-D562-6BA5-55BB-0C57D556FCA5}"/>
              </a:ext>
            </a:extLst>
          </p:cNvPr>
          <p:cNvSpPr txBox="1"/>
          <p:nvPr/>
        </p:nvSpPr>
        <p:spPr>
          <a:xfrm>
            <a:off x="6815651" y="1284847"/>
            <a:ext cx="1771617" cy="830997"/>
          </a:xfrm>
          <a:prstGeom prst="rect">
            <a:avLst/>
          </a:prstGeom>
          <a:noFill/>
        </p:spPr>
        <p:txBody>
          <a:bodyPr wrap="square" rtlCol="0">
            <a:spAutoFit/>
          </a:bodyPr>
          <a:lstStyle/>
          <a:p>
            <a:r>
              <a:rPr lang="en-GB" sz="2400" b="1" dirty="0">
                <a:solidFill>
                  <a:schemeClr val="bg1"/>
                </a:solidFill>
              </a:rPr>
              <a:t>Safer Recruitment</a:t>
            </a:r>
          </a:p>
        </p:txBody>
      </p:sp>
      <p:sp>
        <p:nvSpPr>
          <p:cNvPr id="9" name="TextBox 8">
            <a:extLst>
              <a:ext uri="{FF2B5EF4-FFF2-40B4-BE49-F238E27FC236}">
                <a16:creationId xmlns:a16="http://schemas.microsoft.com/office/drawing/2014/main" id="{09C415A9-9B2F-84E8-E720-6BA899BCBBA7}"/>
              </a:ext>
            </a:extLst>
          </p:cNvPr>
          <p:cNvSpPr txBox="1"/>
          <p:nvPr/>
        </p:nvSpPr>
        <p:spPr>
          <a:xfrm>
            <a:off x="5041063" y="2884945"/>
            <a:ext cx="1774588" cy="461665"/>
          </a:xfrm>
          <a:prstGeom prst="rect">
            <a:avLst/>
          </a:prstGeom>
          <a:noFill/>
        </p:spPr>
        <p:txBody>
          <a:bodyPr wrap="square" rtlCol="0">
            <a:spAutoFit/>
          </a:bodyPr>
          <a:lstStyle/>
          <a:p>
            <a:r>
              <a:rPr lang="en-GB" sz="2400" b="1" dirty="0">
                <a:solidFill>
                  <a:schemeClr val="bg1"/>
                </a:solidFill>
              </a:rPr>
              <a:t>Duty of Care</a:t>
            </a:r>
          </a:p>
        </p:txBody>
      </p:sp>
      <p:sp>
        <p:nvSpPr>
          <p:cNvPr id="10" name="TextBox 9">
            <a:extLst>
              <a:ext uri="{FF2B5EF4-FFF2-40B4-BE49-F238E27FC236}">
                <a16:creationId xmlns:a16="http://schemas.microsoft.com/office/drawing/2014/main" id="{1C2A037E-841D-8F4E-C289-76D801B3C1CC}"/>
              </a:ext>
            </a:extLst>
          </p:cNvPr>
          <p:cNvSpPr txBox="1"/>
          <p:nvPr/>
        </p:nvSpPr>
        <p:spPr>
          <a:xfrm>
            <a:off x="3000327" y="1181187"/>
            <a:ext cx="1893057" cy="461665"/>
          </a:xfrm>
          <a:prstGeom prst="rect">
            <a:avLst/>
          </a:prstGeom>
          <a:noFill/>
        </p:spPr>
        <p:txBody>
          <a:bodyPr wrap="square" rtlCol="0">
            <a:spAutoFit/>
          </a:bodyPr>
          <a:lstStyle/>
          <a:p>
            <a:r>
              <a:rPr lang="en-GB" sz="2400" b="1" dirty="0">
                <a:solidFill>
                  <a:schemeClr val="bg1"/>
                </a:solidFill>
              </a:rPr>
              <a:t>Leadership</a:t>
            </a:r>
          </a:p>
        </p:txBody>
      </p:sp>
      <p:sp>
        <p:nvSpPr>
          <p:cNvPr id="11" name="TextBox 10">
            <a:extLst>
              <a:ext uri="{FF2B5EF4-FFF2-40B4-BE49-F238E27FC236}">
                <a16:creationId xmlns:a16="http://schemas.microsoft.com/office/drawing/2014/main" id="{515BAF9B-D722-4473-8055-26CACB0BAA3E}"/>
              </a:ext>
            </a:extLst>
          </p:cNvPr>
          <p:cNvSpPr txBox="1"/>
          <p:nvPr/>
        </p:nvSpPr>
        <p:spPr>
          <a:xfrm>
            <a:off x="8981064" y="1917794"/>
            <a:ext cx="1375410" cy="461665"/>
          </a:xfrm>
          <a:prstGeom prst="rect">
            <a:avLst/>
          </a:prstGeom>
          <a:noFill/>
        </p:spPr>
        <p:txBody>
          <a:bodyPr wrap="square" rtlCol="0">
            <a:spAutoFit/>
          </a:bodyPr>
          <a:lstStyle/>
          <a:p>
            <a:r>
              <a:rPr lang="en-GB" sz="2400" b="1" dirty="0">
                <a:solidFill>
                  <a:schemeClr val="bg1"/>
                </a:solidFill>
              </a:rPr>
              <a:t>PSO</a:t>
            </a:r>
          </a:p>
        </p:txBody>
      </p:sp>
      <p:sp>
        <p:nvSpPr>
          <p:cNvPr id="12" name="TextBox 11">
            <a:extLst>
              <a:ext uri="{FF2B5EF4-FFF2-40B4-BE49-F238E27FC236}">
                <a16:creationId xmlns:a16="http://schemas.microsoft.com/office/drawing/2014/main" id="{C3FB164F-AD4C-75DF-2A45-58DB6BAF1717}"/>
              </a:ext>
            </a:extLst>
          </p:cNvPr>
          <p:cNvSpPr txBox="1"/>
          <p:nvPr/>
        </p:nvSpPr>
        <p:spPr>
          <a:xfrm>
            <a:off x="7145754" y="2248565"/>
            <a:ext cx="2446456" cy="830997"/>
          </a:xfrm>
          <a:prstGeom prst="rect">
            <a:avLst/>
          </a:prstGeom>
          <a:noFill/>
        </p:spPr>
        <p:txBody>
          <a:bodyPr wrap="square" rtlCol="0">
            <a:spAutoFit/>
          </a:bodyPr>
          <a:lstStyle/>
          <a:p>
            <a:r>
              <a:rPr lang="en-GB" sz="2400" b="1" dirty="0">
                <a:solidFill>
                  <a:schemeClr val="bg1"/>
                </a:solidFill>
              </a:rPr>
              <a:t>DBS Administrator</a:t>
            </a:r>
          </a:p>
        </p:txBody>
      </p:sp>
      <p:sp>
        <p:nvSpPr>
          <p:cNvPr id="13" name="TextBox 12">
            <a:extLst>
              <a:ext uri="{FF2B5EF4-FFF2-40B4-BE49-F238E27FC236}">
                <a16:creationId xmlns:a16="http://schemas.microsoft.com/office/drawing/2014/main" id="{786FBCA0-9125-D051-5A86-3260D444FCA9}"/>
              </a:ext>
            </a:extLst>
          </p:cNvPr>
          <p:cNvSpPr txBox="1"/>
          <p:nvPr/>
        </p:nvSpPr>
        <p:spPr>
          <a:xfrm>
            <a:off x="1799410" y="1686715"/>
            <a:ext cx="3678917" cy="461665"/>
          </a:xfrm>
          <a:prstGeom prst="rect">
            <a:avLst/>
          </a:prstGeom>
          <a:noFill/>
        </p:spPr>
        <p:txBody>
          <a:bodyPr wrap="square" rtlCol="0">
            <a:spAutoFit/>
          </a:bodyPr>
          <a:lstStyle/>
          <a:p>
            <a:r>
              <a:rPr lang="en-GB" sz="2400" b="1" dirty="0">
                <a:solidFill>
                  <a:schemeClr val="bg1"/>
                </a:solidFill>
              </a:rPr>
              <a:t>Healthy Environment</a:t>
            </a:r>
            <a:endParaRPr lang="en-GB" b="1" dirty="0">
              <a:solidFill>
                <a:schemeClr val="bg1"/>
              </a:solidFill>
            </a:endParaRPr>
          </a:p>
        </p:txBody>
      </p:sp>
      <p:sp>
        <p:nvSpPr>
          <p:cNvPr id="14" name="TextBox 13">
            <a:extLst>
              <a:ext uri="{FF2B5EF4-FFF2-40B4-BE49-F238E27FC236}">
                <a16:creationId xmlns:a16="http://schemas.microsoft.com/office/drawing/2014/main" id="{27B5EE8E-6C51-FBBA-DC26-252D86DEF5DE}"/>
              </a:ext>
            </a:extLst>
          </p:cNvPr>
          <p:cNvSpPr txBox="1"/>
          <p:nvPr/>
        </p:nvSpPr>
        <p:spPr>
          <a:xfrm>
            <a:off x="4924644" y="3354170"/>
            <a:ext cx="2086896" cy="461665"/>
          </a:xfrm>
          <a:prstGeom prst="rect">
            <a:avLst/>
          </a:prstGeom>
          <a:noFill/>
        </p:spPr>
        <p:txBody>
          <a:bodyPr wrap="square" rtlCol="0">
            <a:spAutoFit/>
          </a:bodyPr>
          <a:lstStyle/>
          <a:p>
            <a:r>
              <a:rPr lang="en-GB" sz="2400" b="1" dirty="0">
                <a:solidFill>
                  <a:schemeClr val="bg1"/>
                </a:solidFill>
              </a:rPr>
              <a:t>Confidentiality</a:t>
            </a:r>
          </a:p>
        </p:txBody>
      </p:sp>
      <p:sp>
        <p:nvSpPr>
          <p:cNvPr id="15" name="TextBox 14">
            <a:extLst>
              <a:ext uri="{FF2B5EF4-FFF2-40B4-BE49-F238E27FC236}">
                <a16:creationId xmlns:a16="http://schemas.microsoft.com/office/drawing/2014/main" id="{30D7B406-4458-5EE0-F53B-7FF41889AEC7}"/>
              </a:ext>
            </a:extLst>
          </p:cNvPr>
          <p:cNvSpPr txBox="1"/>
          <p:nvPr/>
        </p:nvSpPr>
        <p:spPr>
          <a:xfrm>
            <a:off x="1216154" y="2668695"/>
            <a:ext cx="2343742" cy="461665"/>
          </a:xfrm>
          <a:prstGeom prst="rect">
            <a:avLst/>
          </a:prstGeom>
          <a:noFill/>
        </p:spPr>
        <p:txBody>
          <a:bodyPr wrap="square" rtlCol="0">
            <a:spAutoFit/>
          </a:bodyPr>
          <a:lstStyle/>
          <a:p>
            <a:r>
              <a:rPr lang="en-GB" sz="2400" b="1" dirty="0">
                <a:solidFill>
                  <a:schemeClr val="bg1"/>
                </a:solidFill>
              </a:rPr>
              <a:t>Role Model</a:t>
            </a:r>
            <a:endParaRPr lang="en-GB" b="1" dirty="0">
              <a:solidFill>
                <a:schemeClr val="bg1"/>
              </a:solidFill>
            </a:endParaRPr>
          </a:p>
        </p:txBody>
      </p:sp>
      <p:sp>
        <p:nvSpPr>
          <p:cNvPr id="16" name="TextBox 15">
            <a:extLst>
              <a:ext uri="{FF2B5EF4-FFF2-40B4-BE49-F238E27FC236}">
                <a16:creationId xmlns:a16="http://schemas.microsoft.com/office/drawing/2014/main" id="{DC1415A9-ABAE-1B60-1D8D-4B6731BF31CA}"/>
              </a:ext>
            </a:extLst>
          </p:cNvPr>
          <p:cNvSpPr txBox="1"/>
          <p:nvPr/>
        </p:nvSpPr>
        <p:spPr>
          <a:xfrm>
            <a:off x="9074882" y="3024042"/>
            <a:ext cx="2244873" cy="461665"/>
          </a:xfrm>
          <a:prstGeom prst="rect">
            <a:avLst/>
          </a:prstGeom>
          <a:noFill/>
        </p:spPr>
        <p:txBody>
          <a:bodyPr wrap="square" rtlCol="0">
            <a:spAutoFit/>
          </a:bodyPr>
          <a:lstStyle/>
          <a:p>
            <a:r>
              <a:rPr lang="en-GB" sz="2400" b="1" dirty="0">
                <a:solidFill>
                  <a:schemeClr val="bg1"/>
                </a:solidFill>
              </a:rPr>
              <a:t>Policies</a:t>
            </a:r>
          </a:p>
        </p:txBody>
      </p:sp>
      <p:sp>
        <p:nvSpPr>
          <p:cNvPr id="17" name="TextBox 16">
            <a:extLst>
              <a:ext uri="{FF2B5EF4-FFF2-40B4-BE49-F238E27FC236}">
                <a16:creationId xmlns:a16="http://schemas.microsoft.com/office/drawing/2014/main" id="{4C61A74D-15FD-0062-9761-906A90468C14}"/>
              </a:ext>
            </a:extLst>
          </p:cNvPr>
          <p:cNvSpPr txBox="1"/>
          <p:nvPr/>
        </p:nvSpPr>
        <p:spPr>
          <a:xfrm>
            <a:off x="5478327" y="2034949"/>
            <a:ext cx="998174" cy="461665"/>
          </a:xfrm>
          <a:prstGeom prst="rect">
            <a:avLst/>
          </a:prstGeom>
          <a:noFill/>
        </p:spPr>
        <p:txBody>
          <a:bodyPr wrap="square" rtlCol="0">
            <a:spAutoFit/>
          </a:bodyPr>
          <a:lstStyle/>
          <a:p>
            <a:r>
              <a:rPr lang="en-GB" sz="2400" b="1" dirty="0">
                <a:solidFill>
                  <a:schemeClr val="bg1"/>
                </a:solidFill>
              </a:rPr>
              <a:t>Risks</a:t>
            </a:r>
          </a:p>
        </p:txBody>
      </p:sp>
      <p:sp>
        <p:nvSpPr>
          <p:cNvPr id="19" name="TextBox 18">
            <a:extLst>
              <a:ext uri="{FF2B5EF4-FFF2-40B4-BE49-F238E27FC236}">
                <a16:creationId xmlns:a16="http://schemas.microsoft.com/office/drawing/2014/main" id="{9029C916-ED69-3E56-8F4F-CCC3A462316B}"/>
              </a:ext>
            </a:extLst>
          </p:cNvPr>
          <p:cNvSpPr txBox="1"/>
          <p:nvPr/>
        </p:nvSpPr>
        <p:spPr>
          <a:xfrm>
            <a:off x="8981064" y="4187150"/>
            <a:ext cx="2144008" cy="461665"/>
          </a:xfrm>
          <a:prstGeom prst="rect">
            <a:avLst/>
          </a:prstGeom>
          <a:noFill/>
        </p:spPr>
        <p:txBody>
          <a:bodyPr wrap="square" rtlCol="0">
            <a:spAutoFit/>
          </a:bodyPr>
          <a:lstStyle/>
          <a:p>
            <a:r>
              <a:rPr lang="en-GB" sz="2400" b="1" dirty="0">
                <a:solidFill>
                  <a:schemeClr val="bg1"/>
                </a:solidFill>
              </a:rPr>
              <a:t>Hirings</a:t>
            </a:r>
          </a:p>
        </p:txBody>
      </p:sp>
      <p:sp>
        <p:nvSpPr>
          <p:cNvPr id="21" name="TextBox 20">
            <a:extLst>
              <a:ext uri="{FF2B5EF4-FFF2-40B4-BE49-F238E27FC236}">
                <a16:creationId xmlns:a16="http://schemas.microsoft.com/office/drawing/2014/main" id="{CBACB522-B9E2-D6C8-212E-0B1EA97ED601}"/>
              </a:ext>
            </a:extLst>
          </p:cNvPr>
          <p:cNvSpPr txBox="1"/>
          <p:nvPr/>
        </p:nvSpPr>
        <p:spPr>
          <a:xfrm>
            <a:off x="8546332" y="4840143"/>
            <a:ext cx="2244873" cy="461665"/>
          </a:xfrm>
          <a:prstGeom prst="rect">
            <a:avLst/>
          </a:prstGeom>
          <a:noFill/>
        </p:spPr>
        <p:txBody>
          <a:bodyPr wrap="square" rtlCol="0">
            <a:spAutoFit/>
          </a:bodyPr>
          <a:lstStyle/>
          <a:p>
            <a:r>
              <a:rPr lang="en-GB" sz="2400" b="1" dirty="0">
                <a:solidFill>
                  <a:schemeClr val="bg1"/>
                </a:solidFill>
              </a:rPr>
              <a:t>Training</a:t>
            </a:r>
          </a:p>
        </p:txBody>
      </p:sp>
      <p:sp>
        <p:nvSpPr>
          <p:cNvPr id="23" name="TextBox 22">
            <a:extLst>
              <a:ext uri="{FF2B5EF4-FFF2-40B4-BE49-F238E27FC236}">
                <a16:creationId xmlns:a16="http://schemas.microsoft.com/office/drawing/2014/main" id="{18F36048-43E1-9573-1232-C6AA98C746F2}"/>
              </a:ext>
            </a:extLst>
          </p:cNvPr>
          <p:cNvSpPr txBox="1"/>
          <p:nvPr/>
        </p:nvSpPr>
        <p:spPr>
          <a:xfrm>
            <a:off x="979642" y="4121585"/>
            <a:ext cx="2524210" cy="461665"/>
          </a:xfrm>
          <a:prstGeom prst="rect">
            <a:avLst/>
          </a:prstGeom>
          <a:noFill/>
        </p:spPr>
        <p:txBody>
          <a:bodyPr wrap="square" rtlCol="0">
            <a:spAutoFit/>
          </a:bodyPr>
          <a:lstStyle/>
          <a:p>
            <a:r>
              <a:rPr lang="en-GB" sz="2400" b="1" dirty="0">
                <a:solidFill>
                  <a:schemeClr val="bg1"/>
                </a:solidFill>
              </a:rPr>
              <a:t>Children</a:t>
            </a:r>
          </a:p>
        </p:txBody>
      </p:sp>
      <p:sp>
        <p:nvSpPr>
          <p:cNvPr id="24" name="TextBox 23">
            <a:extLst>
              <a:ext uri="{FF2B5EF4-FFF2-40B4-BE49-F238E27FC236}">
                <a16:creationId xmlns:a16="http://schemas.microsoft.com/office/drawing/2014/main" id="{E146A3FF-9AD7-692E-0745-448EA9B72402}"/>
              </a:ext>
            </a:extLst>
          </p:cNvPr>
          <p:cNvSpPr txBox="1"/>
          <p:nvPr/>
        </p:nvSpPr>
        <p:spPr>
          <a:xfrm>
            <a:off x="5488769" y="5009089"/>
            <a:ext cx="958646" cy="461665"/>
          </a:xfrm>
          <a:prstGeom prst="rect">
            <a:avLst/>
          </a:prstGeom>
          <a:noFill/>
        </p:spPr>
        <p:txBody>
          <a:bodyPr wrap="square" rtlCol="0">
            <a:spAutoFit/>
          </a:bodyPr>
          <a:lstStyle/>
          <a:p>
            <a:r>
              <a:rPr lang="en-GB" sz="2400" b="1" dirty="0">
                <a:solidFill>
                  <a:schemeClr val="bg1"/>
                </a:solidFill>
              </a:rPr>
              <a:t>Trust</a:t>
            </a:r>
          </a:p>
        </p:txBody>
      </p:sp>
      <p:sp>
        <p:nvSpPr>
          <p:cNvPr id="25" name="TextBox 24">
            <a:extLst>
              <a:ext uri="{FF2B5EF4-FFF2-40B4-BE49-F238E27FC236}">
                <a16:creationId xmlns:a16="http://schemas.microsoft.com/office/drawing/2014/main" id="{E99202B4-0BF0-7D32-4483-E070F48DA593}"/>
              </a:ext>
            </a:extLst>
          </p:cNvPr>
          <p:cNvSpPr txBox="1"/>
          <p:nvPr/>
        </p:nvSpPr>
        <p:spPr>
          <a:xfrm>
            <a:off x="7145754" y="5937395"/>
            <a:ext cx="2593117" cy="461665"/>
          </a:xfrm>
          <a:prstGeom prst="rect">
            <a:avLst/>
          </a:prstGeom>
          <a:noFill/>
        </p:spPr>
        <p:txBody>
          <a:bodyPr wrap="square" rtlCol="0">
            <a:spAutoFit/>
          </a:bodyPr>
          <a:lstStyle/>
          <a:p>
            <a:r>
              <a:rPr lang="en-GB" sz="2400" b="1" dirty="0">
                <a:solidFill>
                  <a:schemeClr val="bg1"/>
                </a:solidFill>
              </a:rPr>
              <a:t>Record</a:t>
            </a:r>
            <a:r>
              <a:rPr lang="en-GB" sz="2400" b="1" dirty="0"/>
              <a:t> </a:t>
            </a:r>
            <a:r>
              <a:rPr lang="en-GB" sz="2400" b="1" dirty="0">
                <a:solidFill>
                  <a:schemeClr val="bg1"/>
                </a:solidFill>
              </a:rPr>
              <a:t>Keeping</a:t>
            </a:r>
          </a:p>
        </p:txBody>
      </p:sp>
      <p:sp>
        <p:nvSpPr>
          <p:cNvPr id="26" name="TextBox 25">
            <a:extLst>
              <a:ext uri="{FF2B5EF4-FFF2-40B4-BE49-F238E27FC236}">
                <a16:creationId xmlns:a16="http://schemas.microsoft.com/office/drawing/2014/main" id="{387E7F59-D58B-8D5E-97C0-8B92B14A898E}"/>
              </a:ext>
            </a:extLst>
          </p:cNvPr>
          <p:cNvSpPr txBox="1"/>
          <p:nvPr/>
        </p:nvSpPr>
        <p:spPr>
          <a:xfrm>
            <a:off x="5304205" y="3863829"/>
            <a:ext cx="1760273" cy="461665"/>
          </a:xfrm>
          <a:prstGeom prst="rect">
            <a:avLst/>
          </a:prstGeom>
          <a:noFill/>
        </p:spPr>
        <p:txBody>
          <a:bodyPr wrap="square" rtlCol="0">
            <a:spAutoFit/>
          </a:bodyPr>
          <a:lstStyle/>
          <a:p>
            <a:r>
              <a:rPr lang="en-GB" sz="2400" b="1" dirty="0">
                <a:solidFill>
                  <a:schemeClr val="bg1"/>
                </a:solidFill>
              </a:rPr>
              <a:t>Integrity</a:t>
            </a:r>
          </a:p>
        </p:txBody>
      </p:sp>
      <p:sp>
        <p:nvSpPr>
          <p:cNvPr id="27" name="TextBox 26">
            <a:extLst>
              <a:ext uri="{FF2B5EF4-FFF2-40B4-BE49-F238E27FC236}">
                <a16:creationId xmlns:a16="http://schemas.microsoft.com/office/drawing/2014/main" id="{B9718312-A1EB-C413-4821-71E7A5904258}"/>
              </a:ext>
            </a:extLst>
          </p:cNvPr>
          <p:cNvSpPr txBox="1"/>
          <p:nvPr/>
        </p:nvSpPr>
        <p:spPr>
          <a:xfrm>
            <a:off x="5336104" y="4417983"/>
            <a:ext cx="1970293" cy="461665"/>
          </a:xfrm>
          <a:prstGeom prst="rect">
            <a:avLst/>
          </a:prstGeom>
          <a:noFill/>
        </p:spPr>
        <p:txBody>
          <a:bodyPr wrap="square" rtlCol="0">
            <a:spAutoFit/>
          </a:bodyPr>
          <a:lstStyle/>
          <a:p>
            <a:r>
              <a:rPr lang="en-GB" sz="2400" b="1" dirty="0">
                <a:solidFill>
                  <a:schemeClr val="bg1"/>
                </a:solidFill>
              </a:rPr>
              <a:t>Conduct</a:t>
            </a:r>
          </a:p>
        </p:txBody>
      </p:sp>
      <p:sp>
        <p:nvSpPr>
          <p:cNvPr id="2" name="TextBox 1">
            <a:extLst>
              <a:ext uri="{FF2B5EF4-FFF2-40B4-BE49-F238E27FC236}">
                <a16:creationId xmlns:a16="http://schemas.microsoft.com/office/drawing/2014/main" id="{6781030F-6883-802A-1DD1-20B2C4700F1B}"/>
              </a:ext>
            </a:extLst>
          </p:cNvPr>
          <p:cNvSpPr txBox="1"/>
          <p:nvPr/>
        </p:nvSpPr>
        <p:spPr>
          <a:xfrm>
            <a:off x="1348393" y="4714593"/>
            <a:ext cx="2155459" cy="461665"/>
          </a:xfrm>
          <a:prstGeom prst="rect">
            <a:avLst/>
          </a:prstGeom>
          <a:noFill/>
        </p:spPr>
        <p:txBody>
          <a:bodyPr wrap="square" rtlCol="0">
            <a:spAutoFit/>
          </a:bodyPr>
          <a:lstStyle/>
          <a:p>
            <a:r>
              <a:rPr lang="en-GB" sz="2400" b="1" dirty="0">
                <a:solidFill>
                  <a:schemeClr val="bg1"/>
                </a:solidFill>
              </a:rPr>
              <a:t>Supervision</a:t>
            </a:r>
          </a:p>
        </p:txBody>
      </p:sp>
      <p:sp>
        <p:nvSpPr>
          <p:cNvPr id="3" name="TextBox 2">
            <a:extLst>
              <a:ext uri="{FF2B5EF4-FFF2-40B4-BE49-F238E27FC236}">
                <a16:creationId xmlns:a16="http://schemas.microsoft.com/office/drawing/2014/main" id="{031E8CC7-3E74-127E-6EDB-0A2936E7175B}"/>
              </a:ext>
            </a:extLst>
          </p:cNvPr>
          <p:cNvSpPr txBox="1"/>
          <p:nvPr/>
        </p:nvSpPr>
        <p:spPr>
          <a:xfrm>
            <a:off x="2507958" y="5850110"/>
            <a:ext cx="2877793" cy="461665"/>
          </a:xfrm>
          <a:prstGeom prst="rect">
            <a:avLst/>
          </a:prstGeom>
          <a:noFill/>
        </p:spPr>
        <p:txBody>
          <a:bodyPr wrap="square" rtlCol="0">
            <a:spAutoFit/>
          </a:bodyPr>
          <a:lstStyle/>
          <a:p>
            <a:r>
              <a:rPr lang="en-GB" sz="2400" b="1" dirty="0">
                <a:solidFill>
                  <a:schemeClr val="bg1"/>
                </a:solidFill>
              </a:rPr>
              <a:t>Vulnerable Adults</a:t>
            </a:r>
          </a:p>
        </p:txBody>
      </p:sp>
      <p:sp>
        <p:nvSpPr>
          <p:cNvPr id="4" name="TextBox 3">
            <a:extLst>
              <a:ext uri="{FF2B5EF4-FFF2-40B4-BE49-F238E27FC236}">
                <a16:creationId xmlns:a16="http://schemas.microsoft.com/office/drawing/2014/main" id="{2E9FE72E-FD2B-81C5-8A13-60CB89F0E08C}"/>
              </a:ext>
            </a:extLst>
          </p:cNvPr>
          <p:cNvSpPr txBox="1"/>
          <p:nvPr/>
        </p:nvSpPr>
        <p:spPr>
          <a:xfrm>
            <a:off x="7064478" y="4436537"/>
            <a:ext cx="1451814" cy="461665"/>
          </a:xfrm>
          <a:prstGeom prst="rect">
            <a:avLst/>
          </a:prstGeom>
          <a:noFill/>
        </p:spPr>
        <p:txBody>
          <a:bodyPr wrap="square" rtlCol="0">
            <a:spAutoFit/>
          </a:bodyPr>
          <a:lstStyle/>
          <a:p>
            <a:r>
              <a:rPr lang="en-GB" sz="2400" b="1" dirty="0">
                <a:solidFill>
                  <a:schemeClr val="bg1"/>
                </a:solidFill>
              </a:rPr>
              <a:t>Activities</a:t>
            </a:r>
          </a:p>
        </p:txBody>
      </p:sp>
      <p:sp>
        <p:nvSpPr>
          <p:cNvPr id="5" name="TextBox 4">
            <a:extLst>
              <a:ext uri="{FF2B5EF4-FFF2-40B4-BE49-F238E27FC236}">
                <a16:creationId xmlns:a16="http://schemas.microsoft.com/office/drawing/2014/main" id="{88E7A155-E087-F666-4586-182B3B741C0D}"/>
              </a:ext>
            </a:extLst>
          </p:cNvPr>
          <p:cNvSpPr txBox="1"/>
          <p:nvPr/>
        </p:nvSpPr>
        <p:spPr>
          <a:xfrm>
            <a:off x="6608857" y="5360894"/>
            <a:ext cx="3420239" cy="461665"/>
          </a:xfrm>
          <a:prstGeom prst="rect">
            <a:avLst/>
          </a:prstGeom>
          <a:noFill/>
        </p:spPr>
        <p:txBody>
          <a:bodyPr wrap="square" rtlCol="0">
            <a:spAutoFit/>
          </a:bodyPr>
          <a:lstStyle/>
          <a:p>
            <a:r>
              <a:rPr lang="en-US" sz="2400" b="1" dirty="0">
                <a:solidFill>
                  <a:schemeClr val="bg1"/>
                </a:solidFill>
              </a:rPr>
              <a:t>Promoting </a:t>
            </a:r>
            <a:r>
              <a:rPr lang="en-GB" sz="2400" b="1" dirty="0">
                <a:solidFill>
                  <a:schemeClr val="bg1"/>
                </a:solidFill>
              </a:rPr>
              <a:t>a Safer Church</a:t>
            </a:r>
          </a:p>
        </p:txBody>
      </p:sp>
      <p:sp>
        <p:nvSpPr>
          <p:cNvPr id="6" name="TextBox 5">
            <a:extLst>
              <a:ext uri="{FF2B5EF4-FFF2-40B4-BE49-F238E27FC236}">
                <a16:creationId xmlns:a16="http://schemas.microsoft.com/office/drawing/2014/main" id="{928256A6-C0AB-5C7D-2B41-7E35841A7E0B}"/>
              </a:ext>
            </a:extLst>
          </p:cNvPr>
          <p:cNvSpPr txBox="1"/>
          <p:nvPr/>
        </p:nvSpPr>
        <p:spPr>
          <a:xfrm>
            <a:off x="5310991" y="2496614"/>
            <a:ext cx="1565487" cy="461665"/>
          </a:xfrm>
          <a:prstGeom prst="rect">
            <a:avLst/>
          </a:prstGeom>
          <a:noFill/>
        </p:spPr>
        <p:txBody>
          <a:bodyPr wrap="square" rtlCol="0">
            <a:spAutoFit/>
          </a:bodyPr>
          <a:lstStyle/>
          <a:p>
            <a:r>
              <a:rPr lang="en-GB" sz="2400" b="1" dirty="0">
                <a:solidFill>
                  <a:schemeClr val="bg1"/>
                </a:solidFill>
              </a:rPr>
              <a:t>Vacancy</a:t>
            </a:r>
          </a:p>
        </p:txBody>
      </p:sp>
      <p:sp>
        <p:nvSpPr>
          <p:cNvPr id="18" name="TextBox 17">
            <a:extLst>
              <a:ext uri="{FF2B5EF4-FFF2-40B4-BE49-F238E27FC236}">
                <a16:creationId xmlns:a16="http://schemas.microsoft.com/office/drawing/2014/main" id="{771FB4A1-F95B-F5E9-7864-033227DA1427}"/>
              </a:ext>
            </a:extLst>
          </p:cNvPr>
          <p:cNvSpPr txBox="1"/>
          <p:nvPr/>
        </p:nvSpPr>
        <p:spPr>
          <a:xfrm>
            <a:off x="1150374" y="3444650"/>
            <a:ext cx="767755" cy="461665"/>
          </a:xfrm>
          <a:prstGeom prst="rect">
            <a:avLst/>
          </a:prstGeom>
          <a:noFill/>
        </p:spPr>
        <p:txBody>
          <a:bodyPr wrap="square" rtlCol="0">
            <a:spAutoFit/>
          </a:bodyPr>
          <a:lstStyle/>
          <a:p>
            <a:r>
              <a:rPr lang="en-GB" sz="2400" b="1" dirty="0">
                <a:solidFill>
                  <a:schemeClr val="bg1"/>
                </a:solidFill>
              </a:rPr>
              <a:t>H&amp;S</a:t>
            </a:r>
          </a:p>
        </p:txBody>
      </p:sp>
      <p:sp>
        <p:nvSpPr>
          <p:cNvPr id="20" name="TextBox 19">
            <a:extLst>
              <a:ext uri="{FF2B5EF4-FFF2-40B4-BE49-F238E27FC236}">
                <a16:creationId xmlns:a16="http://schemas.microsoft.com/office/drawing/2014/main" id="{197D2CED-67AC-3CFE-3923-99C15879BAC4}"/>
              </a:ext>
            </a:extLst>
          </p:cNvPr>
          <p:cNvSpPr txBox="1"/>
          <p:nvPr/>
        </p:nvSpPr>
        <p:spPr>
          <a:xfrm>
            <a:off x="3255647" y="4483761"/>
            <a:ext cx="1520169" cy="461665"/>
          </a:xfrm>
          <a:prstGeom prst="rect">
            <a:avLst/>
          </a:prstGeom>
          <a:noFill/>
        </p:spPr>
        <p:txBody>
          <a:bodyPr wrap="square" rtlCol="0">
            <a:spAutoFit/>
          </a:bodyPr>
          <a:lstStyle/>
          <a:p>
            <a:r>
              <a:rPr lang="en-GB" sz="2400" b="1" dirty="0">
                <a:solidFill>
                  <a:schemeClr val="bg1"/>
                </a:solidFill>
              </a:rPr>
              <a:t>Insurance</a:t>
            </a:r>
          </a:p>
        </p:txBody>
      </p:sp>
      <p:sp>
        <p:nvSpPr>
          <p:cNvPr id="28" name="TextBox 27">
            <a:extLst>
              <a:ext uri="{FF2B5EF4-FFF2-40B4-BE49-F238E27FC236}">
                <a16:creationId xmlns:a16="http://schemas.microsoft.com/office/drawing/2014/main" id="{BB39D083-C410-FA95-C1B2-FC8AC29CC34C}"/>
              </a:ext>
            </a:extLst>
          </p:cNvPr>
          <p:cNvSpPr txBox="1"/>
          <p:nvPr/>
        </p:nvSpPr>
        <p:spPr>
          <a:xfrm>
            <a:off x="1830344" y="5307601"/>
            <a:ext cx="3287345" cy="461665"/>
          </a:xfrm>
          <a:prstGeom prst="rect">
            <a:avLst/>
          </a:prstGeom>
          <a:noFill/>
        </p:spPr>
        <p:txBody>
          <a:bodyPr wrap="square" rtlCol="0">
            <a:spAutoFit/>
          </a:bodyPr>
          <a:lstStyle/>
          <a:p>
            <a:r>
              <a:rPr lang="en-GB" sz="2400" b="1" dirty="0">
                <a:solidFill>
                  <a:schemeClr val="bg1"/>
                </a:solidFill>
              </a:rPr>
              <a:t>Complaints/Grievances’ </a:t>
            </a:r>
          </a:p>
        </p:txBody>
      </p:sp>
      <p:sp>
        <p:nvSpPr>
          <p:cNvPr id="29" name="TextBox 28">
            <a:extLst>
              <a:ext uri="{FF2B5EF4-FFF2-40B4-BE49-F238E27FC236}">
                <a16:creationId xmlns:a16="http://schemas.microsoft.com/office/drawing/2014/main" id="{70BC3E02-AB54-A232-92B1-54D1A782F7EC}"/>
              </a:ext>
            </a:extLst>
          </p:cNvPr>
          <p:cNvSpPr txBox="1"/>
          <p:nvPr/>
        </p:nvSpPr>
        <p:spPr>
          <a:xfrm>
            <a:off x="2037602" y="2188476"/>
            <a:ext cx="3739009" cy="461665"/>
          </a:xfrm>
          <a:prstGeom prst="rect">
            <a:avLst/>
          </a:prstGeom>
          <a:noFill/>
        </p:spPr>
        <p:txBody>
          <a:bodyPr wrap="square" rtlCol="0">
            <a:spAutoFit/>
          </a:bodyPr>
          <a:lstStyle/>
          <a:p>
            <a:r>
              <a:rPr lang="en-GB" sz="2400" b="1" dirty="0">
                <a:solidFill>
                  <a:schemeClr val="bg1"/>
                </a:solidFill>
              </a:rPr>
              <a:t>Archdeacon Visitations</a:t>
            </a:r>
          </a:p>
        </p:txBody>
      </p:sp>
    </p:spTree>
    <p:extLst>
      <p:ext uri="{BB962C8B-B14F-4D97-AF65-F5344CB8AC3E}">
        <p14:creationId xmlns:p14="http://schemas.microsoft.com/office/powerpoint/2010/main" val="2093592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p:cNvSpPr txBox="1"/>
          <p:nvPr/>
        </p:nvSpPr>
        <p:spPr>
          <a:xfrm>
            <a:off x="5927750" y="3334102"/>
            <a:ext cx="51361" cy="189796"/>
          </a:xfrm>
          <a:prstGeom prst="rect">
            <a:avLst/>
          </a:prstGeom>
          <a:ln w="12700">
            <a:miter lim="400000"/>
          </a:ln>
        </p:spPr>
        <p:txBody>
          <a:bodyPr wrap="none" lIns="25400" tIns="25400" rIns="25400" bIns="25400" anchor="ctr">
            <a:spAutoFit/>
          </a:bodyPr>
          <a:lstStyle/>
          <a:p>
            <a:endParaRPr sz="900" dirty="0"/>
          </a:p>
        </p:txBody>
      </p:sp>
      <p:sp>
        <p:nvSpPr>
          <p:cNvPr id="256" name="Rectangle"/>
          <p:cNvSpPr/>
          <p:nvPr/>
        </p:nvSpPr>
        <p:spPr>
          <a:xfrm>
            <a:off x="0" y="-60000"/>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257"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lang="en-GB" sz="1400" dirty="0"/>
              <a:t>Safeguarding - Delivering Safely</a:t>
            </a:r>
          </a:p>
        </p:txBody>
      </p:sp>
      <p:sp>
        <p:nvSpPr>
          <p:cNvPr id="258" name="The Church of England’s response"/>
          <p:cNvSpPr txBox="1"/>
          <p:nvPr/>
        </p:nvSpPr>
        <p:spPr>
          <a:xfrm>
            <a:off x="74599" y="229703"/>
            <a:ext cx="3053400"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Build a Successful Team</a:t>
            </a:r>
            <a:endParaRPr sz="2400" dirty="0"/>
          </a:p>
        </p:txBody>
      </p:sp>
      <p:sp>
        <p:nvSpPr>
          <p:cNvPr id="2" name="Rectangle 1">
            <a:extLst>
              <a:ext uri="{FF2B5EF4-FFF2-40B4-BE49-F238E27FC236}">
                <a16:creationId xmlns:a16="http://schemas.microsoft.com/office/drawing/2014/main" id="{4390A96C-B041-AB4A-BDEE-ACAB0E702A02}"/>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1F18D118-F31F-23AA-34A3-3349EA61B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pic>
        <p:nvPicPr>
          <p:cNvPr id="1028" name="Picture 4" descr="Sports Teamwork Quotes. QuotesGram">
            <a:extLst>
              <a:ext uri="{FF2B5EF4-FFF2-40B4-BE49-F238E27FC236}">
                <a16:creationId xmlns:a16="http://schemas.microsoft.com/office/drawing/2014/main" id="{5B93F344-93F4-FA73-DB2E-BFC760986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7809"/>
            <a:ext cx="12707596" cy="637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56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edestrians.jpg" descr="pedestrians.jpg"/>
          <p:cNvPicPr>
            <a:picLocks noChangeAspect="1"/>
          </p:cNvPicPr>
          <p:nvPr/>
        </p:nvPicPr>
        <p:blipFill>
          <a:blip r:embed="rId3"/>
          <a:srcRect b="25130"/>
          <a:stretch>
            <a:fillRect/>
          </a:stretch>
        </p:blipFill>
        <p:spPr>
          <a:xfrm>
            <a:off x="-778106" y="-102397"/>
            <a:ext cx="13976390" cy="6973281"/>
          </a:xfrm>
          <a:prstGeom prst="rect">
            <a:avLst/>
          </a:prstGeom>
          <a:ln w="12700">
            <a:miter lim="400000"/>
          </a:ln>
        </p:spPr>
      </p:pic>
      <p:grpSp>
        <p:nvGrpSpPr>
          <p:cNvPr id="168" name="Group"/>
          <p:cNvGrpSpPr/>
          <p:nvPr/>
        </p:nvGrpSpPr>
        <p:grpSpPr>
          <a:xfrm>
            <a:off x="438641" y="1651602"/>
            <a:ext cx="2223142" cy="4175089"/>
            <a:chOff x="-2" y="0"/>
            <a:chExt cx="4446283" cy="8350175"/>
          </a:xfrm>
        </p:grpSpPr>
        <p:sp>
          <p:nvSpPr>
            <p:cNvPr id="164" name="Rectangle"/>
            <p:cNvSpPr/>
            <p:nvPr/>
          </p:nvSpPr>
          <p:spPr>
            <a:xfrm>
              <a:off x="-2" y="0"/>
              <a:ext cx="4446283" cy="8350175"/>
            </a:xfrm>
            <a:prstGeom prst="rect">
              <a:avLst/>
            </a:prstGeom>
            <a:solidFill>
              <a:srgbClr val="FF0000"/>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65" name="1"/>
            <p:cNvSpPr txBox="1"/>
            <p:nvPr/>
          </p:nvSpPr>
          <p:spPr>
            <a:xfrm>
              <a:off x="1950624" y="1075234"/>
              <a:ext cx="500136" cy="10413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100" b="1">
                  <a:solidFill>
                    <a:srgbClr val="FFFFFF"/>
                  </a:solidFill>
                </a:defRPr>
              </a:lvl1pPr>
            </a:lstStyle>
            <a:p>
              <a:r>
                <a:rPr sz="3050" dirty="0"/>
                <a:t>1</a:t>
              </a:r>
            </a:p>
          </p:txBody>
        </p:sp>
        <p:sp>
          <p:nvSpPr>
            <p:cNvPr id="166" name="Circle"/>
            <p:cNvSpPr/>
            <p:nvPr/>
          </p:nvSpPr>
          <p:spPr>
            <a:xfrm>
              <a:off x="1289446" y="659313"/>
              <a:ext cx="1867390" cy="1873148"/>
            </a:xfrm>
            <a:prstGeom prst="ellipse">
              <a:avLst/>
            </a:prstGeom>
            <a:noFill/>
            <a:ln w="127000" cap="flat">
              <a:solidFill>
                <a:srgbClr val="FFFFFF"/>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67" name="Safeguarding…"/>
            <p:cNvSpPr txBox="1"/>
            <p:nvPr/>
          </p:nvSpPr>
          <p:spPr>
            <a:xfrm>
              <a:off x="406974" y="4316816"/>
              <a:ext cx="3632331" cy="841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900" b="1">
                  <a:solidFill>
                    <a:srgbClr val="FFFFFF"/>
                  </a:solidFill>
                </a:defRPr>
              </a:pPr>
              <a:r>
                <a:rPr lang="en-US" sz="2400" dirty="0"/>
                <a:t>Prevention </a:t>
              </a:r>
            </a:p>
          </p:txBody>
        </p:sp>
      </p:grpSp>
      <p:grpSp>
        <p:nvGrpSpPr>
          <p:cNvPr id="173" name="Group"/>
          <p:cNvGrpSpPr/>
          <p:nvPr/>
        </p:nvGrpSpPr>
        <p:grpSpPr>
          <a:xfrm>
            <a:off x="2703073" y="1651602"/>
            <a:ext cx="2223142" cy="4175089"/>
            <a:chOff x="0" y="0"/>
            <a:chExt cx="4446283" cy="8350175"/>
          </a:xfrm>
        </p:grpSpPr>
        <p:sp>
          <p:nvSpPr>
            <p:cNvPr id="169" name="Rectangle"/>
            <p:cNvSpPr/>
            <p:nvPr/>
          </p:nvSpPr>
          <p:spPr>
            <a:xfrm>
              <a:off x="0" y="0"/>
              <a:ext cx="4446283" cy="8350175"/>
            </a:xfrm>
            <a:prstGeom prst="rect">
              <a:avLst/>
            </a:prstGeom>
            <a:solidFill>
              <a:schemeClr val="accent2">
                <a:lumMod val="75000"/>
              </a:schemeClr>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70" name="2"/>
            <p:cNvSpPr txBox="1"/>
            <p:nvPr/>
          </p:nvSpPr>
          <p:spPr>
            <a:xfrm>
              <a:off x="2014124" y="1075234"/>
              <a:ext cx="500136" cy="10413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100" b="1">
                  <a:solidFill>
                    <a:srgbClr val="FFFFFF"/>
                  </a:solidFill>
                </a:defRPr>
              </a:lvl1pPr>
            </a:lstStyle>
            <a:p>
              <a:r>
                <a:rPr sz="3050" dirty="0"/>
                <a:t>2</a:t>
              </a:r>
            </a:p>
          </p:txBody>
        </p:sp>
        <p:sp>
          <p:nvSpPr>
            <p:cNvPr id="171" name="Circle"/>
            <p:cNvSpPr/>
            <p:nvPr/>
          </p:nvSpPr>
          <p:spPr>
            <a:xfrm>
              <a:off x="1352946" y="659313"/>
              <a:ext cx="1867390" cy="1873148"/>
            </a:xfrm>
            <a:prstGeom prst="ellipse">
              <a:avLst/>
            </a:prstGeom>
            <a:noFill/>
            <a:ln w="127000" cap="flat">
              <a:solidFill>
                <a:srgbClr val="FFFFFF"/>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72" name="Safeguarding…"/>
            <p:cNvSpPr txBox="1"/>
            <p:nvPr/>
          </p:nvSpPr>
          <p:spPr>
            <a:xfrm>
              <a:off x="301948" y="3289581"/>
              <a:ext cx="4007065" cy="23185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900" b="1">
                  <a:solidFill>
                    <a:srgbClr val="FFFFFF"/>
                  </a:solidFill>
                </a:defRPr>
              </a:pPr>
              <a:endParaRPr lang="en-US" sz="2400" dirty="0"/>
            </a:p>
            <a:p>
              <a:pPr>
                <a:defRPr sz="4900" b="1">
                  <a:solidFill>
                    <a:srgbClr val="FFFFFF"/>
                  </a:solidFill>
                </a:defRPr>
              </a:pPr>
              <a:r>
                <a:rPr lang="en-US" sz="2400" dirty="0"/>
                <a:t>Culture, Leadership </a:t>
              </a:r>
            </a:p>
          </p:txBody>
        </p:sp>
      </p:grpSp>
      <p:grpSp>
        <p:nvGrpSpPr>
          <p:cNvPr id="178" name="Group"/>
          <p:cNvGrpSpPr/>
          <p:nvPr/>
        </p:nvGrpSpPr>
        <p:grpSpPr>
          <a:xfrm>
            <a:off x="4963785" y="1651602"/>
            <a:ext cx="2332108" cy="4175089"/>
            <a:chOff x="0" y="0"/>
            <a:chExt cx="4664215" cy="8350175"/>
          </a:xfrm>
        </p:grpSpPr>
        <p:sp>
          <p:nvSpPr>
            <p:cNvPr id="174" name="Rectangle"/>
            <p:cNvSpPr/>
            <p:nvPr/>
          </p:nvSpPr>
          <p:spPr>
            <a:xfrm>
              <a:off x="0" y="0"/>
              <a:ext cx="4446283" cy="8350175"/>
            </a:xfrm>
            <a:prstGeom prst="rect">
              <a:avLst/>
            </a:prstGeom>
            <a:solidFill>
              <a:srgbClr val="00B050"/>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2400" dirty="0"/>
            </a:p>
          </p:txBody>
        </p:sp>
        <p:sp>
          <p:nvSpPr>
            <p:cNvPr id="175" name="3"/>
            <p:cNvSpPr txBox="1"/>
            <p:nvPr/>
          </p:nvSpPr>
          <p:spPr>
            <a:xfrm>
              <a:off x="2085064" y="1175260"/>
              <a:ext cx="413576" cy="841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100" b="1">
                  <a:solidFill>
                    <a:srgbClr val="FFFFFF"/>
                  </a:solidFill>
                </a:defRPr>
              </a:lvl1pPr>
            </a:lstStyle>
            <a:p>
              <a:r>
                <a:rPr sz="2400" dirty="0"/>
                <a:t>3</a:t>
              </a:r>
            </a:p>
          </p:txBody>
        </p:sp>
        <p:sp>
          <p:nvSpPr>
            <p:cNvPr id="176" name="Circle"/>
            <p:cNvSpPr/>
            <p:nvPr/>
          </p:nvSpPr>
          <p:spPr>
            <a:xfrm>
              <a:off x="1423886" y="659314"/>
              <a:ext cx="1867390" cy="1873147"/>
            </a:xfrm>
            <a:prstGeom prst="ellipse">
              <a:avLst/>
            </a:prstGeom>
            <a:noFill/>
            <a:ln w="127000" cap="flat">
              <a:solidFill>
                <a:srgbClr val="FFFFFF"/>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2400" dirty="0"/>
            </a:p>
          </p:txBody>
        </p:sp>
        <p:sp>
          <p:nvSpPr>
            <p:cNvPr id="177" name="Safeguarding…"/>
            <p:cNvSpPr txBox="1"/>
            <p:nvPr/>
          </p:nvSpPr>
          <p:spPr>
            <a:xfrm>
              <a:off x="320998" y="3289581"/>
              <a:ext cx="4343217" cy="305724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900" b="1">
                  <a:solidFill>
                    <a:srgbClr val="FFFFFF"/>
                  </a:solidFill>
                </a:defRPr>
              </a:pPr>
              <a:endParaRPr lang="en-GB" sz="2400" dirty="0"/>
            </a:p>
            <a:p>
              <a:pPr>
                <a:defRPr sz="4900" b="1">
                  <a:solidFill>
                    <a:srgbClr val="FFFFFF"/>
                  </a:solidFill>
                </a:defRPr>
              </a:pPr>
              <a:r>
                <a:rPr lang="en-GB" sz="2400" dirty="0"/>
                <a:t>Recognising &amp; Managing Risk -</a:t>
              </a:r>
            </a:p>
            <a:p>
              <a:pPr>
                <a:defRPr sz="4900" b="1">
                  <a:solidFill>
                    <a:srgbClr val="FFFFFF"/>
                  </a:solidFill>
                </a:defRPr>
              </a:pPr>
              <a:endParaRPr sz="2400" dirty="0"/>
            </a:p>
          </p:txBody>
        </p:sp>
      </p:grpSp>
      <p:grpSp>
        <p:nvGrpSpPr>
          <p:cNvPr id="183" name="Group"/>
          <p:cNvGrpSpPr/>
          <p:nvPr/>
        </p:nvGrpSpPr>
        <p:grpSpPr>
          <a:xfrm>
            <a:off x="7247001" y="1651602"/>
            <a:ext cx="2223143" cy="4175089"/>
            <a:chOff x="0" y="0"/>
            <a:chExt cx="4446283" cy="8350175"/>
          </a:xfrm>
        </p:grpSpPr>
        <p:sp>
          <p:nvSpPr>
            <p:cNvPr id="179" name="Rectangle"/>
            <p:cNvSpPr/>
            <p:nvPr/>
          </p:nvSpPr>
          <p:spPr>
            <a:xfrm>
              <a:off x="0" y="0"/>
              <a:ext cx="4446283" cy="8350175"/>
            </a:xfrm>
            <a:prstGeom prst="rect">
              <a:avLst/>
            </a:prstGeom>
            <a:solidFill>
              <a:srgbClr val="0070C0"/>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80" name="Circle"/>
            <p:cNvSpPr/>
            <p:nvPr/>
          </p:nvSpPr>
          <p:spPr>
            <a:xfrm>
              <a:off x="1251877" y="659313"/>
              <a:ext cx="1867389" cy="1873148"/>
            </a:xfrm>
            <a:prstGeom prst="ellipse">
              <a:avLst/>
            </a:prstGeom>
            <a:noFill/>
            <a:ln w="127000" cap="flat">
              <a:solidFill>
                <a:srgbClr val="FFFFFF"/>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81" name="4"/>
            <p:cNvSpPr txBox="1"/>
            <p:nvPr/>
          </p:nvSpPr>
          <p:spPr>
            <a:xfrm>
              <a:off x="1950625" y="1075234"/>
              <a:ext cx="500136" cy="10413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100" b="1">
                  <a:solidFill>
                    <a:srgbClr val="FFFFFF"/>
                  </a:solidFill>
                </a:defRPr>
              </a:lvl1pPr>
            </a:lstStyle>
            <a:p>
              <a:r>
                <a:rPr sz="3050" dirty="0"/>
                <a:t>4</a:t>
              </a:r>
            </a:p>
          </p:txBody>
        </p:sp>
        <p:sp>
          <p:nvSpPr>
            <p:cNvPr id="182" name="Responding…"/>
            <p:cNvSpPr txBox="1"/>
            <p:nvPr/>
          </p:nvSpPr>
          <p:spPr>
            <a:xfrm>
              <a:off x="569792" y="4054349"/>
              <a:ext cx="3653256" cy="1579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900" b="1">
                  <a:solidFill>
                    <a:srgbClr val="FFFFFF"/>
                  </a:solidFill>
                </a:defRPr>
              </a:pPr>
              <a:r>
                <a:rPr lang="en-US" sz="2400" dirty="0"/>
                <a:t>Victims &amp; Survivors</a:t>
              </a:r>
            </a:p>
          </p:txBody>
        </p:sp>
      </p:grpSp>
      <p:grpSp>
        <p:nvGrpSpPr>
          <p:cNvPr id="188" name="Group"/>
          <p:cNvGrpSpPr/>
          <p:nvPr/>
        </p:nvGrpSpPr>
        <p:grpSpPr>
          <a:xfrm>
            <a:off x="9524633" y="1651602"/>
            <a:ext cx="2223142" cy="4175089"/>
            <a:chOff x="0" y="0"/>
            <a:chExt cx="4446283" cy="8350175"/>
          </a:xfrm>
          <a:solidFill>
            <a:srgbClr val="7030A0"/>
          </a:solidFill>
        </p:grpSpPr>
        <p:sp>
          <p:nvSpPr>
            <p:cNvPr id="184" name="Rectangle"/>
            <p:cNvSpPr/>
            <p:nvPr/>
          </p:nvSpPr>
          <p:spPr>
            <a:xfrm>
              <a:off x="0" y="0"/>
              <a:ext cx="4446283" cy="8350175"/>
            </a:xfrm>
            <a:prstGeom prst="rect">
              <a:avLst/>
            </a:prstGeom>
            <a:grp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85" name="Circle"/>
            <p:cNvSpPr/>
            <p:nvPr/>
          </p:nvSpPr>
          <p:spPr>
            <a:xfrm>
              <a:off x="1475744" y="659313"/>
              <a:ext cx="1867389" cy="1873148"/>
            </a:xfrm>
            <a:prstGeom prst="ellipse">
              <a:avLst/>
            </a:prstGeom>
            <a:grpFill/>
            <a:ln w="127000" cap="flat">
              <a:solidFill>
                <a:srgbClr val="FFFFFF"/>
              </a:solidFill>
              <a:prstDash val="solid"/>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86" name="5"/>
            <p:cNvSpPr txBox="1"/>
            <p:nvPr/>
          </p:nvSpPr>
          <p:spPr>
            <a:xfrm>
              <a:off x="2136922" y="1075234"/>
              <a:ext cx="500136" cy="1041310"/>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6100" b="1">
                  <a:solidFill>
                    <a:srgbClr val="FFFFFF"/>
                  </a:solidFill>
                </a:defRPr>
              </a:lvl1pPr>
            </a:lstStyle>
            <a:p>
              <a:r>
                <a:rPr sz="3050" dirty="0"/>
                <a:t>5</a:t>
              </a:r>
            </a:p>
          </p:txBody>
        </p:sp>
        <p:sp>
          <p:nvSpPr>
            <p:cNvPr id="187" name="Assessed…"/>
            <p:cNvSpPr txBox="1"/>
            <p:nvPr/>
          </p:nvSpPr>
          <p:spPr>
            <a:xfrm>
              <a:off x="557274" y="4093095"/>
              <a:ext cx="2346795" cy="856644"/>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900" b="1">
                  <a:solidFill>
                    <a:srgbClr val="FFFFFF"/>
                  </a:solidFill>
                </a:defRPr>
              </a:pPr>
              <a:r>
                <a:rPr lang="en-GB" sz="2450" dirty="0"/>
                <a:t>Learning</a:t>
              </a:r>
              <a:endParaRPr sz="2450" dirty="0"/>
            </a:p>
          </p:txBody>
        </p:sp>
      </p:grpSp>
      <p:sp>
        <p:nvSpPr>
          <p:cNvPr id="189" name="Rectangle"/>
          <p:cNvSpPr/>
          <p:nvPr/>
        </p:nvSpPr>
        <p:spPr>
          <a:xfrm>
            <a:off x="-778105" y="-74354"/>
            <a:ext cx="12969900" cy="757053"/>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190" name="Safeguarding Basic Awareness"/>
          <p:cNvSpPr txBox="1"/>
          <p:nvPr/>
        </p:nvSpPr>
        <p:spPr>
          <a:xfrm>
            <a:off x="74777" y="29001"/>
            <a:ext cx="234282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825500">
              <a:defRPr sz="2800">
                <a:solidFill>
                  <a:srgbClr val="000000"/>
                </a:solidFill>
              </a:defRPr>
            </a:lvl1pPr>
          </a:lstStyle>
          <a:p>
            <a:r>
              <a:rPr lang="en-GB" sz="1400" dirty="0"/>
              <a:t>Safeguarding-  Delivering Safely</a:t>
            </a:r>
          </a:p>
        </p:txBody>
      </p:sp>
      <p:sp>
        <p:nvSpPr>
          <p:cNvPr id="191" name="Course Overview"/>
          <p:cNvSpPr txBox="1"/>
          <p:nvPr/>
        </p:nvSpPr>
        <p:spPr>
          <a:xfrm>
            <a:off x="70827" y="223714"/>
            <a:ext cx="4224233" cy="383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National Safeguarding Standards</a:t>
            </a:r>
          </a:p>
        </p:txBody>
      </p:sp>
      <p:sp>
        <p:nvSpPr>
          <p:cNvPr id="195" name="Introduction"/>
          <p:cNvSpPr txBox="1"/>
          <p:nvPr/>
        </p:nvSpPr>
        <p:spPr>
          <a:xfrm>
            <a:off x="45147" y="6704172"/>
            <a:ext cx="51361" cy="16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1500" b="1">
                <a:solidFill>
                  <a:srgbClr val="DBDBDB"/>
                </a:solidFill>
              </a:defRPr>
            </a:lvl1pPr>
          </a:lstStyle>
          <a:p>
            <a:endParaRPr sz="750" dirty="0"/>
          </a:p>
        </p:txBody>
      </p:sp>
      <p:sp>
        <p:nvSpPr>
          <p:cNvPr id="2" name="Rectangle 1">
            <a:extLst>
              <a:ext uri="{FF2B5EF4-FFF2-40B4-BE49-F238E27FC236}">
                <a16:creationId xmlns:a16="http://schemas.microsoft.com/office/drawing/2014/main" id="{84436DC8-CAF3-433B-8AF7-D98DBACAFE60}"/>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Picture 35">
            <a:extLst>
              <a:ext uri="{FF2B5EF4-FFF2-40B4-BE49-F238E27FC236}">
                <a16:creationId xmlns:a16="http://schemas.microsoft.com/office/drawing/2014/main" id="{71EF426D-ABC3-4E73-8E44-0E25ABB2C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spTree>
    <p:extLst>
      <p:ext uri="{BB962C8B-B14F-4D97-AF65-F5344CB8AC3E}">
        <p14:creationId xmlns:p14="http://schemas.microsoft.com/office/powerpoint/2010/main" val="1049740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68"/>
                                        </p:tgtEl>
                                        <p:attrNameLst>
                                          <p:attrName>style.visibility</p:attrName>
                                        </p:attrNameLst>
                                      </p:cBhvr>
                                      <p:to>
                                        <p:strVal val="visible"/>
                                      </p:to>
                                    </p:set>
                                    <p:anim calcmode="lin" valueType="num">
                                      <p:cBhvr>
                                        <p:cTn id="7" dur="700" fill="hold"/>
                                        <p:tgtEl>
                                          <p:spTgt spid="168"/>
                                        </p:tgtEl>
                                        <p:attrNameLst>
                                          <p:attrName>ppt_x</p:attrName>
                                        </p:attrNameLst>
                                      </p:cBhvr>
                                      <p:tavLst>
                                        <p:tav tm="0">
                                          <p:val>
                                            <p:strVal val="0-#ppt_w/2"/>
                                          </p:val>
                                        </p:tav>
                                        <p:tav tm="100000">
                                          <p:val>
                                            <p:strVal val="#ppt_x"/>
                                          </p:val>
                                        </p:tav>
                                      </p:tavLst>
                                    </p:anim>
                                    <p:anim calcmode="lin" valueType="num">
                                      <p:cBhvr>
                                        <p:cTn id="8" dur="700" fill="hold"/>
                                        <p:tgtEl>
                                          <p:spTgt spid="1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173"/>
                                        </p:tgtEl>
                                        <p:attrNameLst>
                                          <p:attrName>style.visibility</p:attrName>
                                        </p:attrNameLst>
                                      </p:cBhvr>
                                      <p:to>
                                        <p:strVal val="visible"/>
                                      </p:to>
                                    </p:set>
                                    <p:anim calcmode="lin" valueType="num">
                                      <p:cBhvr>
                                        <p:cTn id="13" dur="700" fill="hold"/>
                                        <p:tgtEl>
                                          <p:spTgt spid="173"/>
                                        </p:tgtEl>
                                        <p:attrNameLst>
                                          <p:attrName>ppt_x</p:attrName>
                                        </p:attrNameLst>
                                      </p:cBhvr>
                                      <p:tavLst>
                                        <p:tav tm="0">
                                          <p:val>
                                            <p:strVal val="0-#ppt_w/2"/>
                                          </p:val>
                                        </p:tav>
                                        <p:tav tm="100000">
                                          <p:val>
                                            <p:strVal val="#ppt_x"/>
                                          </p:val>
                                        </p:tav>
                                      </p:tavLst>
                                    </p:anim>
                                    <p:anim calcmode="lin" valueType="num">
                                      <p:cBhvr>
                                        <p:cTn id="14" dur="7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178"/>
                                        </p:tgtEl>
                                        <p:attrNameLst>
                                          <p:attrName>style.visibility</p:attrName>
                                        </p:attrNameLst>
                                      </p:cBhvr>
                                      <p:to>
                                        <p:strVal val="visible"/>
                                      </p:to>
                                    </p:set>
                                    <p:anim calcmode="lin" valueType="num">
                                      <p:cBhvr>
                                        <p:cTn id="19" dur="700" fill="hold"/>
                                        <p:tgtEl>
                                          <p:spTgt spid="178"/>
                                        </p:tgtEl>
                                        <p:attrNameLst>
                                          <p:attrName>ppt_x</p:attrName>
                                        </p:attrNameLst>
                                      </p:cBhvr>
                                      <p:tavLst>
                                        <p:tav tm="0">
                                          <p:val>
                                            <p:strVal val="0-#ppt_w/2"/>
                                          </p:val>
                                        </p:tav>
                                        <p:tav tm="100000">
                                          <p:val>
                                            <p:strVal val="#ppt_x"/>
                                          </p:val>
                                        </p:tav>
                                      </p:tavLst>
                                    </p:anim>
                                    <p:anim calcmode="lin" valueType="num">
                                      <p:cBhvr>
                                        <p:cTn id="20" dur="7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p:tmAbs val="0"/>
                                  </p:iterate>
                                  <p:childTnLst>
                                    <p:set>
                                      <p:cBhvr>
                                        <p:cTn id="24" fill="hold"/>
                                        <p:tgtEl>
                                          <p:spTgt spid="183"/>
                                        </p:tgtEl>
                                        <p:attrNameLst>
                                          <p:attrName>style.visibility</p:attrName>
                                        </p:attrNameLst>
                                      </p:cBhvr>
                                      <p:to>
                                        <p:strVal val="visible"/>
                                      </p:to>
                                    </p:set>
                                    <p:anim calcmode="lin" valueType="num">
                                      <p:cBhvr>
                                        <p:cTn id="25" dur="700" fill="hold"/>
                                        <p:tgtEl>
                                          <p:spTgt spid="183"/>
                                        </p:tgtEl>
                                        <p:attrNameLst>
                                          <p:attrName>ppt_x</p:attrName>
                                        </p:attrNameLst>
                                      </p:cBhvr>
                                      <p:tavLst>
                                        <p:tav tm="0">
                                          <p:val>
                                            <p:strVal val="0-#ppt_w/2"/>
                                          </p:val>
                                        </p:tav>
                                        <p:tav tm="100000">
                                          <p:val>
                                            <p:strVal val="#ppt_x"/>
                                          </p:val>
                                        </p:tav>
                                      </p:tavLst>
                                    </p:anim>
                                    <p:anim calcmode="lin" valueType="num">
                                      <p:cBhvr>
                                        <p:cTn id="26" dur="7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p:tmAbs val="0"/>
                                  </p:iterate>
                                  <p:childTnLst>
                                    <p:set>
                                      <p:cBhvr>
                                        <p:cTn id="30" fill="hold"/>
                                        <p:tgtEl>
                                          <p:spTgt spid="188"/>
                                        </p:tgtEl>
                                        <p:attrNameLst>
                                          <p:attrName>style.visibility</p:attrName>
                                        </p:attrNameLst>
                                      </p:cBhvr>
                                      <p:to>
                                        <p:strVal val="visible"/>
                                      </p:to>
                                    </p:set>
                                    <p:anim calcmode="lin" valueType="num">
                                      <p:cBhvr>
                                        <p:cTn id="31" dur="700" fill="hold"/>
                                        <p:tgtEl>
                                          <p:spTgt spid="188"/>
                                        </p:tgtEl>
                                        <p:attrNameLst>
                                          <p:attrName>ppt_x</p:attrName>
                                        </p:attrNameLst>
                                      </p:cBhvr>
                                      <p:tavLst>
                                        <p:tav tm="0">
                                          <p:val>
                                            <p:strVal val="0-#ppt_w/2"/>
                                          </p:val>
                                        </p:tav>
                                        <p:tav tm="100000">
                                          <p:val>
                                            <p:strVal val="#ppt_x"/>
                                          </p:val>
                                        </p:tav>
                                      </p:tavLst>
                                    </p:anim>
                                    <p:anim calcmode="lin" valueType="num">
                                      <p:cBhvr>
                                        <p:cTn id="32" dur="700" fill="hold"/>
                                        <p:tgtEl>
                                          <p:spTgt spid="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advAuto="0"/>
      <p:bldP spid="173" grpId="0" animBg="1" advAuto="0"/>
      <p:bldP spid="178" grpId="0" animBg="1" advAuto="0"/>
      <p:bldP spid="183" grpId="0" animBg="1" advAuto="0"/>
      <p:bldP spid="18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protection.jpg" descr="protection.jpg"/>
          <p:cNvPicPr>
            <a:picLocks noChangeAspect="1"/>
          </p:cNvPicPr>
          <p:nvPr/>
        </p:nvPicPr>
        <p:blipFill>
          <a:blip r:embed="rId3">
            <a:alphaModFix/>
          </a:blip>
          <a:srcRect b="17316"/>
          <a:stretch>
            <a:fillRect/>
          </a:stretch>
        </p:blipFill>
        <p:spPr>
          <a:xfrm>
            <a:off x="0" y="-32078"/>
            <a:ext cx="12542649" cy="6913786"/>
          </a:xfrm>
          <a:prstGeom prst="rect">
            <a:avLst/>
          </a:prstGeom>
          <a:ln w="12700">
            <a:miter lim="400000"/>
          </a:ln>
        </p:spPr>
      </p:pic>
      <p:grpSp>
        <p:nvGrpSpPr>
          <p:cNvPr id="315" name="Group"/>
          <p:cNvGrpSpPr/>
          <p:nvPr/>
        </p:nvGrpSpPr>
        <p:grpSpPr>
          <a:xfrm>
            <a:off x="636994" y="1967702"/>
            <a:ext cx="3113793" cy="2978088"/>
            <a:chOff x="0" y="0"/>
            <a:chExt cx="6227583" cy="5956173"/>
          </a:xfrm>
        </p:grpSpPr>
        <p:sp>
          <p:nvSpPr>
            <p:cNvPr id="313" name="Oval"/>
            <p:cNvSpPr/>
            <p:nvPr/>
          </p:nvSpPr>
          <p:spPr>
            <a:xfrm>
              <a:off x="0" y="0"/>
              <a:ext cx="6227583" cy="5956173"/>
            </a:xfrm>
            <a:prstGeom prst="ellipse">
              <a:avLst/>
            </a:prstGeom>
            <a:solidFill>
              <a:srgbClr val="3C8188"/>
            </a:solidFill>
            <a:ln w="12700" cap="flat">
              <a:noFill/>
              <a:miter lim="400000"/>
            </a:ln>
            <a:effectLst/>
          </p:spPr>
          <p:txBody>
            <a:bodyPr wrap="square" lIns="25400" tIns="25400" rIns="25400" bIns="25400" numCol="1" anchor="ctr">
              <a:noAutofit/>
            </a:bodyPr>
            <a:lstStyle/>
            <a:p>
              <a:pPr defTabSz="412750">
                <a:defRPr sz="3200">
                  <a:solidFill>
                    <a:schemeClr val="accent3"/>
                  </a:solidFill>
                  <a:latin typeface="Helvetica Neue Medium"/>
                  <a:ea typeface="Helvetica Neue Medium"/>
                  <a:cs typeface="Helvetica Neue Medium"/>
                  <a:sym typeface="Helvetica Neue Medium"/>
                </a:defRPr>
              </a:pPr>
              <a:endParaRPr sz="1600" dirty="0"/>
            </a:p>
          </p:txBody>
        </p:sp>
        <p:sp>
          <p:nvSpPr>
            <p:cNvPr id="314" name="Protection"/>
            <p:cNvSpPr txBox="1"/>
            <p:nvPr/>
          </p:nvSpPr>
          <p:spPr>
            <a:xfrm>
              <a:off x="165880" y="2320559"/>
              <a:ext cx="5799277" cy="1179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p>
              <a:pPr>
                <a:defRPr sz="8300">
                  <a:solidFill>
                    <a:srgbClr val="FFFFFF"/>
                  </a:solidFill>
                  <a:effectLst>
                    <a:outerShdw blurRad="12700" dist="63500" dir="18900000" rotWithShape="0">
                      <a:srgbClr val="000000"/>
                    </a:outerShdw>
                  </a:effectLst>
                </a:defRPr>
              </a:pPr>
              <a:r>
                <a:rPr lang="en-GB" sz="3500" dirty="0"/>
                <a:t> Church Activity</a:t>
              </a:r>
              <a:endParaRPr sz="4150" dirty="0"/>
            </a:p>
          </p:txBody>
        </p:sp>
      </p:grpSp>
      <p:sp>
        <p:nvSpPr>
          <p:cNvPr id="316" name="HEALTH, WELLBEING AND HUMAN RIGHTS"/>
          <p:cNvSpPr txBox="1"/>
          <p:nvPr/>
        </p:nvSpPr>
        <p:spPr>
          <a:xfrm>
            <a:off x="2119259" y="5619850"/>
            <a:ext cx="7429919"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6700">
                <a:solidFill>
                  <a:srgbClr val="FFFFFF"/>
                </a:solidFill>
                <a:effectLst>
                  <a:outerShdw blurRad="12700" dist="63500" dir="18900000" rotWithShape="0">
                    <a:srgbClr val="000000"/>
                  </a:outerShdw>
                </a:effectLst>
              </a:defRPr>
            </a:lvl1pPr>
          </a:lstStyle>
          <a:p>
            <a:pPr algn="ctr"/>
            <a:r>
              <a:rPr lang="en-GB" sz="3350" dirty="0"/>
              <a:t>     </a:t>
            </a:r>
            <a:r>
              <a:rPr lang="en-US" sz="4800" b="1" i="1" dirty="0"/>
              <a:t>Integrity is Non-Negotiable</a:t>
            </a:r>
            <a:endParaRPr sz="4800" b="1" i="1" dirty="0"/>
          </a:p>
        </p:txBody>
      </p:sp>
      <p:grpSp>
        <p:nvGrpSpPr>
          <p:cNvPr id="319" name="Group"/>
          <p:cNvGrpSpPr/>
          <p:nvPr/>
        </p:nvGrpSpPr>
        <p:grpSpPr>
          <a:xfrm>
            <a:off x="4539104" y="1933891"/>
            <a:ext cx="3113793" cy="2978088"/>
            <a:chOff x="2526" y="0"/>
            <a:chExt cx="6227583" cy="5956173"/>
          </a:xfrm>
        </p:grpSpPr>
        <p:sp>
          <p:nvSpPr>
            <p:cNvPr id="317" name="Oval"/>
            <p:cNvSpPr/>
            <p:nvPr/>
          </p:nvSpPr>
          <p:spPr>
            <a:xfrm>
              <a:off x="2526" y="0"/>
              <a:ext cx="6227583" cy="5956173"/>
            </a:xfrm>
            <a:prstGeom prst="ellipse">
              <a:avLst/>
            </a:prstGeom>
            <a:solidFill>
              <a:srgbClr val="3C8188"/>
            </a:solidFill>
            <a:ln w="12700" cap="flat">
              <a:noFill/>
              <a:miter lim="400000"/>
            </a:ln>
            <a:effectLst/>
          </p:spPr>
          <p:txBody>
            <a:bodyPr wrap="square" lIns="25400" tIns="25400" rIns="25400" bIns="25400" numCol="1" anchor="ctr">
              <a:noAutofit/>
            </a:bodyPr>
            <a:lstStyle/>
            <a:p>
              <a:pPr defTabSz="412750">
                <a:defRPr sz="3200">
                  <a:solidFill>
                    <a:schemeClr val="accent3"/>
                  </a:solidFill>
                  <a:latin typeface="Helvetica Neue Medium"/>
                  <a:ea typeface="Helvetica Neue Medium"/>
                  <a:cs typeface="Helvetica Neue Medium"/>
                  <a:sym typeface="Helvetica Neue Medium"/>
                </a:defRPr>
              </a:pPr>
              <a:endParaRPr sz="1600" dirty="0"/>
            </a:p>
          </p:txBody>
        </p:sp>
        <p:sp>
          <p:nvSpPr>
            <p:cNvPr id="318" name="Collaboration"/>
            <p:cNvSpPr txBox="1"/>
            <p:nvPr/>
          </p:nvSpPr>
          <p:spPr>
            <a:xfrm>
              <a:off x="277042" y="2421993"/>
              <a:ext cx="5699249" cy="1179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7000">
                  <a:solidFill>
                    <a:srgbClr val="FFFFFF"/>
                  </a:solidFill>
                  <a:effectLst>
                    <a:outerShdw blurRad="12700" dist="63500" dir="18900000" rotWithShape="0">
                      <a:srgbClr val="000000"/>
                    </a:outerShdw>
                  </a:effectLst>
                </a:defRPr>
              </a:lvl1pPr>
            </a:lstStyle>
            <a:p>
              <a:r>
                <a:rPr lang="en-US" sz="3500" dirty="0"/>
                <a:t> Accountability</a:t>
              </a:r>
              <a:r>
                <a:rPr sz="3500" dirty="0"/>
                <a:t> </a:t>
              </a:r>
            </a:p>
          </p:txBody>
        </p:sp>
      </p:grpSp>
      <p:grpSp>
        <p:nvGrpSpPr>
          <p:cNvPr id="322" name="Group"/>
          <p:cNvGrpSpPr/>
          <p:nvPr/>
        </p:nvGrpSpPr>
        <p:grpSpPr>
          <a:xfrm>
            <a:off x="8441215" y="1933892"/>
            <a:ext cx="3113793" cy="2978087"/>
            <a:chOff x="0" y="0"/>
            <a:chExt cx="6227583" cy="5956173"/>
          </a:xfrm>
        </p:grpSpPr>
        <p:sp>
          <p:nvSpPr>
            <p:cNvPr id="320" name="Oval"/>
            <p:cNvSpPr/>
            <p:nvPr/>
          </p:nvSpPr>
          <p:spPr>
            <a:xfrm>
              <a:off x="0" y="0"/>
              <a:ext cx="6227583" cy="5956173"/>
            </a:xfrm>
            <a:prstGeom prst="ellipse">
              <a:avLst/>
            </a:prstGeom>
            <a:solidFill>
              <a:srgbClr val="3C8188"/>
            </a:solidFill>
            <a:ln w="12700" cap="flat">
              <a:noFill/>
              <a:miter lim="400000"/>
            </a:ln>
            <a:effectLst/>
          </p:spPr>
          <p:txBody>
            <a:bodyPr wrap="square" lIns="25400" tIns="25400" rIns="25400" bIns="25400" numCol="1" anchor="ctr">
              <a:noAutofit/>
            </a:bodyPr>
            <a:lstStyle/>
            <a:p>
              <a:pPr defTabSz="412750">
                <a:defRPr sz="3200">
                  <a:solidFill>
                    <a:schemeClr val="accent3"/>
                  </a:solidFill>
                  <a:latin typeface="Helvetica Neue Medium"/>
                  <a:ea typeface="Helvetica Neue Medium"/>
                  <a:cs typeface="Helvetica Neue Medium"/>
                  <a:sym typeface="Helvetica Neue Medium"/>
                </a:defRPr>
              </a:pPr>
              <a:endParaRPr sz="1600" dirty="0"/>
            </a:p>
          </p:txBody>
        </p:sp>
        <p:sp>
          <p:nvSpPr>
            <p:cNvPr id="321" name="Promotion"/>
            <p:cNvSpPr txBox="1"/>
            <p:nvPr/>
          </p:nvSpPr>
          <p:spPr>
            <a:xfrm>
              <a:off x="338672" y="2388180"/>
              <a:ext cx="5550235" cy="11798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sz="7000">
                  <a:solidFill>
                    <a:srgbClr val="FFFFFF"/>
                  </a:solidFill>
                  <a:effectLst>
                    <a:outerShdw blurRad="12700" dist="63500" dir="18900000" rotWithShape="0">
                      <a:srgbClr val="000000"/>
                    </a:outerShdw>
                  </a:effectLst>
                </a:defRPr>
              </a:lvl1pPr>
            </a:lstStyle>
            <a:p>
              <a:r>
                <a:rPr lang="en-GB" sz="3500" dirty="0"/>
                <a:t>Church Culture</a:t>
              </a:r>
              <a:endParaRPr sz="3500" dirty="0"/>
            </a:p>
          </p:txBody>
        </p:sp>
      </p:grpSp>
      <p:sp>
        <p:nvSpPr>
          <p:cNvPr id="326"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327" name="Safeguarding Basic Awareness"/>
          <p:cNvSpPr txBox="1"/>
          <p:nvPr/>
        </p:nvSpPr>
        <p:spPr>
          <a:xfrm>
            <a:off x="74777" y="29001"/>
            <a:ext cx="1927322"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 </a:t>
            </a:r>
            <a:r>
              <a:rPr sz="1400" dirty="0"/>
              <a:t>Awareness</a:t>
            </a:r>
          </a:p>
        </p:txBody>
      </p:sp>
      <p:sp>
        <p:nvSpPr>
          <p:cNvPr id="328" name="What is Safeguarding?"/>
          <p:cNvSpPr txBox="1"/>
          <p:nvPr/>
        </p:nvSpPr>
        <p:spPr>
          <a:xfrm>
            <a:off x="74599" y="223028"/>
            <a:ext cx="8135560"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sz="2400" dirty="0"/>
              <a:t>What </a:t>
            </a:r>
            <a:r>
              <a:rPr lang="en-GB" sz="2400" dirty="0"/>
              <a:t>are the </a:t>
            </a:r>
            <a:r>
              <a:rPr sz="2400" dirty="0"/>
              <a:t>Safeguarding</a:t>
            </a:r>
            <a:r>
              <a:rPr lang="en-GB" sz="2400" dirty="0"/>
              <a:t> Considerations for Church wardens</a:t>
            </a:r>
            <a:r>
              <a:rPr sz="2400" dirty="0"/>
              <a:t>?</a:t>
            </a:r>
          </a:p>
        </p:txBody>
      </p:sp>
      <p:sp>
        <p:nvSpPr>
          <p:cNvPr id="20" name="Rectangle 19">
            <a:extLst>
              <a:ext uri="{FF2B5EF4-FFF2-40B4-BE49-F238E27FC236}">
                <a16:creationId xmlns:a16="http://schemas.microsoft.com/office/drawing/2014/main" id="{48E6F307-52A3-4E1C-87F9-EBBB0D4621DF}"/>
              </a:ext>
            </a:extLst>
          </p:cNvPr>
          <p:cNvSpPr/>
          <p:nvPr/>
        </p:nvSpPr>
        <p:spPr>
          <a:xfrm>
            <a:off x="10464361" y="302208"/>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a:extLst>
              <a:ext uri="{FF2B5EF4-FFF2-40B4-BE49-F238E27FC236}">
                <a16:creationId xmlns:a16="http://schemas.microsoft.com/office/drawing/2014/main" id="{1611850A-5507-4436-AA2F-F8F8F6053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459558" y="355688"/>
            <a:ext cx="1657843" cy="510555"/>
          </a:xfrm>
          <a:prstGeom prst="rect">
            <a:avLst/>
          </a:prstGeom>
          <a:noFill/>
          <a:ln>
            <a:noFill/>
          </a:ln>
        </p:spPr>
      </p:pic>
      <p:sp>
        <p:nvSpPr>
          <p:cNvPr id="2" name="HEALTH, WELLBEING AND HUMAN RIGHTS">
            <a:extLst>
              <a:ext uri="{FF2B5EF4-FFF2-40B4-BE49-F238E27FC236}">
                <a16:creationId xmlns:a16="http://schemas.microsoft.com/office/drawing/2014/main" id="{F7DA87FC-D465-1402-729A-891BD0195D62}"/>
              </a:ext>
            </a:extLst>
          </p:cNvPr>
          <p:cNvSpPr txBox="1"/>
          <p:nvPr/>
        </p:nvSpPr>
        <p:spPr>
          <a:xfrm>
            <a:off x="163089" y="743778"/>
            <a:ext cx="11535209" cy="974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6700">
                <a:solidFill>
                  <a:srgbClr val="FFFFFF"/>
                </a:solidFill>
                <a:effectLst>
                  <a:outerShdw blurRad="12700" dist="63500" dir="18900000" rotWithShape="0">
                    <a:srgbClr val="000000"/>
                  </a:outerShdw>
                </a:effectLst>
              </a:defRPr>
            </a:lvl1pPr>
          </a:lstStyle>
          <a:p>
            <a:r>
              <a:rPr lang="en-GB" sz="3350" dirty="0"/>
              <a:t>     </a:t>
            </a:r>
            <a:r>
              <a:rPr lang="en-US" sz="6000" b="1" dirty="0"/>
              <a:t>Proportional, Necessary, and Legal</a:t>
            </a:r>
            <a:endParaRPr sz="6000" b="1" dirty="0"/>
          </a:p>
        </p:txBody>
      </p:sp>
    </p:spTree>
    <p:extLst>
      <p:ext uri="{BB962C8B-B14F-4D97-AF65-F5344CB8AC3E}">
        <p14:creationId xmlns:p14="http://schemas.microsoft.com/office/powerpoint/2010/main" val="886757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15"/>
                                        </p:tgtEl>
                                        <p:attrNameLst>
                                          <p:attrName>style.visibility</p:attrName>
                                        </p:attrNameLst>
                                      </p:cBhvr>
                                      <p:to>
                                        <p:strVal val="visible"/>
                                      </p:to>
                                    </p:set>
                                    <p:anim calcmode="lin" valueType="num">
                                      <p:cBhvr>
                                        <p:cTn id="7" dur="1000" fill="hold"/>
                                        <p:tgtEl>
                                          <p:spTgt spid="315"/>
                                        </p:tgtEl>
                                        <p:attrNameLst>
                                          <p:attrName>ppt_x</p:attrName>
                                        </p:attrNameLst>
                                      </p:cBhvr>
                                      <p:tavLst>
                                        <p:tav tm="0">
                                          <p:val>
                                            <p:strVal val="0-#ppt_w/2"/>
                                          </p:val>
                                        </p:tav>
                                        <p:tav tm="100000">
                                          <p:val>
                                            <p:strVal val="#ppt_x"/>
                                          </p:val>
                                        </p:tav>
                                      </p:tavLst>
                                    </p:anim>
                                    <p:anim calcmode="lin" valueType="num">
                                      <p:cBhvr>
                                        <p:cTn id="8" dur="1000" fill="hold"/>
                                        <p:tgtEl>
                                          <p:spTgt spid="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319"/>
                                        </p:tgtEl>
                                        <p:attrNameLst>
                                          <p:attrName>style.visibility</p:attrName>
                                        </p:attrNameLst>
                                      </p:cBhvr>
                                      <p:to>
                                        <p:strVal val="visible"/>
                                      </p:to>
                                    </p:set>
                                    <p:anim calcmode="lin" valueType="num">
                                      <p:cBhvr>
                                        <p:cTn id="13" dur="1000" fill="hold"/>
                                        <p:tgtEl>
                                          <p:spTgt spid="319"/>
                                        </p:tgtEl>
                                        <p:attrNameLst>
                                          <p:attrName>ppt_x</p:attrName>
                                        </p:attrNameLst>
                                      </p:cBhvr>
                                      <p:tavLst>
                                        <p:tav tm="0">
                                          <p:val>
                                            <p:strVal val="#ppt_x"/>
                                          </p:val>
                                        </p:tav>
                                        <p:tav tm="100000">
                                          <p:val>
                                            <p:strVal val="#ppt_x"/>
                                          </p:val>
                                        </p:tav>
                                      </p:tavLst>
                                    </p:anim>
                                    <p:anim calcmode="lin" valueType="num">
                                      <p:cBhvr>
                                        <p:cTn id="14" dur="1000" fill="hold"/>
                                        <p:tgtEl>
                                          <p:spTgt spid="3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p:tmAbs val="0"/>
                                  </p:iterate>
                                  <p:childTnLst>
                                    <p:set>
                                      <p:cBhvr>
                                        <p:cTn id="18" fill="hold"/>
                                        <p:tgtEl>
                                          <p:spTgt spid="322"/>
                                        </p:tgtEl>
                                        <p:attrNameLst>
                                          <p:attrName>style.visibility</p:attrName>
                                        </p:attrNameLst>
                                      </p:cBhvr>
                                      <p:to>
                                        <p:strVal val="visible"/>
                                      </p:to>
                                    </p:set>
                                    <p:anim calcmode="lin" valueType="num">
                                      <p:cBhvr>
                                        <p:cTn id="19" dur="1000" fill="hold"/>
                                        <p:tgtEl>
                                          <p:spTgt spid="322"/>
                                        </p:tgtEl>
                                        <p:attrNameLst>
                                          <p:attrName>ppt_x</p:attrName>
                                        </p:attrNameLst>
                                      </p:cBhvr>
                                      <p:tavLst>
                                        <p:tav tm="0">
                                          <p:val>
                                            <p:strVal val="1+#ppt_w/2"/>
                                          </p:val>
                                        </p:tav>
                                        <p:tav tm="100000">
                                          <p:val>
                                            <p:strVal val="#ppt_x"/>
                                          </p:val>
                                        </p:tav>
                                      </p:tavLst>
                                    </p:anim>
                                    <p:anim calcmode="lin" valueType="num">
                                      <p:cBhvr>
                                        <p:cTn id="20" dur="10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316"/>
                                        </p:tgtEl>
                                        <p:attrNameLst>
                                          <p:attrName>style.visibility</p:attrName>
                                        </p:attrNameLst>
                                      </p:cBhvr>
                                      <p:to>
                                        <p:strVal val="visible"/>
                                      </p:to>
                                    </p:set>
                                    <p:anim calcmode="lin" valueType="num">
                                      <p:cBhvr>
                                        <p:cTn id="25" dur="2500" fill="hold"/>
                                        <p:tgtEl>
                                          <p:spTgt spid="316"/>
                                        </p:tgtEl>
                                        <p:attrNameLst>
                                          <p:attrName>ppt_w</p:attrName>
                                        </p:attrNameLst>
                                      </p:cBhvr>
                                      <p:tavLst>
                                        <p:tav tm="0">
                                          <p:val>
                                            <p:fltVal val="0"/>
                                          </p:val>
                                        </p:tav>
                                        <p:tav tm="100000">
                                          <p:val>
                                            <p:strVal val="#ppt_w"/>
                                          </p:val>
                                        </p:tav>
                                      </p:tavLst>
                                    </p:anim>
                                    <p:anim calcmode="lin" valueType="num">
                                      <p:cBhvr>
                                        <p:cTn id="26" dur="2500" fill="hold"/>
                                        <p:tgtEl>
                                          <p:spTgt spid="31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iterate>
                                    <p:tmAbs val="0"/>
                                  </p:iterate>
                                  <p:childTnLst>
                                    <p:set>
                                      <p:cBhvr>
                                        <p:cTn id="30" fill="hold"/>
                                        <p:tgtEl>
                                          <p:spTgt spid="2"/>
                                        </p:tgtEl>
                                        <p:attrNameLst>
                                          <p:attrName>style.visibility</p:attrName>
                                        </p:attrNameLst>
                                      </p:cBhvr>
                                      <p:to>
                                        <p:strVal val="visible"/>
                                      </p:to>
                                    </p:set>
                                    <p:anim calcmode="lin" valueType="num">
                                      <p:cBhvr>
                                        <p:cTn id="31" dur="2500" fill="hold"/>
                                        <p:tgtEl>
                                          <p:spTgt spid="2"/>
                                        </p:tgtEl>
                                        <p:attrNameLst>
                                          <p:attrName>ppt_w</p:attrName>
                                        </p:attrNameLst>
                                      </p:cBhvr>
                                      <p:tavLst>
                                        <p:tav tm="0">
                                          <p:val>
                                            <p:fltVal val="0"/>
                                          </p:val>
                                        </p:tav>
                                        <p:tav tm="100000">
                                          <p:val>
                                            <p:strVal val="#ppt_w"/>
                                          </p:val>
                                        </p:tav>
                                      </p:tavLst>
                                    </p:anim>
                                    <p:anim calcmode="lin" valueType="num">
                                      <p:cBhvr>
                                        <p:cTn id="32" dur="2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animBg="1" advAuto="0"/>
      <p:bldP spid="316" grpId="0" animBg="1" advAuto="0"/>
      <p:bldP spid="319" grpId="0" animBg="1" advAuto="0"/>
      <p:bldP spid="322" grpId="0" animBg="1" advAuto="0"/>
      <p:bldP spid="2"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conversation.jpg" descr="conversation.jpg"/>
          <p:cNvPicPr>
            <a:picLocks noChangeAspect="1"/>
          </p:cNvPicPr>
          <p:nvPr/>
        </p:nvPicPr>
        <p:blipFill>
          <a:blip r:embed="rId3"/>
          <a:srcRect b="15569"/>
          <a:stretch>
            <a:fillRect/>
          </a:stretch>
        </p:blipFill>
        <p:spPr>
          <a:xfrm>
            <a:off x="-38062" y="-28013"/>
            <a:ext cx="12268123" cy="6914025"/>
          </a:xfrm>
          <a:prstGeom prst="rect">
            <a:avLst/>
          </a:prstGeom>
          <a:ln w="12700">
            <a:miter lim="400000"/>
          </a:ln>
        </p:spPr>
      </p:pic>
      <p:sp>
        <p:nvSpPr>
          <p:cNvPr id="490" name="Part 2 - Safeguarding, Abuse and Grooming"/>
          <p:cNvSpPr txBox="1"/>
          <p:nvPr/>
        </p:nvSpPr>
        <p:spPr>
          <a:xfrm>
            <a:off x="22123" y="6707803"/>
            <a:ext cx="51361" cy="16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defRPr sz="1500" b="1">
                <a:solidFill>
                  <a:srgbClr val="FFFFFF"/>
                </a:solidFill>
              </a:defRPr>
            </a:lvl1pPr>
          </a:lstStyle>
          <a:p>
            <a:endParaRPr sz="750" dirty="0"/>
          </a:p>
        </p:txBody>
      </p:sp>
      <p:sp>
        <p:nvSpPr>
          <p:cNvPr id="491" name="Rectangle"/>
          <p:cNvSpPr/>
          <p:nvPr/>
        </p:nvSpPr>
        <p:spPr>
          <a:xfrm>
            <a:off x="205" y="-22030"/>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92" name="Safeguarding Basic Awareness"/>
          <p:cNvSpPr txBox="1"/>
          <p:nvPr/>
        </p:nvSpPr>
        <p:spPr>
          <a:xfrm>
            <a:off x="74777" y="29001"/>
            <a:ext cx="2342821" cy="266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 Delivering Safely</a:t>
            </a:r>
            <a:endParaRPr sz="1400" dirty="0"/>
          </a:p>
        </p:txBody>
      </p:sp>
      <p:sp>
        <p:nvSpPr>
          <p:cNvPr id="493" name="How might I find out about abuse?"/>
          <p:cNvSpPr txBox="1"/>
          <p:nvPr/>
        </p:nvSpPr>
        <p:spPr>
          <a:xfrm>
            <a:off x="73484" y="222582"/>
            <a:ext cx="3192862"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What do we need to do?</a:t>
            </a:r>
            <a:endParaRPr sz="2400" dirty="0"/>
          </a:p>
        </p:txBody>
      </p:sp>
      <p:sp>
        <p:nvSpPr>
          <p:cNvPr id="46" name="Rectangle 45">
            <a:extLst>
              <a:ext uri="{FF2B5EF4-FFF2-40B4-BE49-F238E27FC236}">
                <a16:creationId xmlns:a16="http://schemas.microsoft.com/office/drawing/2014/main" id="{B4A6AD37-4BA2-4D52-AD6A-B1F497AE768F}"/>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a:extLst>
              <a:ext uri="{FF2B5EF4-FFF2-40B4-BE49-F238E27FC236}">
                <a16:creationId xmlns:a16="http://schemas.microsoft.com/office/drawing/2014/main" id="{4ED2E5DC-9E6F-46FC-875B-79D3E2BF1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graphicFrame>
        <p:nvGraphicFramePr>
          <p:cNvPr id="7" name="Diagram 6">
            <a:extLst>
              <a:ext uri="{FF2B5EF4-FFF2-40B4-BE49-F238E27FC236}">
                <a16:creationId xmlns:a16="http://schemas.microsoft.com/office/drawing/2014/main" id="{0577A229-2266-FBC3-497E-C04F15CEBC35}"/>
              </a:ext>
            </a:extLst>
          </p:cNvPr>
          <p:cNvGraphicFramePr/>
          <p:nvPr>
            <p:extLst>
              <p:ext uri="{D42A27DB-BD31-4B8C-83A1-F6EECF244321}">
                <p14:modId xmlns:p14="http://schemas.microsoft.com/office/powerpoint/2010/main" val="2558226080"/>
              </p:ext>
            </p:extLst>
          </p:nvPr>
        </p:nvGraphicFramePr>
        <p:xfrm>
          <a:off x="326570" y="862493"/>
          <a:ext cx="11283044" cy="5902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70180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conversation.jpg" descr="conversation.jpg"/>
          <p:cNvPicPr>
            <a:picLocks noChangeAspect="1"/>
          </p:cNvPicPr>
          <p:nvPr/>
        </p:nvPicPr>
        <p:blipFill>
          <a:blip r:embed="rId3"/>
          <a:srcRect b="15569"/>
          <a:stretch>
            <a:fillRect/>
          </a:stretch>
        </p:blipFill>
        <p:spPr>
          <a:xfrm>
            <a:off x="-38062" y="-28013"/>
            <a:ext cx="12268123" cy="6914025"/>
          </a:xfrm>
          <a:prstGeom prst="rect">
            <a:avLst/>
          </a:prstGeom>
          <a:ln w="12700">
            <a:miter lim="400000"/>
          </a:ln>
        </p:spPr>
      </p:pic>
      <p:grpSp>
        <p:nvGrpSpPr>
          <p:cNvPr id="455" name="Group"/>
          <p:cNvGrpSpPr/>
          <p:nvPr/>
        </p:nvGrpSpPr>
        <p:grpSpPr>
          <a:xfrm>
            <a:off x="860678" y="1376470"/>
            <a:ext cx="3384099" cy="1424919"/>
            <a:chOff x="0" y="0"/>
            <a:chExt cx="6768195" cy="2849837"/>
          </a:xfrm>
        </p:grpSpPr>
        <p:sp>
          <p:nvSpPr>
            <p:cNvPr id="452"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53" name="Someone tells you…"/>
            <p:cNvSpPr txBox="1"/>
            <p:nvPr/>
          </p:nvSpPr>
          <p:spPr>
            <a:xfrm>
              <a:off x="490002" y="1145184"/>
              <a:ext cx="5078312" cy="12105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28600">
                <a:defRPr sz="3600">
                  <a:solidFill>
                    <a:srgbClr val="444444"/>
                  </a:solidFill>
                  <a:latin typeface="Helvetica"/>
                  <a:ea typeface="Helvetica"/>
                  <a:cs typeface="Helvetica"/>
                  <a:sym typeface="Helvetica"/>
                </a:defRPr>
              </a:pPr>
              <a:r>
                <a:rPr lang="en-GB" sz="3600" dirty="0"/>
                <a:t>Observation</a:t>
              </a:r>
              <a:endParaRPr sz="3600" dirty="0"/>
            </a:p>
          </p:txBody>
        </p:sp>
        <p:pic>
          <p:nvPicPr>
            <p:cNvPr id="454" name="check-solid.jpg" descr="check-solid.jpg"/>
            <p:cNvPicPr>
              <a:picLocks noChangeAspect="1"/>
            </p:cNvPicPr>
            <p:nvPr/>
          </p:nvPicPr>
          <p:blipFill>
            <a:blip r:embed="rId4"/>
            <a:stretch>
              <a:fillRect/>
            </a:stretch>
          </p:blipFill>
          <p:spPr>
            <a:xfrm>
              <a:off x="3009446" y="233266"/>
              <a:ext cx="632358" cy="632358"/>
            </a:xfrm>
            <a:prstGeom prst="rect">
              <a:avLst/>
            </a:prstGeom>
            <a:ln w="12700" cap="flat">
              <a:noFill/>
              <a:miter lim="400000"/>
            </a:ln>
            <a:effectLst/>
          </p:spPr>
        </p:pic>
      </p:grpSp>
      <p:grpSp>
        <p:nvGrpSpPr>
          <p:cNvPr id="459" name="Group"/>
          <p:cNvGrpSpPr/>
          <p:nvPr/>
        </p:nvGrpSpPr>
        <p:grpSpPr>
          <a:xfrm>
            <a:off x="4403951" y="1376470"/>
            <a:ext cx="3453380" cy="1454885"/>
            <a:chOff x="0" y="0"/>
            <a:chExt cx="6906757" cy="2909769"/>
          </a:xfrm>
        </p:grpSpPr>
        <p:sp>
          <p:nvSpPr>
            <p:cNvPr id="456"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57" name="Injury or behaviour consistent…"/>
            <p:cNvSpPr txBox="1"/>
            <p:nvPr/>
          </p:nvSpPr>
          <p:spPr>
            <a:xfrm>
              <a:off x="340860" y="591186"/>
              <a:ext cx="6565897" cy="23185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28600">
                <a:defRPr sz="3600">
                  <a:solidFill>
                    <a:srgbClr val="444444"/>
                  </a:solidFill>
                  <a:latin typeface="Helvetica"/>
                  <a:ea typeface="Helvetica"/>
                  <a:cs typeface="Helvetica"/>
                  <a:sym typeface="Helvetica"/>
                </a:defRPr>
              </a:pPr>
              <a:r>
                <a:rPr lang="en-GB" sz="3600" dirty="0"/>
                <a:t>What has been </a:t>
              </a:r>
            </a:p>
            <a:p>
              <a:pPr defTabSz="228600">
                <a:defRPr sz="3600">
                  <a:solidFill>
                    <a:srgbClr val="444444"/>
                  </a:solidFill>
                  <a:latin typeface="Helvetica"/>
                  <a:ea typeface="Helvetica"/>
                  <a:cs typeface="Helvetica"/>
                  <a:sym typeface="Helvetica"/>
                </a:defRPr>
              </a:pPr>
              <a:r>
                <a:rPr lang="en-GB" sz="3600" dirty="0"/>
                <a:t>Said?</a:t>
              </a:r>
              <a:endParaRPr sz="3600" dirty="0"/>
            </a:p>
          </p:txBody>
        </p:sp>
        <p:pic>
          <p:nvPicPr>
            <p:cNvPr id="458" name="check-solid.jpg" descr="check-solid.jpg"/>
            <p:cNvPicPr>
              <a:picLocks noChangeAspect="1"/>
            </p:cNvPicPr>
            <p:nvPr/>
          </p:nvPicPr>
          <p:blipFill>
            <a:blip r:embed="rId4"/>
            <a:stretch>
              <a:fillRect/>
            </a:stretch>
          </p:blipFill>
          <p:spPr>
            <a:xfrm>
              <a:off x="3067918" y="233266"/>
              <a:ext cx="632359" cy="632358"/>
            </a:xfrm>
            <a:prstGeom prst="rect">
              <a:avLst/>
            </a:prstGeom>
            <a:ln w="12700" cap="flat">
              <a:noFill/>
              <a:miter lim="400000"/>
            </a:ln>
            <a:effectLst/>
          </p:spPr>
        </p:pic>
      </p:grpSp>
      <p:grpSp>
        <p:nvGrpSpPr>
          <p:cNvPr id="463" name="Group"/>
          <p:cNvGrpSpPr/>
          <p:nvPr/>
        </p:nvGrpSpPr>
        <p:grpSpPr>
          <a:xfrm>
            <a:off x="7947225" y="1414174"/>
            <a:ext cx="3384099" cy="1432702"/>
            <a:chOff x="0" y="0"/>
            <a:chExt cx="6768195" cy="2865403"/>
          </a:xfrm>
        </p:grpSpPr>
        <p:sp>
          <p:nvSpPr>
            <p:cNvPr id="460"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61" name="Abuse is disclosed by…"/>
            <p:cNvSpPr txBox="1"/>
            <p:nvPr/>
          </p:nvSpPr>
          <p:spPr>
            <a:xfrm>
              <a:off x="328024" y="546820"/>
              <a:ext cx="4360166" cy="23185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28600">
                <a:defRPr sz="3600">
                  <a:solidFill>
                    <a:srgbClr val="444444"/>
                  </a:solidFill>
                  <a:latin typeface="Helvetica"/>
                  <a:ea typeface="Helvetica"/>
                  <a:cs typeface="Helvetica"/>
                  <a:sym typeface="Helvetica"/>
                </a:defRPr>
              </a:pPr>
              <a:r>
                <a:rPr dirty="0"/>
                <a:t>Abuse </a:t>
              </a:r>
              <a:endParaRPr lang="en-GB" dirty="0"/>
            </a:p>
            <a:p>
              <a:pPr defTabSz="228600">
                <a:defRPr sz="3600">
                  <a:solidFill>
                    <a:srgbClr val="444444"/>
                  </a:solidFill>
                  <a:latin typeface="Helvetica"/>
                  <a:ea typeface="Helvetica"/>
                  <a:cs typeface="Helvetica"/>
                  <a:sym typeface="Helvetica"/>
                </a:defRPr>
              </a:pPr>
              <a:r>
                <a:rPr lang="en-GB" dirty="0"/>
                <a:t>suggested</a:t>
              </a:r>
              <a:endParaRPr dirty="0"/>
            </a:p>
          </p:txBody>
        </p:sp>
        <p:pic>
          <p:nvPicPr>
            <p:cNvPr id="462" name="check-solid.jpg" descr="check-solid.jpg"/>
            <p:cNvPicPr>
              <a:picLocks noChangeAspect="1"/>
            </p:cNvPicPr>
            <p:nvPr/>
          </p:nvPicPr>
          <p:blipFill>
            <a:blip r:embed="rId4"/>
            <a:stretch>
              <a:fillRect/>
            </a:stretch>
          </p:blipFill>
          <p:spPr>
            <a:xfrm>
              <a:off x="3126390" y="157857"/>
              <a:ext cx="632358" cy="632358"/>
            </a:xfrm>
            <a:prstGeom prst="rect">
              <a:avLst/>
            </a:prstGeom>
            <a:ln w="12700" cap="flat">
              <a:noFill/>
              <a:miter lim="400000"/>
            </a:ln>
            <a:effectLst/>
          </p:spPr>
        </p:pic>
      </p:grpSp>
      <p:grpSp>
        <p:nvGrpSpPr>
          <p:cNvPr id="467" name="Group"/>
          <p:cNvGrpSpPr/>
          <p:nvPr/>
        </p:nvGrpSpPr>
        <p:grpSpPr>
          <a:xfrm>
            <a:off x="860678" y="2984866"/>
            <a:ext cx="3384099" cy="1424919"/>
            <a:chOff x="0" y="0"/>
            <a:chExt cx="6768195" cy="2849837"/>
          </a:xfrm>
        </p:grpSpPr>
        <p:sp>
          <p:nvSpPr>
            <p:cNvPr id="464"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65" name="A disclosure regarding an…"/>
            <p:cNvSpPr txBox="1"/>
            <p:nvPr/>
          </p:nvSpPr>
          <p:spPr>
            <a:xfrm>
              <a:off x="747160" y="472096"/>
              <a:ext cx="3795909" cy="23185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28600">
                <a:defRPr sz="3600">
                  <a:solidFill>
                    <a:srgbClr val="444444"/>
                  </a:solidFill>
                  <a:latin typeface="Helvetica"/>
                  <a:ea typeface="Helvetica"/>
                  <a:cs typeface="Helvetica"/>
                  <a:sym typeface="Helvetica"/>
                </a:defRPr>
              </a:pPr>
              <a:r>
                <a:rPr lang="en-GB" dirty="0"/>
                <a:t>Physical </a:t>
              </a:r>
            </a:p>
            <a:p>
              <a:pPr defTabSz="228600">
                <a:defRPr sz="3600">
                  <a:solidFill>
                    <a:srgbClr val="444444"/>
                  </a:solidFill>
                  <a:latin typeface="Helvetica"/>
                  <a:ea typeface="Helvetica"/>
                  <a:cs typeface="Helvetica"/>
                  <a:sym typeface="Helvetica"/>
                </a:defRPr>
              </a:pPr>
              <a:r>
                <a:rPr lang="en-GB" dirty="0"/>
                <a:t>evidence</a:t>
              </a:r>
              <a:endParaRPr dirty="0"/>
            </a:p>
          </p:txBody>
        </p:sp>
        <p:pic>
          <p:nvPicPr>
            <p:cNvPr id="466" name="check-solid.jpg" descr="check-solid.jpg"/>
            <p:cNvPicPr>
              <a:picLocks noChangeAspect="1"/>
            </p:cNvPicPr>
            <p:nvPr/>
          </p:nvPicPr>
          <p:blipFill>
            <a:blip r:embed="rId4"/>
            <a:stretch>
              <a:fillRect/>
            </a:stretch>
          </p:blipFill>
          <p:spPr>
            <a:xfrm>
              <a:off x="3029157" y="229142"/>
              <a:ext cx="632358" cy="632358"/>
            </a:xfrm>
            <a:prstGeom prst="rect">
              <a:avLst/>
            </a:prstGeom>
            <a:ln w="12700" cap="flat">
              <a:noFill/>
              <a:miter lim="400000"/>
            </a:ln>
            <a:effectLst/>
          </p:spPr>
        </p:pic>
      </p:grpSp>
      <p:grpSp>
        <p:nvGrpSpPr>
          <p:cNvPr id="471" name="Group"/>
          <p:cNvGrpSpPr/>
          <p:nvPr/>
        </p:nvGrpSpPr>
        <p:grpSpPr>
          <a:xfrm>
            <a:off x="4403951" y="2984866"/>
            <a:ext cx="3384099" cy="1502338"/>
            <a:chOff x="0" y="0"/>
            <a:chExt cx="6768195" cy="3004675"/>
          </a:xfrm>
        </p:grpSpPr>
        <p:sp>
          <p:nvSpPr>
            <p:cNvPr id="468"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69" name="Indications of abuse are seen…"/>
            <p:cNvSpPr txBox="1"/>
            <p:nvPr/>
          </p:nvSpPr>
          <p:spPr>
            <a:xfrm>
              <a:off x="340414" y="686092"/>
              <a:ext cx="3847206" cy="23185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28600">
                <a:defRPr sz="3600">
                  <a:solidFill>
                    <a:srgbClr val="444444"/>
                  </a:solidFill>
                  <a:latin typeface="Helvetica"/>
                  <a:ea typeface="Helvetica"/>
                  <a:cs typeface="Helvetica"/>
                  <a:sym typeface="Helvetica"/>
                </a:defRPr>
              </a:pPr>
              <a:r>
                <a:rPr lang="en-GB" dirty="0"/>
                <a:t>Heath </a:t>
              </a:r>
            </a:p>
            <a:p>
              <a:pPr defTabSz="228600">
                <a:defRPr sz="3600">
                  <a:solidFill>
                    <a:srgbClr val="444444"/>
                  </a:solidFill>
                  <a:latin typeface="Helvetica"/>
                  <a:ea typeface="Helvetica"/>
                  <a:cs typeface="Helvetica"/>
                  <a:sym typeface="Helvetica"/>
                </a:defRPr>
              </a:pPr>
              <a:r>
                <a:rPr lang="en-GB" dirty="0"/>
                <a:t>concerns</a:t>
              </a:r>
              <a:endParaRPr dirty="0"/>
            </a:p>
          </p:txBody>
        </p:sp>
        <p:pic>
          <p:nvPicPr>
            <p:cNvPr id="470" name="check-solid.jpg" descr="check-solid.jpg"/>
            <p:cNvPicPr>
              <a:picLocks noChangeAspect="1"/>
            </p:cNvPicPr>
            <p:nvPr/>
          </p:nvPicPr>
          <p:blipFill>
            <a:blip r:embed="rId4"/>
            <a:stretch>
              <a:fillRect/>
            </a:stretch>
          </p:blipFill>
          <p:spPr>
            <a:xfrm>
              <a:off x="3067918" y="345270"/>
              <a:ext cx="632359" cy="632358"/>
            </a:xfrm>
            <a:prstGeom prst="rect">
              <a:avLst/>
            </a:prstGeom>
            <a:ln w="12700" cap="flat">
              <a:noFill/>
              <a:miter lim="400000"/>
            </a:ln>
            <a:effectLst/>
          </p:spPr>
        </p:pic>
      </p:grpSp>
      <p:grpSp>
        <p:nvGrpSpPr>
          <p:cNvPr id="475" name="Group"/>
          <p:cNvGrpSpPr/>
          <p:nvPr/>
        </p:nvGrpSpPr>
        <p:grpSpPr>
          <a:xfrm>
            <a:off x="7947225" y="3022570"/>
            <a:ext cx="3384099" cy="1424919"/>
            <a:chOff x="0" y="0"/>
            <a:chExt cx="6768195" cy="2849837"/>
          </a:xfrm>
        </p:grpSpPr>
        <p:sp>
          <p:nvSpPr>
            <p:cNvPr id="472" name="Rounded Rectangle"/>
            <p:cNvSpPr/>
            <p:nvPr/>
          </p:nvSpPr>
          <p:spPr>
            <a:xfrm>
              <a:off x="0" y="0"/>
              <a:ext cx="6768195" cy="2849837"/>
            </a:xfrm>
            <a:prstGeom prst="roundRect">
              <a:avLst>
                <a:gd name="adj" fmla="val 14899"/>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73" name="Abusive posts or grooming…"/>
            <p:cNvSpPr txBox="1"/>
            <p:nvPr/>
          </p:nvSpPr>
          <p:spPr>
            <a:xfrm>
              <a:off x="543898" y="950684"/>
              <a:ext cx="5386088" cy="12105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28600">
                <a:defRPr sz="3600">
                  <a:solidFill>
                    <a:srgbClr val="444444"/>
                  </a:solidFill>
                  <a:latin typeface="Helvetica"/>
                  <a:ea typeface="Helvetica"/>
                  <a:cs typeface="Helvetica"/>
                  <a:sym typeface="Helvetica"/>
                </a:defRPr>
              </a:pPr>
              <a:r>
                <a:rPr lang="en-GB" dirty="0"/>
                <a:t>Social Media</a:t>
              </a:r>
              <a:endParaRPr dirty="0"/>
            </a:p>
          </p:txBody>
        </p:sp>
        <p:pic>
          <p:nvPicPr>
            <p:cNvPr id="474" name="check-solid.jpg" descr="check-solid.jpg"/>
            <p:cNvPicPr>
              <a:picLocks noChangeAspect="1"/>
            </p:cNvPicPr>
            <p:nvPr/>
          </p:nvPicPr>
          <p:blipFill>
            <a:blip r:embed="rId4"/>
            <a:stretch>
              <a:fillRect/>
            </a:stretch>
          </p:blipFill>
          <p:spPr>
            <a:xfrm>
              <a:off x="3126390" y="269861"/>
              <a:ext cx="632358" cy="632358"/>
            </a:xfrm>
            <a:prstGeom prst="rect">
              <a:avLst/>
            </a:prstGeom>
            <a:ln w="12700" cap="flat">
              <a:noFill/>
              <a:miter lim="400000"/>
            </a:ln>
            <a:effectLst/>
          </p:spPr>
        </p:pic>
      </p:grpSp>
      <p:grpSp>
        <p:nvGrpSpPr>
          <p:cNvPr id="479" name="Group"/>
          <p:cNvGrpSpPr/>
          <p:nvPr/>
        </p:nvGrpSpPr>
        <p:grpSpPr>
          <a:xfrm>
            <a:off x="860678" y="4574720"/>
            <a:ext cx="3384099" cy="1368053"/>
            <a:chOff x="0" y="0"/>
            <a:chExt cx="6768195" cy="2736103"/>
          </a:xfrm>
        </p:grpSpPr>
        <p:sp>
          <p:nvSpPr>
            <p:cNvPr id="476" name="Rounded Rectangle"/>
            <p:cNvSpPr/>
            <p:nvPr/>
          </p:nvSpPr>
          <p:spPr>
            <a:xfrm>
              <a:off x="0" y="0"/>
              <a:ext cx="6768195" cy="2736103"/>
            </a:xfrm>
            <a:prstGeom prst="roundRect">
              <a:avLst>
                <a:gd name="adj" fmla="val 15518"/>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77" name="Anonymous sources…"/>
            <p:cNvSpPr txBox="1"/>
            <p:nvPr/>
          </p:nvSpPr>
          <p:spPr>
            <a:xfrm>
              <a:off x="1133833" y="347669"/>
              <a:ext cx="5232200" cy="23185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28600">
                <a:defRPr sz="3600">
                  <a:solidFill>
                    <a:srgbClr val="444444"/>
                  </a:solidFill>
                  <a:latin typeface="Helvetica"/>
                  <a:ea typeface="Helvetica"/>
                  <a:cs typeface="Helvetica"/>
                  <a:sym typeface="Helvetica"/>
                </a:defRPr>
              </a:pPr>
              <a:r>
                <a:rPr dirty="0"/>
                <a:t>Anonymous </a:t>
              </a:r>
              <a:endParaRPr lang="en-GB" dirty="0"/>
            </a:p>
            <a:p>
              <a:pPr defTabSz="228600">
                <a:defRPr sz="3600">
                  <a:solidFill>
                    <a:srgbClr val="444444"/>
                  </a:solidFill>
                  <a:latin typeface="Helvetica"/>
                  <a:ea typeface="Helvetica"/>
                  <a:cs typeface="Helvetica"/>
                  <a:sym typeface="Helvetica"/>
                </a:defRPr>
              </a:pPr>
              <a:r>
                <a:rPr dirty="0"/>
                <a:t>sources </a:t>
              </a:r>
            </a:p>
          </p:txBody>
        </p:sp>
        <p:pic>
          <p:nvPicPr>
            <p:cNvPr id="478" name="check-solid.jpg" descr="check-solid.jpg"/>
            <p:cNvPicPr>
              <a:picLocks noChangeAspect="1"/>
            </p:cNvPicPr>
            <p:nvPr/>
          </p:nvPicPr>
          <p:blipFill>
            <a:blip r:embed="rId4"/>
            <a:stretch>
              <a:fillRect/>
            </a:stretch>
          </p:blipFill>
          <p:spPr>
            <a:xfrm>
              <a:off x="3067917" y="186880"/>
              <a:ext cx="632358" cy="632357"/>
            </a:xfrm>
            <a:prstGeom prst="rect">
              <a:avLst/>
            </a:prstGeom>
            <a:ln w="12700" cap="flat">
              <a:noFill/>
              <a:miter lim="400000"/>
            </a:ln>
            <a:effectLst/>
          </p:spPr>
        </p:pic>
      </p:grpSp>
      <p:grpSp>
        <p:nvGrpSpPr>
          <p:cNvPr id="483" name="Group"/>
          <p:cNvGrpSpPr/>
          <p:nvPr/>
        </p:nvGrpSpPr>
        <p:grpSpPr>
          <a:xfrm>
            <a:off x="4403951" y="4194558"/>
            <a:ext cx="3384099" cy="2267287"/>
            <a:chOff x="0" y="-760323"/>
            <a:chExt cx="6768195" cy="4534569"/>
          </a:xfrm>
        </p:grpSpPr>
        <p:sp>
          <p:nvSpPr>
            <p:cNvPr id="480" name="Rounded Rectangle"/>
            <p:cNvSpPr/>
            <p:nvPr/>
          </p:nvSpPr>
          <p:spPr>
            <a:xfrm>
              <a:off x="0" y="0"/>
              <a:ext cx="6768195" cy="2736103"/>
            </a:xfrm>
            <a:prstGeom prst="roundRect">
              <a:avLst>
                <a:gd name="adj" fmla="val 15518"/>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81" name="Through accidents that happen…"/>
            <p:cNvSpPr txBox="1"/>
            <p:nvPr/>
          </p:nvSpPr>
          <p:spPr>
            <a:xfrm>
              <a:off x="175102" y="-760323"/>
              <a:ext cx="5078312" cy="45345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28600">
                <a:defRPr sz="3600">
                  <a:solidFill>
                    <a:srgbClr val="444444"/>
                  </a:solidFill>
                  <a:latin typeface="Helvetica"/>
                  <a:ea typeface="Helvetica"/>
                  <a:cs typeface="Helvetica"/>
                  <a:sym typeface="Helvetica"/>
                </a:defRPr>
              </a:pPr>
              <a:endParaRPr lang="en-GB" dirty="0"/>
            </a:p>
            <a:p>
              <a:pPr defTabSz="228600">
                <a:defRPr sz="3600">
                  <a:solidFill>
                    <a:srgbClr val="444444"/>
                  </a:solidFill>
                  <a:latin typeface="Helvetica"/>
                  <a:ea typeface="Helvetica"/>
                  <a:cs typeface="Helvetica"/>
                  <a:sym typeface="Helvetica"/>
                </a:defRPr>
              </a:pPr>
              <a:r>
                <a:rPr dirty="0"/>
                <a:t>Through </a:t>
              </a:r>
              <a:r>
                <a:rPr lang="en-GB" dirty="0"/>
                <a:t>an </a:t>
              </a:r>
            </a:p>
            <a:p>
              <a:pPr defTabSz="228600">
                <a:defRPr sz="3600">
                  <a:solidFill>
                    <a:srgbClr val="444444"/>
                  </a:solidFill>
                  <a:latin typeface="Helvetica"/>
                  <a:ea typeface="Helvetica"/>
                  <a:cs typeface="Helvetica"/>
                  <a:sym typeface="Helvetica"/>
                </a:defRPr>
              </a:pPr>
              <a:r>
                <a:rPr lang="en-GB" dirty="0"/>
                <a:t>Incident </a:t>
              </a:r>
              <a:endParaRPr dirty="0"/>
            </a:p>
            <a:p>
              <a:pPr defTabSz="228600">
                <a:defRPr sz="3600">
                  <a:solidFill>
                    <a:srgbClr val="444444"/>
                  </a:solidFill>
                  <a:latin typeface="Helvetica"/>
                  <a:ea typeface="Helvetica"/>
                  <a:cs typeface="Helvetica"/>
                  <a:sym typeface="Helvetica"/>
                </a:defRPr>
              </a:pPr>
              <a:r>
                <a:rPr dirty="0"/>
                <a:t>.</a:t>
              </a:r>
            </a:p>
          </p:txBody>
        </p:sp>
        <p:pic>
          <p:nvPicPr>
            <p:cNvPr id="482" name="check-solid.jpg" descr="check-solid.jpg"/>
            <p:cNvPicPr>
              <a:picLocks noChangeAspect="1"/>
            </p:cNvPicPr>
            <p:nvPr/>
          </p:nvPicPr>
          <p:blipFill>
            <a:blip r:embed="rId4"/>
            <a:stretch>
              <a:fillRect/>
            </a:stretch>
          </p:blipFill>
          <p:spPr>
            <a:xfrm>
              <a:off x="3067918" y="209344"/>
              <a:ext cx="632359" cy="632358"/>
            </a:xfrm>
            <a:prstGeom prst="rect">
              <a:avLst/>
            </a:prstGeom>
            <a:ln w="12700" cap="flat">
              <a:noFill/>
              <a:miter lim="400000"/>
            </a:ln>
            <a:effectLst/>
          </p:spPr>
        </p:pic>
      </p:grpSp>
      <p:grpSp>
        <p:nvGrpSpPr>
          <p:cNvPr id="487" name="Group"/>
          <p:cNvGrpSpPr/>
          <p:nvPr/>
        </p:nvGrpSpPr>
        <p:grpSpPr>
          <a:xfrm>
            <a:off x="7947225" y="4612424"/>
            <a:ext cx="3384099" cy="1292644"/>
            <a:chOff x="0" y="0"/>
            <a:chExt cx="6768195" cy="2585286"/>
          </a:xfrm>
        </p:grpSpPr>
        <p:sp>
          <p:nvSpPr>
            <p:cNvPr id="484" name="Rounded Rectangle"/>
            <p:cNvSpPr/>
            <p:nvPr/>
          </p:nvSpPr>
          <p:spPr>
            <a:xfrm>
              <a:off x="0" y="0"/>
              <a:ext cx="6768195" cy="2585286"/>
            </a:xfrm>
            <a:prstGeom prst="roundRect">
              <a:avLst>
                <a:gd name="adj" fmla="val 16424"/>
              </a:avLst>
            </a:prstGeom>
            <a:solidFill>
              <a:srgbClr val="FFFFFF"/>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85" name="Suspicion is raised of…"/>
            <p:cNvSpPr txBox="1"/>
            <p:nvPr/>
          </p:nvSpPr>
          <p:spPr>
            <a:xfrm>
              <a:off x="520248" y="964633"/>
              <a:ext cx="5727701" cy="12105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defTabSz="228600">
                <a:defRPr sz="3700">
                  <a:solidFill>
                    <a:srgbClr val="444444"/>
                  </a:solidFill>
                  <a:latin typeface="Helvetica"/>
                  <a:ea typeface="Helvetica"/>
                  <a:cs typeface="Helvetica"/>
                  <a:sym typeface="Helvetica"/>
                </a:defRPr>
              </a:pPr>
              <a:r>
                <a:rPr sz="3600" dirty="0"/>
                <a:t>Suspicion</a:t>
              </a:r>
            </a:p>
          </p:txBody>
        </p:sp>
        <p:pic>
          <p:nvPicPr>
            <p:cNvPr id="486" name="check-solid.jpg" descr="check-solid.jpg"/>
            <p:cNvPicPr>
              <a:picLocks noChangeAspect="1"/>
            </p:cNvPicPr>
            <p:nvPr/>
          </p:nvPicPr>
          <p:blipFill>
            <a:blip r:embed="rId4"/>
            <a:stretch>
              <a:fillRect/>
            </a:stretch>
          </p:blipFill>
          <p:spPr>
            <a:xfrm>
              <a:off x="3064727" y="97601"/>
              <a:ext cx="638741" cy="638741"/>
            </a:xfrm>
            <a:prstGeom prst="rect">
              <a:avLst/>
            </a:prstGeom>
            <a:ln w="12700" cap="flat">
              <a:noFill/>
              <a:miter lim="400000"/>
            </a:ln>
            <a:effectLst/>
          </p:spPr>
        </p:pic>
      </p:grpSp>
      <p:sp>
        <p:nvSpPr>
          <p:cNvPr id="490" name="Part 2 - Safeguarding, Abuse and Grooming"/>
          <p:cNvSpPr txBox="1"/>
          <p:nvPr/>
        </p:nvSpPr>
        <p:spPr>
          <a:xfrm>
            <a:off x="22123" y="6707803"/>
            <a:ext cx="51361" cy="16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1500" b="1">
                <a:solidFill>
                  <a:srgbClr val="FFFFFF"/>
                </a:solidFill>
              </a:defRPr>
            </a:lvl1pPr>
          </a:lstStyle>
          <a:p>
            <a:endParaRPr sz="750" dirty="0"/>
          </a:p>
        </p:txBody>
      </p:sp>
      <p:sp>
        <p:nvSpPr>
          <p:cNvPr id="491"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492" name="Safeguarding Basic Awareness"/>
          <p:cNvSpPr txBox="1"/>
          <p:nvPr/>
        </p:nvSpPr>
        <p:spPr>
          <a:xfrm>
            <a:off x="74777" y="29001"/>
            <a:ext cx="234282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 Delivering Safely</a:t>
            </a:r>
            <a:endParaRPr sz="1400" dirty="0"/>
          </a:p>
        </p:txBody>
      </p:sp>
      <p:sp>
        <p:nvSpPr>
          <p:cNvPr id="493" name="How might I find out about abuse?"/>
          <p:cNvSpPr txBox="1"/>
          <p:nvPr/>
        </p:nvSpPr>
        <p:spPr>
          <a:xfrm>
            <a:off x="44642" y="241383"/>
            <a:ext cx="5636030" cy="383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Concerns - </a:t>
            </a:r>
            <a:r>
              <a:rPr sz="2400" dirty="0"/>
              <a:t>How </a:t>
            </a:r>
            <a:r>
              <a:rPr lang="en-US" sz="2400" dirty="0"/>
              <a:t>safeguarding issues present</a:t>
            </a:r>
            <a:endParaRPr sz="2400" dirty="0"/>
          </a:p>
        </p:txBody>
      </p:sp>
      <p:sp>
        <p:nvSpPr>
          <p:cNvPr id="46" name="Rectangle 45">
            <a:extLst>
              <a:ext uri="{FF2B5EF4-FFF2-40B4-BE49-F238E27FC236}">
                <a16:creationId xmlns:a16="http://schemas.microsoft.com/office/drawing/2014/main" id="{B4A6AD37-4BA2-4D52-AD6A-B1F497AE768F}"/>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a:extLst>
              <a:ext uri="{FF2B5EF4-FFF2-40B4-BE49-F238E27FC236}">
                <a16:creationId xmlns:a16="http://schemas.microsoft.com/office/drawing/2014/main" id="{4ED2E5DC-9E6F-46FC-875B-79D3E2BF13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spTree>
    <p:extLst>
      <p:ext uri="{BB962C8B-B14F-4D97-AF65-F5344CB8AC3E}">
        <p14:creationId xmlns:p14="http://schemas.microsoft.com/office/powerpoint/2010/main" val="215203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55"/>
                                        </p:tgtEl>
                                        <p:attrNameLst>
                                          <p:attrName>style.visibility</p:attrName>
                                        </p:attrNameLst>
                                      </p:cBhvr>
                                      <p:to>
                                        <p:strVal val="visible"/>
                                      </p:to>
                                    </p:set>
                                    <p:anim calcmode="lin" valueType="num">
                                      <p:cBhvr>
                                        <p:cTn id="7" dur="700" fill="hold"/>
                                        <p:tgtEl>
                                          <p:spTgt spid="455"/>
                                        </p:tgtEl>
                                        <p:attrNameLst>
                                          <p:attrName>ppt_w</p:attrName>
                                        </p:attrNameLst>
                                      </p:cBhvr>
                                      <p:tavLst>
                                        <p:tav tm="0">
                                          <p:val>
                                            <p:fltVal val="0"/>
                                          </p:val>
                                        </p:tav>
                                        <p:tav tm="100000">
                                          <p:val>
                                            <p:strVal val="#ppt_w"/>
                                          </p:val>
                                        </p:tav>
                                      </p:tavLst>
                                    </p:anim>
                                    <p:anim calcmode="lin" valueType="num">
                                      <p:cBhvr>
                                        <p:cTn id="8" dur="700" fill="hold"/>
                                        <p:tgtEl>
                                          <p:spTgt spid="45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459"/>
                                        </p:tgtEl>
                                        <p:attrNameLst>
                                          <p:attrName>style.visibility</p:attrName>
                                        </p:attrNameLst>
                                      </p:cBhvr>
                                      <p:to>
                                        <p:strVal val="visible"/>
                                      </p:to>
                                    </p:set>
                                    <p:anim calcmode="lin" valueType="num">
                                      <p:cBhvr>
                                        <p:cTn id="13" dur="700" fill="hold"/>
                                        <p:tgtEl>
                                          <p:spTgt spid="459"/>
                                        </p:tgtEl>
                                        <p:attrNameLst>
                                          <p:attrName>ppt_w</p:attrName>
                                        </p:attrNameLst>
                                      </p:cBhvr>
                                      <p:tavLst>
                                        <p:tav tm="0">
                                          <p:val>
                                            <p:fltVal val="0"/>
                                          </p:val>
                                        </p:tav>
                                        <p:tav tm="100000">
                                          <p:val>
                                            <p:strVal val="#ppt_w"/>
                                          </p:val>
                                        </p:tav>
                                      </p:tavLst>
                                    </p:anim>
                                    <p:anim calcmode="lin" valueType="num">
                                      <p:cBhvr>
                                        <p:cTn id="14" dur="700" fill="hold"/>
                                        <p:tgtEl>
                                          <p:spTgt spid="45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p:tmAbs val="0"/>
                                  </p:iterate>
                                  <p:childTnLst>
                                    <p:set>
                                      <p:cBhvr>
                                        <p:cTn id="18" fill="hold"/>
                                        <p:tgtEl>
                                          <p:spTgt spid="463"/>
                                        </p:tgtEl>
                                        <p:attrNameLst>
                                          <p:attrName>style.visibility</p:attrName>
                                        </p:attrNameLst>
                                      </p:cBhvr>
                                      <p:to>
                                        <p:strVal val="visible"/>
                                      </p:to>
                                    </p:set>
                                    <p:anim calcmode="lin" valueType="num">
                                      <p:cBhvr>
                                        <p:cTn id="19" dur="700" fill="hold"/>
                                        <p:tgtEl>
                                          <p:spTgt spid="463"/>
                                        </p:tgtEl>
                                        <p:attrNameLst>
                                          <p:attrName>ppt_w</p:attrName>
                                        </p:attrNameLst>
                                      </p:cBhvr>
                                      <p:tavLst>
                                        <p:tav tm="0">
                                          <p:val>
                                            <p:fltVal val="0"/>
                                          </p:val>
                                        </p:tav>
                                        <p:tav tm="100000">
                                          <p:val>
                                            <p:strVal val="#ppt_w"/>
                                          </p:val>
                                        </p:tav>
                                      </p:tavLst>
                                    </p:anim>
                                    <p:anim calcmode="lin" valueType="num">
                                      <p:cBhvr>
                                        <p:cTn id="20" dur="700" fill="hold"/>
                                        <p:tgtEl>
                                          <p:spTgt spid="46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467"/>
                                        </p:tgtEl>
                                        <p:attrNameLst>
                                          <p:attrName>style.visibility</p:attrName>
                                        </p:attrNameLst>
                                      </p:cBhvr>
                                      <p:to>
                                        <p:strVal val="visible"/>
                                      </p:to>
                                    </p:set>
                                    <p:anim calcmode="lin" valueType="num">
                                      <p:cBhvr>
                                        <p:cTn id="25" dur="700" fill="hold"/>
                                        <p:tgtEl>
                                          <p:spTgt spid="467"/>
                                        </p:tgtEl>
                                        <p:attrNameLst>
                                          <p:attrName>ppt_w</p:attrName>
                                        </p:attrNameLst>
                                      </p:cBhvr>
                                      <p:tavLst>
                                        <p:tav tm="0">
                                          <p:val>
                                            <p:fltVal val="0"/>
                                          </p:val>
                                        </p:tav>
                                        <p:tav tm="100000">
                                          <p:val>
                                            <p:strVal val="#ppt_w"/>
                                          </p:val>
                                        </p:tav>
                                      </p:tavLst>
                                    </p:anim>
                                    <p:anim calcmode="lin" valueType="num">
                                      <p:cBhvr>
                                        <p:cTn id="26" dur="700" fill="hold"/>
                                        <p:tgtEl>
                                          <p:spTgt spid="46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iterate>
                                    <p:tmAbs val="0"/>
                                  </p:iterate>
                                  <p:childTnLst>
                                    <p:set>
                                      <p:cBhvr>
                                        <p:cTn id="30" fill="hold"/>
                                        <p:tgtEl>
                                          <p:spTgt spid="471"/>
                                        </p:tgtEl>
                                        <p:attrNameLst>
                                          <p:attrName>style.visibility</p:attrName>
                                        </p:attrNameLst>
                                      </p:cBhvr>
                                      <p:to>
                                        <p:strVal val="visible"/>
                                      </p:to>
                                    </p:set>
                                    <p:anim calcmode="lin" valueType="num">
                                      <p:cBhvr>
                                        <p:cTn id="31" dur="700" fill="hold"/>
                                        <p:tgtEl>
                                          <p:spTgt spid="471"/>
                                        </p:tgtEl>
                                        <p:attrNameLst>
                                          <p:attrName>ppt_w</p:attrName>
                                        </p:attrNameLst>
                                      </p:cBhvr>
                                      <p:tavLst>
                                        <p:tav tm="0">
                                          <p:val>
                                            <p:fltVal val="0"/>
                                          </p:val>
                                        </p:tav>
                                        <p:tav tm="100000">
                                          <p:val>
                                            <p:strVal val="#ppt_w"/>
                                          </p:val>
                                        </p:tav>
                                      </p:tavLst>
                                    </p:anim>
                                    <p:anim calcmode="lin" valueType="num">
                                      <p:cBhvr>
                                        <p:cTn id="32" dur="700" fill="hold"/>
                                        <p:tgtEl>
                                          <p:spTgt spid="47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iterate>
                                    <p:tmAbs val="0"/>
                                  </p:iterate>
                                  <p:childTnLst>
                                    <p:set>
                                      <p:cBhvr>
                                        <p:cTn id="36" fill="hold"/>
                                        <p:tgtEl>
                                          <p:spTgt spid="475"/>
                                        </p:tgtEl>
                                        <p:attrNameLst>
                                          <p:attrName>style.visibility</p:attrName>
                                        </p:attrNameLst>
                                      </p:cBhvr>
                                      <p:to>
                                        <p:strVal val="visible"/>
                                      </p:to>
                                    </p:set>
                                    <p:anim calcmode="lin" valueType="num">
                                      <p:cBhvr>
                                        <p:cTn id="37" dur="700" fill="hold"/>
                                        <p:tgtEl>
                                          <p:spTgt spid="475"/>
                                        </p:tgtEl>
                                        <p:attrNameLst>
                                          <p:attrName>ppt_w</p:attrName>
                                        </p:attrNameLst>
                                      </p:cBhvr>
                                      <p:tavLst>
                                        <p:tav tm="0">
                                          <p:val>
                                            <p:fltVal val="0"/>
                                          </p:val>
                                        </p:tav>
                                        <p:tav tm="100000">
                                          <p:val>
                                            <p:strVal val="#ppt_w"/>
                                          </p:val>
                                        </p:tav>
                                      </p:tavLst>
                                    </p:anim>
                                    <p:anim calcmode="lin" valueType="num">
                                      <p:cBhvr>
                                        <p:cTn id="38" dur="700" fill="hold"/>
                                        <p:tgtEl>
                                          <p:spTgt spid="47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iterate>
                                    <p:tmAbs val="0"/>
                                  </p:iterate>
                                  <p:childTnLst>
                                    <p:set>
                                      <p:cBhvr>
                                        <p:cTn id="42" fill="hold"/>
                                        <p:tgtEl>
                                          <p:spTgt spid="479"/>
                                        </p:tgtEl>
                                        <p:attrNameLst>
                                          <p:attrName>style.visibility</p:attrName>
                                        </p:attrNameLst>
                                      </p:cBhvr>
                                      <p:to>
                                        <p:strVal val="visible"/>
                                      </p:to>
                                    </p:set>
                                    <p:anim calcmode="lin" valueType="num">
                                      <p:cBhvr>
                                        <p:cTn id="43" dur="700" fill="hold"/>
                                        <p:tgtEl>
                                          <p:spTgt spid="479"/>
                                        </p:tgtEl>
                                        <p:attrNameLst>
                                          <p:attrName>ppt_w</p:attrName>
                                        </p:attrNameLst>
                                      </p:cBhvr>
                                      <p:tavLst>
                                        <p:tav tm="0">
                                          <p:val>
                                            <p:fltVal val="0"/>
                                          </p:val>
                                        </p:tav>
                                        <p:tav tm="100000">
                                          <p:val>
                                            <p:strVal val="#ppt_w"/>
                                          </p:val>
                                        </p:tav>
                                      </p:tavLst>
                                    </p:anim>
                                    <p:anim calcmode="lin" valueType="num">
                                      <p:cBhvr>
                                        <p:cTn id="44" dur="700" fill="hold"/>
                                        <p:tgtEl>
                                          <p:spTgt spid="47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iterate>
                                    <p:tmAbs val="0"/>
                                  </p:iterate>
                                  <p:childTnLst>
                                    <p:set>
                                      <p:cBhvr>
                                        <p:cTn id="48" fill="hold"/>
                                        <p:tgtEl>
                                          <p:spTgt spid="483"/>
                                        </p:tgtEl>
                                        <p:attrNameLst>
                                          <p:attrName>style.visibility</p:attrName>
                                        </p:attrNameLst>
                                      </p:cBhvr>
                                      <p:to>
                                        <p:strVal val="visible"/>
                                      </p:to>
                                    </p:set>
                                    <p:anim calcmode="lin" valueType="num">
                                      <p:cBhvr>
                                        <p:cTn id="49" dur="700" fill="hold"/>
                                        <p:tgtEl>
                                          <p:spTgt spid="483"/>
                                        </p:tgtEl>
                                        <p:attrNameLst>
                                          <p:attrName>ppt_w</p:attrName>
                                        </p:attrNameLst>
                                      </p:cBhvr>
                                      <p:tavLst>
                                        <p:tav tm="0">
                                          <p:val>
                                            <p:fltVal val="0"/>
                                          </p:val>
                                        </p:tav>
                                        <p:tav tm="100000">
                                          <p:val>
                                            <p:strVal val="#ppt_w"/>
                                          </p:val>
                                        </p:tav>
                                      </p:tavLst>
                                    </p:anim>
                                    <p:anim calcmode="lin" valueType="num">
                                      <p:cBhvr>
                                        <p:cTn id="50" dur="700" fill="hold"/>
                                        <p:tgtEl>
                                          <p:spTgt spid="48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iterate>
                                    <p:tmAbs val="0"/>
                                  </p:iterate>
                                  <p:childTnLst>
                                    <p:set>
                                      <p:cBhvr>
                                        <p:cTn id="54" fill="hold"/>
                                        <p:tgtEl>
                                          <p:spTgt spid="487"/>
                                        </p:tgtEl>
                                        <p:attrNameLst>
                                          <p:attrName>style.visibility</p:attrName>
                                        </p:attrNameLst>
                                      </p:cBhvr>
                                      <p:to>
                                        <p:strVal val="visible"/>
                                      </p:to>
                                    </p:set>
                                    <p:anim calcmode="lin" valueType="num">
                                      <p:cBhvr>
                                        <p:cTn id="55" dur="700" fill="hold"/>
                                        <p:tgtEl>
                                          <p:spTgt spid="487"/>
                                        </p:tgtEl>
                                        <p:attrNameLst>
                                          <p:attrName>ppt_w</p:attrName>
                                        </p:attrNameLst>
                                      </p:cBhvr>
                                      <p:tavLst>
                                        <p:tav tm="0">
                                          <p:val>
                                            <p:fltVal val="0"/>
                                          </p:val>
                                        </p:tav>
                                        <p:tav tm="100000">
                                          <p:val>
                                            <p:strVal val="#ppt_w"/>
                                          </p:val>
                                        </p:tav>
                                      </p:tavLst>
                                    </p:anim>
                                    <p:anim calcmode="lin" valueType="num">
                                      <p:cBhvr>
                                        <p:cTn id="56" dur="700" fill="hold"/>
                                        <p:tgtEl>
                                          <p:spTgt spid="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animBg="1" advAuto="0"/>
      <p:bldP spid="459" grpId="0" animBg="1" advAuto="0"/>
      <p:bldP spid="463" grpId="0" animBg="1" advAuto="0"/>
      <p:bldP spid="467" grpId="0" animBg="1" advAuto="0"/>
      <p:bldP spid="471" grpId="0" animBg="1" advAuto="0"/>
      <p:bldP spid="475" grpId="0" animBg="1" advAuto="0"/>
      <p:bldP spid="479" grpId="0" animBg="1" advAuto="0"/>
      <p:bldP spid="483" grpId="0" animBg="1" advAuto="0"/>
      <p:bldP spid="487"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 name="girl-doorway.jpg" descr="girl-doorway.jpg"/>
          <p:cNvPicPr>
            <a:picLocks noChangeAspect="1"/>
          </p:cNvPicPr>
          <p:nvPr/>
        </p:nvPicPr>
        <p:blipFill>
          <a:blip r:embed="rId2">
            <a:alphaModFix amt="38000"/>
          </a:blip>
          <a:srcRect l="1300" r="1300" b="28878"/>
          <a:stretch>
            <a:fillRect/>
          </a:stretch>
        </p:blipFill>
        <p:spPr>
          <a:xfrm>
            <a:off x="-390544" y="643776"/>
            <a:ext cx="12973075" cy="6252231"/>
          </a:xfrm>
          <a:prstGeom prst="rect">
            <a:avLst/>
          </a:prstGeom>
          <a:ln w="12700">
            <a:miter lim="400000"/>
          </a:ln>
        </p:spPr>
      </p:pic>
      <p:grpSp>
        <p:nvGrpSpPr>
          <p:cNvPr id="516" name="Group"/>
          <p:cNvGrpSpPr/>
          <p:nvPr/>
        </p:nvGrpSpPr>
        <p:grpSpPr>
          <a:xfrm>
            <a:off x="466015" y="1261261"/>
            <a:ext cx="2508023" cy="1597761"/>
            <a:chOff x="0" y="0"/>
            <a:chExt cx="5016043" cy="3195519"/>
          </a:xfrm>
        </p:grpSpPr>
        <p:sp>
          <p:nvSpPr>
            <p:cNvPr id="513" name="Rounded Rectangle"/>
            <p:cNvSpPr/>
            <p:nvPr/>
          </p:nvSpPr>
          <p:spPr>
            <a:xfrm>
              <a:off x="0" y="0"/>
              <a:ext cx="5016043" cy="3195519"/>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14" name="NEGLECT"/>
            <p:cNvSpPr txBox="1"/>
            <p:nvPr/>
          </p:nvSpPr>
          <p:spPr>
            <a:xfrm>
              <a:off x="1120355" y="1288405"/>
              <a:ext cx="2271647" cy="8104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sz="4600">
                  <a:solidFill>
                    <a:srgbClr val="FFFFFF"/>
                  </a:solidFill>
                </a:defRPr>
              </a:lvl1pPr>
            </a:lstStyle>
            <a:p>
              <a:r>
                <a:rPr sz="2300" dirty="0"/>
                <a:t>NEGLECT</a:t>
              </a:r>
            </a:p>
          </p:txBody>
        </p:sp>
        <p:pic>
          <p:nvPicPr>
            <p:cNvPr id="515" name="output-onlinepngtools-5.png" descr="output-onlinepngtools-5.png"/>
            <p:cNvPicPr>
              <a:picLocks noChangeAspect="1"/>
            </p:cNvPicPr>
            <p:nvPr/>
          </p:nvPicPr>
          <p:blipFill>
            <a:blip r:embed="rId3"/>
            <a:stretch>
              <a:fillRect/>
            </a:stretch>
          </p:blipFill>
          <p:spPr>
            <a:xfrm>
              <a:off x="2193696" y="293639"/>
              <a:ext cx="685801" cy="914401"/>
            </a:xfrm>
            <a:prstGeom prst="rect">
              <a:avLst/>
            </a:prstGeom>
            <a:ln w="12700" cap="flat">
              <a:noFill/>
              <a:miter lim="400000"/>
            </a:ln>
            <a:effectLst/>
          </p:spPr>
        </p:pic>
      </p:grpSp>
      <p:grpSp>
        <p:nvGrpSpPr>
          <p:cNvPr id="520" name="Group"/>
          <p:cNvGrpSpPr/>
          <p:nvPr/>
        </p:nvGrpSpPr>
        <p:grpSpPr>
          <a:xfrm>
            <a:off x="3355422" y="1261262"/>
            <a:ext cx="2508023" cy="1597760"/>
            <a:chOff x="0" y="0"/>
            <a:chExt cx="5016043" cy="3195518"/>
          </a:xfrm>
        </p:grpSpPr>
        <p:sp>
          <p:nvSpPr>
            <p:cNvPr id="517" name="Rounded Rectangle"/>
            <p:cNvSpPr/>
            <p:nvPr/>
          </p:nvSpPr>
          <p:spPr>
            <a:xfrm>
              <a:off x="0" y="0"/>
              <a:ext cx="5016043" cy="3195518"/>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18" name="DOMESTIC…"/>
            <p:cNvSpPr txBox="1"/>
            <p:nvPr/>
          </p:nvSpPr>
          <p:spPr>
            <a:xfrm>
              <a:off x="983345" y="1192547"/>
              <a:ext cx="2660856" cy="15183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600">
                  <a:solidFill>
                    <a:srgbClr val="FFFFFF"/>
                  </a:solidFill>
                </a:defRPr>
              </a:pPr>
              <a:r>
                <a:rPr sz="2300" dirty="0"/>
                <a:t>DOMESTIC</a:t>
              </a:r>
            </a:p>
            <a:p>
              <a:pPr>
                <a:defRPr sz="4600">
                  <a:solidFill>
                    <a:srgbClr val="FFFFFF"/>
                  </a:solidFill>
                </a:defRPr>
              </a:pPr>
              <a:r>
                <a:rPr sz="2300" dirty="0"/>
                <a:t> ABUSE</a:t>
              </a:r>
            </a:p>
          </p:txBody>
        </p:sp>
        <p:pic>
          <p:nvPicPr>
            <p:cNvPr id="519" name="output-onlinepngtools-12.png" descr="output-onlinepngtools-12.png"/>
            <p:cNvPicPr>
              <a:picLocks noChangeAspect="1"/>
            </p:cNvPicPr>
            <p:nvPr/>
          </p:nvPicPr>
          <p:blipFill>
            <a:blip r:embed="rId4"/>
            <a:stretch>
              <a:fillRect/>
            </a:stretch>
          </p:blipFill>
          <p:spPr>
            <a:xfrm>
              <a:off x="1971264" y="255539"/>
              <a:ext cx="1028701" cy="914401"/>
            </a:xfrm>
            <a:prstGeom prst="rect">
              <a:avLst/>
            </a:prstGeom>
            <a:ln w="12700" cap="flat">
              <a:noFill/>
              <a:miter lim="400000"/>
            </a:ln>
            <a:effectLst/>
          </p:spPr>
        </p:pic>
      </p:grpSp>
      <p:grpSp>
        <p:nvGrpSpPr>
          <p:cNvPr id="524" name="Group"/>
          <p:cNvGrpSpPr/>
          <p:nvPr/>
        </p:nvGrpSpPr>
        <p:grpSpPr>
          <a:xfrm>
            <a:off x="6171623" y="1261262"/>
            <a:ext cx="2508023" cy="1597760"/>
            <a:chOff x="0" y="0"/>
            <a:chExt cx="5016043" cy="3195518"/>
          </a:xfrm>
        </p:grpSpPr>
        <p:sp>
          <p:nvSpPr>
            <p:cNvPr id="521" name="Rounded Rectangle"/>
            <p:cNvSpPr/>
            <p:nvPr/>
          </p:nvSpPr>
          <p:spPr>
            <a:xfrm>
              <a:off x="0" y="0"/>
              <a:ext cx="5016043" cy="3195518"/>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22" name="PHYSICAL…"/>
            <p:cNvSpPr txBox="1"/>
            <p:nvPr/>
          </p:nvSpPr>
          <p:spPr>
            <a:xfrm>
              <a:off x="952689" y="1192547"/>
              <a:ext cx="2515046" cy="15183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600">
                  <a:solidFill>
                    <a:srgbClr val="FFFFFF"/>
                  </a:solidFill>
                </a:defRPr>
              </a:pPr>
              <a:r>
                <a:rPr sz="2300" dirty="0"/>
                <a:t>PHYSICAL </a:t>
              </a:r>
            </a:p>
            <a:p>
              <a:pPr>
                <a:defRPr sz="4600">
                  <a:solidFill>
                    <a:srgbClr val="FFFFFF"/>
                  </a:solidFill>
                </a:defRPr>
              </a:pPr>
              <a:r>
                <a:rPr sz="2300" dirty="0"/>
                <a:t>ABUSE</a:t>
              </a:r>
            </a:p>
          </p:txBody>
        </p:sp>
        <p:pic>
          <p:nvPicPr>
            <p:cNvPr id="523" name="output-onlinepngtools-13.png" descr="output-onlinepngtools-13.png"/>
            <p:cNvPicPr>
              <a:picLocks noChangeAspect="1"/>
            </p:cNvPicPr>
            <p:nvPr/>
          </p:nvPicPr>
          <p:blipFill>
            <a:blip r:embed="rId5"/>
            <a:stretch>
              <a:fillRect/>
            </a:stretch>
          </p:blipFill>
          <p:spPr>
            <a:xfrm>
              <a:off x="2108010" y="255539"/>
              <a:ext cx="800022" cy="914401"/>
            </a:xfrm>
            <a:prstGeom prst="rect">
              <a:avLst/>
            </a:prstGeom>
            <a:ln w="12700" cap="flat">
              <a:noFill/>
              <a:miter lim="400000"/>
            </a:ln>
            <a:effectLst/>
          </p:spPr>
        </p:pic>
      </p:grpSp>
      <p:grpSp>
        <p:nvGrpSpPr>
          <p:cNvPr id="528" name="Group"/>
          <p:cNvGrpSpPr/>
          <p:nvPr/>
        </p:nvGrpSpPr>
        <p:grpSpPr>
          <a:xfrm>
            <a:off x="8987823" y="1261262"/>
            <a:ext cx="2508023" cy="1597760"/>
            <a:chOff x="0" y="0"/>
            <a:chExt cx="5016043" cy="3195518"/>
          </a:xfrm>
        </p:grpSpPr>
        <p:sp>
          <p:nvSpPr>
            <p:cNvPr id="525" name="Rounded Rectangle"/>
            <p:cNvSpPr/>
            <p:nvPr/>
          </p:nvSpPr>
          <p:spPr>
            <a:xfrm>
              <a:off x="0" y="0"/>
              <a:ext cx="5016043" cy="3195518"/>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26" name="SEXUAL…"/>
            <p:cNvSpPr txBox="1"/>
            <p:nvPr/>
          </p:nvSpPr>
          <p:spPr>
            <a:xfrm>
              <a:off x="1342059" y="1129047"/>
              <a:ext cx="1923475" cy="15183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600">
                  <a:solidFill>
                    <a:srgbClr val="FFFFFF"/>
                  </a:solidFill>
                </a:defRPr>
              </a:pPr>
              <a:r>
                <a:rPr sz="2300" dirty="0"/>
                <a:t>SEXUAL</a:t>
              </a:r>
            </a:p>
            <a:p>
              <a:pPr>
                <a:defRPr sz="4600">
                  <a:solidFill>
                    <a:srgbClr val="FFFFFF"/>
                  </a:solidFill>
                </a:defRPr>
              </a:pPr>
              <a:r>
                <a:rPr sz="2300" dirty="0"/>
                <a:t>ABUSE</a:t>
              </a:r>
            </a:p>
          </p:txBody>
        </p:sp>
        <p:pic>
          <p:nvPicPr>
            <p:cNvPr id="527" name="output-onlinepngtools-2.png" descr="output-onlinepngtools-2.png"/>
            <p:cNvPicPr>
              <a:picLocks noChangeAspect="1"/>
            </p:cNvPicPr>
            <p:nvPr/>
          </p:nvPicPr>
          <p:blipFill>
            <a:blip r:embed="rId6"/>
            <a:stretch>
              <a:fillRect/>
            </a:stretch>
          </p:blipFill>
          <p:spPr>
            <a:xfrm>
              <a:off x="2016078" y="286019"/>
              <a:ext cx="1047751" cy="838201"/>
            </a:xfrm>
            <a:prstGeom prst="rect">
              <a:avLst/>
            </a:prstGeom>
            <a:ln w="12700" cap="flat">
              <a:noFill/>
              <a:miter lim="400000"/>
            </a:ln>
            <a:effectLst/>
          </p:spPr>
        </p:pic>
      </p:grpSp>
      <p:grpSp>
        <p:nvGrpSpPr>
          <p:cNvPr id="532" name="Group"/>
          <p:cNvGrpSpPr/>
          <p:nvPr/>
        </p:nvGrpSpPr>
        <p:grpSpPr>
          <a:xfrm>
            <a:off x="425966" y="2994010"/>
            <a:ext cx="2548071" cy="1597760"/>
            <a:chOff x="0" y="0"/>
            <a:chExt cx="5096140" cy="3195519"/>
          </a:xfrm>
        </p:grpSpPr>
        <p:sp>
          <p:nvSpPr>
            <p:cNvPr id="529" name="Rounded Rectangle"/>
            <p:cNvSpPr/>
            <p:nvPr/>
          </p:nvSpPr>
          <p:spPr>
            <a:xfrm>
              <a:off x="0" y="0"/>
              <a:ext cx="5096140" cy="3195519"/>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30" name="FINANCIAL…"/>
            <p:cNvSpPr txBox="1"/>
            <p:nvPr/>
          </p:nvSpPr>
          <p:spPr>
            <a:xfrm>
              <a:off x="1038338" y="1103408"/>
              <a:ext cx="2673807" cy="1518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600">
                  <a:solidFill>
                    <a:srgbClr val="FFFFFF"/>
                  </a:solidFill>
                </a:defRPr>
              </a:pPr>
              <a:r>
                <a:rPr sz="2300" dirty="0"/>
                <a:t>FINANCIAL</a:t>
              </a:r>
            </a:p>
            <a:p>
              <a:pPr>
                <a:defRPr sz="4600">
                  <a:solidFill>
                    <a:srgbClr val="FFFFFF"/>
                  </a:solidFill>
                </a:defRPr>
              </a:pPr>
              <a:r>
                <a:rPr sz="2300" dirty="0"/>
                <a:t>ABUSE</a:t>
              </a:r>
            </a:p>
          </p:txBody>
        </p:sp>
        <p:pic>
          <p:nvPicPr>
            <p:cNvPr id="531" name="output-onlinepngtools-14.png" descr="output-onlinepngtools-14.png"/>
            <p:cNvPicPr>
              <a:picLocks noChangeAspect="1"/>
            </p:cNvPicPr>
            <p:nvPr/>
          </p:nvPicPr>
          <p:blipFill>
            <a:blip r:embed="rId7"/>
            <a:stretch>
              <a:fillRect/>
            </a:stretch>
          </p:blipFill>
          <p:spPr>
            <a:xfrm>
              <a:off x="1984399" y="193830"/>
              <a:ext cx="1207438" cy="965950"/>
            </a:xfrm>
            <a:prstGeom prst="rect">
              <a:avLst/>
            </a:prstGeom>
            <a:ln w="12700" cap="flat">
              <a:noFill/>
              <a:miter lim="400000"/>
            </a:ln>
            <a:effectLst/>
          </p:spPr>
        </p:pic>
      </p:grpSp>
      <p:grpSp>
        <p:nvGrpSpPr>
          <p:cNvPr id="536" name="Group"/>
          <p:cNvGrpSpPr/>
          <p:nvPr/>
        </p:nvGrpSpPr>
        <p:grpSpPr>
          <a:xfrm>
            <a:off x="3298795" y="2994010"/>
            <a:ext cx="2548071" cy="1597760"/>
            <a:chOff x="0" y="0"/>
            <a:chExt cx="5096140" cy="3195518"/>
          </a:xfrm>
        </p:grpSpPr>
        <p:sp>
          <p:nvSpPr>
            <p:cNvPr id="533" name="Rounded Rectangle"/>
            <p:cNvSpPr/>
            <p:nvPr/>
          </p:nvSpPr>
          <p:spPr>
            <a:xfrm>
              <a:off x="0" y="0"/>
              <a:ext cx="5096140" cy="3195518"/>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34" name="MODERN…"/>
            <p:cNvSpPr txBox="1"/>
            <p:nvPr/>
          </p:nvSpPr>
          <p:spPr>
            <a:xfrm>
              <a:off x="1219408" y="1393581"/>
              <a:ext cx="2350003" cy="15183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600">
                  <a:solidFill>
                    <a:srgbClr val="FFFFFF"/>
                  </a:solidFill>
                </a:defRPr>
              </a:pPr>
              <a:r>
                <a:rPr sz="2300" dirty="0"/>
                <a:t>MODERN</a:t>
              </a:r>
            </a:p>
            <a:p>
              <a:pPr>
                <a:defRPr sz="4600">
                  <a:solidFill>
                    <a:srgbClr val="FFFFFF"/>
                  </a:solidFill>
                </a:defRPr>
              </a:pPr>
              <a:r>
                <a:rPr sz="2300" dirty="0"/>
                <a:t>SLAVERY</a:t>
              </a:r>
            </a:p>
          </p:txBody>
        </p:sp>
        <p:pic>
          <p:nvPicPr>
            <p:cNvPr id="535" name="output-onlinepngtools-15.png" descr="output-onlinepngtools-15.png"/>
            <p:cNvPicPr>
              <a:picLocks noChangeAspect="1"/>
            </p:cNvPicPr>
            <p:nvPr/>
          </p:nvPicPr>
          <p:blipFill>
            <a:blip r:embed="rId8"/>
            <a:stretch>
              <a:fillRect/>
            </a:stretch>
          </p:blipFill>
          <p:spPr>
            <a:xfrm>
              <a:off x="1897351" y="193829"/>
              <a:ext cx="1301438" cy="1040858"/>
            </a:xfrm>
            <a:prstGeom prst="rect">
              <a:avLst/>
            </a:prstGeom>
            <a:ln w="12700" cap="flat">
              <a:noFill/>
              <a:miter lim="400000"/>
            </a:ln>
            <a:effectLst/>
          </p:spPr>
        </p:pic>
      </p:grpSp>
      <p:grpSp>
        <p:nvGrpSpPr>
          <p:cNvPr id="540" name="Group"/>
          <p:cNvGrpSpPr/>
          <p:nvPr/>
        </p:nvGrpSpPr>
        <p:grpSpPr>
          <a:xfrm>
            <a:off x="6171623" y="2994010"/>
            <a:ext cx="2508023" cy="1597760"/>
            <a:chOff x="0" y="0"/>
            <a:chExt cx="5016043" cy="3195518"/>
          </a:xfrm>
        </p:grpSpPr>
        <p:sp>
          <p:nvSpPr>
            <p:cNvPr id="537" name="Rounded Rectangle"/>
            <p:cNvSpPr/>
            <p:nvPr/>
          </p:nvSpPr>
          <p:spPr>
            <a:xfrm>
              <a:off x="0" y="0"/>
              <a:ext cx="5016043" cy="3195518"/>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38" name="EMOTIONAL…"/>
            <p:cNvSpPr txBox="1"/>
            <p:nvPr/>
          </p:nvSpPr>
          <p:spPr>
            <a:xfrm>
              <a:off x="768084" y="1168957"/>
              <a:ext cx="3065068" cy="15183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600">
                  <a:solidFill>
                    <a:srgbClr val="FFFFFF"/>
                  </a:solidFill>
                </a:defRPr>
              </a:pPr>
              <a:r>
                <a:rPr sz="2300" dirty="0"/>
                <a:t>EMOTIONAL</a:t>
              </a:r>
            </a:p>
            <a:p>
              <a:pPr>
                <a:defRPr sz="4600">
                  <a:solidFill>
                    <a:srgbClr val="FFFFFF"/>
                  </a:solidFill>
                </a:defRPr>
              </a:pPr>
              <a:r>
                <a:rPr sz="2300" dirty="0"/>
                <a:t>ABUSE</a:t>
              </a:r>
            </a:p>
          </p:txBody>
        </p:sp>
        <p:pic>
          <p:nvPicPr>
            <p:cNvPr id="539" name="output-onlinepngtools-11.png" descr="output-onlinepngtools-11.png"/>
            <p:cNvPicPr>
              <a:picLocks noChangeAspect="1"/>
            </p:cNvPicPr>
            <p:nvPr/>
          </p:nvPicPr>
          <p:blipFill>
            <a:blip r:embed="rId9"/>
            <a:stretch>
              <a:fillRect/>
            </a:stretch>
          </p:blipFill>
          <p:spPr>
            <a:xfrm>
              <a:off x="2050821" y="257057"/>
              <a:ext cx="914401" cy="914401"/>
            </a:xfrm>
            <a:prstGeom prst="rect">
              <a:avLst/>
            </a:prstGeom>
            <a:ln w="12700" cap="flat">
              <a:noFill/>
              <a:miter lim="400000"/>
            </a:ln>
            <a:effectLst/>
          </p:spPr>
        </p:pic>
      </p:grpSp>
      <p:grpSp>
        <p:nvGrpSpPr>
          <p:cNvPr id="544" name="Group"/>
          <p:cNvGrpSpPr/>
          <p:nvPr/>
        </p:nvGrpSpPr>
        <p:grpSpPr>
          <a:xfrm>
            <a:off x="9004403" y="2994010"/>
            <a:ext cx="2508022" cy="1597760"/>
            <a:chOff x="0" y="0"/>
            <a:chExt cx="5016043" cy="3195518"/>
          </a:xfrm>
        </p:grpSpPr>
        <p:sp>
          <p:nvSpPr>
            <p:cNvPr id="541" name="Rounded Rectangle"/>
            <p:cNvSpPr/>
            <p:nvPr/>
          </p:nvSpPr>
          <p:spPr>
            <a:xfrm>
              <a:off x="0" y="0"/>
              <a:ext cx="5016043" cy="3195518"/>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42" name="SELF…"/>
            <p:cNvSpPr txBox="1"/>
            <p:nvPr/>
          </p:nvSpPr>
          <p:spPr>
            <a:xfrm>
              <a:off x="1120354" y="1103039"/>
              <a:ext cx="2271648" cy="15183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600">
                  <a:solidFill>
                    <a:srgbClr val="FFFFFF"/>
                  </a:solidFill>
                </a:defRPr>
              </a:pPr>
              <a:r>
                <a:rPr sz="2300" dirty="0"/>
                <a:t>SELF</a:t>
              </a:r>
            </a:p>
            <a:p>
              <a:pPr>
                <a:defRPr sz="4600">
                  <a:solidFill>
                    <a:srgbClr val="FFFFFF"/>
                  </a:solidFill>
                </a:defRPr>
              </a:pPr>
              <a:r>
                <a:rPr sz="2300" dirty="0"/>
                <a:t>NEGLECT</a:t>
              </a:r>
            </a:p>
          </p:txBody>
        </p:sp>
        <p:pic>
          <p:nvPicPr>
            <p:cNvPr id="543" name="output-onlinepngtools.png" descr="output-onlinepngtools.png"/>
            <p:cNvPicPr>
              <a:picLocks noChangeAspect="1"/>
            </p:cNvPicPr>
            <p:nvPr/>
          </p:nvPicPr>
          <p:blipFill>
            <a:blip r:embed="rId10"/>
            <a:stretch>
              <a:fillRect/>
            </a:stretch>
          </p:blipFill>
          <p:spPr>
            <a:xfrm>
              <a:off x="2232156" y="257704"/>
              <a:ext cx="733426" cy="838201"/>
            </a:xfrm>
            <a:prstGeom prst="rect">
              <a:avLst/>
            </a:prstGeom>
            <a:ln w="12700" cap="flat">
              <a:noFill/>
              <a:miter lim="400000"/>
            </a:ln>
            <a:effectLst/>
          </p:spPr>
        </p:pic>
      </p:grpSp>
      <p:grpSp>
        <p:nvGrpSpPr>
          <p:cNvPr id="548" name="Group"/>
          <p:cNvGrpSpPr/>
          <p:nvPr/>
        </p:nvGrpSpPr>
        <p:grpSpPr>
          <a:xfrm>
            <a:off x="451367" y="4726759"/>
            <a:ext cx="2548071" cy="1597760"/>
            <a:chOff x="0" y="0"/>
            <a:chExt cx="5096140" cy="3195519"/>
          </a:xfrm>
        </p:grpSpPr>
        <p:sp>
          <p:nvSpPr>
            <p:cNvPr id="545" name="Rounded Rectangle"/>
            <p:cNvSpPr/>
            <p:nvPr/>
          </p:nvSpPr>
          <p:spPr>
            <a:xfrm>
              <a:off x="0" y="0"/>
              <a:ext cx="5096140" cy="3195519"/>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5300">
                  <a:solidFill>
                    <a:srgbClr val="FFFFFF"/>
                  </a:solidFill>
                  <a:latin typeface="Helvetica Neue Medium"/>
                  <a:ea typeface="Helvetica Neue Medium"/>
                  <a:cs typeface="Helvetica Neue Medium"/>
                  <a:sym typeface="Helvetica Neue Medium"/>
                </a:defRPr>
              </a:pPr>
              <a:endParaRPr sz="2650" dirty="0"/>
            </a:p>
          </p:txBody>
        </p:sp>
        <p:sp>
          <p:nvSpPr>
            <p:cNvPr id="546" name="DISCRIMINATORY…"/>
            <p:cNvSpPr txBox="1"/>
            <p:nvPr/>
          </p:nvSpPr>
          <p:spPr>
            <a:xfrm>
              <a:off x="80096" y="1084978"/>
              <a:ext cx="5016044" cy="14568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400">
                  <a:solidFill>
                    <a:srgbClr val="FFFFFF"/>
                  </a:solidFill>
                </a:defRPr>
              </a:pPr>
              <a:r>
                <a:rPr sz="2200" dirty="0"/>
                <a:t>DISCRIMINATORY</a:t>
              </a:r>
            </a:p>
            <a:p>
              <a:pPr>
                <a:defRPr sz="4400">
                  <a:solidFill>
                    <a:srgbClr val="FFFFFF"/>
                  </a:solidFill>
                </a:defRPr>
              </a:pPr>
              <a:r>
                <a:rPr sz="2200" dirty="0"/>
                <a:t>ABUSE</a:t>
              </a:r>
            </a:p>
          </p:txBody>
        </p:sp>
        <p:pic>
          <p:nvPicPr>
            <p:cNvPr id="547" name="output-onlinepngtools-8.png" descr="output-onlinepngtools-8.png"/>
            <p:cNvPicPr>
              <a:picLocks noChangeAspect="1"/>
            </p:cNvPicPr>
            <p:nvPr/>
          </p:nvPicPr>
          <p:blipFill>
            <a:blip r:embed="rId11"/>
            <a:stretch>
              <a:fillRect/>
            </a:stretch>
          </p:blipFill>
          <p:spPr>
            <a:xfrm>
              <a:off x="2044877" y="145570"/>
              <a:ext cx="1086482" cy="965950"/>
            </a:xfrm>
            <a:prstGeom prst="rect">
              <a:avLst/>
            </a:prstGeom>
            <a:ln w="12700" cap="flat">
              <a:noFill/>
              <a:miter lim="400000"/>
            </a:ln>
            <a:effectLst/>
          </p:spPr>
        </p:pic>
      </p:grpSp>
      <p:grpSp>
        <p:nvGrpSpPr>
          <p:cNvPr id="552" name="Group"/>
          <p:cNvGrpSpPr/>
          <p:nvPr/>
        </p:nvGrpSpPr>
        <p:grpSpPr>
          <a:xfrm>
            <a:off x="3314022" y="4726759"/>
            <a:ext cx="2641623" cy="1597760"/>
            <a:chOff x="0" y="0"/>
            <a:chExt cx="5283245" cy="3195519"/>
          </a:xfrm>
        </p:grpSpPr>
        <p:sp>
          <p:nvSpPr>
            <p:cNvPr id="549" name="Rounded Rectangle"/>
            <p:cNvSpPr/>
            <p:nvPr/>
          </p:nvSpPr>
          <p:spPr>
            <a:xfrm>
              <a:off x="60393" y="0"/>
              <a:ext cx="5016044" cy="3195519"/>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50" name="ORGANISATIONAL…"/>
            <p:cNvSpPr txBox="1"/>
            <p:nvPr/>
          </p:nvSpPr>
          <p:spPr>
            <a:xfrm>
              <a:off x="0" y="1123078"/>
              <a:ext cx="5283245" cy="14568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400">
                  <a:solidFill>
                    <a:srgbClr val="FFFFFF"/>
                  </a:solidFill>
                </a:defRPr>
              </a:pPr>
              <a:r>
                <a:rPr sz="2200" dirty="0"/>
                <a:t>ORGANISATIONAL</a:t>
              </a:r>
            </a:p>
            <a:p>
              <a:pPr>
                <a:defRPr sz="4400">
                  <a:solidFill>
                    <a:srgbClr val="FFFFFF"/>
                  </a:solidFill>
                </a:defRPr>
              </a:pPr>
              <a:r>
                <a:rPr sz="2200" dirty="0"/>
                <a:t>ABUSE</a:t>
              </a:r>
            </a:p>
          </p:txBody>
        </p:sp>
        <p:pic>
          <p:nvPicPr>
            <p:cNvPr id="551" name="output-onlinepngtools-16.png" descr="output-onlinepngtools-16.png"/>
            <p:cNvPicPr>
              <a:picLocks noChangeAspect="1"/>
            </p:cNvPicPr>
            <p:nvPr/>
          </p:nvPicPr>
          <p:blipFill>
            <a:blip r:embed="rId12"/>
            <a:stretch>
              <a:fillRect/>
            </a:stretch>
          </p:blipFill>
          <p:spPr>
            <a:xfrm>
              <a:off x="2025174" y="194074"/>
              <a:ext cx="1086482" cy="868941"/>
            </a:xfrm>
            <a:prstGeom prst="rect">
              <a:avLst/>
            </a:prstGeom>
            <a:ln w="12700" cap="flat">
              <a:noFill/>
              <a:miter lim="400000"/>
            </a:ln>
            <a:effectLst/>
          </p:spPr>
        </p:pic>
      </p:grpSp>
      <p:grpSp>
        <p:nvGrpSpPr>
          <p:cNvPr id="556" name="Group"/>
          <p:cNvGrpSpPr/>
          <p:nvPr/>
        </p:nvGrpSpPr>
        <p:grpSpPr>
          <a:xfrm>
            <a:off x="6197023" y="4726759"/>
            <a:ext cx="2508023" cy="1597760"/>
            <a:chOff x="0" y="0"/>
            <a:chExt cx="5016043" cy="3195519"/>
          </a:xfrm>
        </p:grpSpPr>
        <p:sp>
          <p:nvSpPr>
            <p:cNvPr id="553" name="Rounded Rectangle"/>
            <p:cNvSpPr/>
            <p:nvPr/>
          </p:nvSpPr>
          <p:spPr>
            <a:xfrm>
              <a:off x="0" y="0"/>
              <a:ext cx="5016043" cy="3195519"/>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54" name="COERCIVE…"/>
            <p:cNvSpPr txBox="1"/>
            <p:nvPr/>
          </p:nvSpPr>
          <p:spPr>
            <a:xfrm>
              <a:off x="995921" y="1170766"/>
              <a:ext cx="2490425" cy="1518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600">
                  <a:solidFill>
                    <a:srgbClr val="FFFFFF"/>
                  </a:solidFill>
                </a:defRPr>
              </a:pPr>
              <a:r>
                <a:rPr sz="2300" dirty="0"/>
                <a:t>COERCIVE</a:t>
              </a:r>
            </a:p>
            <a:p>
              <a:pPr>
                <a:defRPr sz="4600">
                  <a:solidFill>
                    <a:srgbClr val="FFFFFF"/>
                  </a:solidFill>
                </a:defRPr>
              </a:pPr>
              <a:r>
                <a:rPr sz="2300" dirty="0"/>
                <a:t>CONTROL</a:t>
              </a:r>
            </a:p>
          </p:txBody>
        </p:sp>
        <p:pic>
          <p:nvPicPr>
            <p:cNvPr id="555" name="output-onlinepngtools-3.png" descr="output-onlinepngtools-3.png"/>
            <p:cNvPicPr>
              <a:picLocks noChangeAspect="1"/>
            </p:cNvPicPr>
            <p:nvPr/>
          </p:nvPicPr>
          <p:blipFill>
            <a:blip r:embed="rId13"/>
            <a:stretch>
              <a:fillRect/>
            </a:stretch>
          </p:blipFill>
          <p:spPr>
            <a:xfrm>
              <a:off x="2025047" y="258577"/>
              <a:ext cx="914401" cy="914401"/>
            </a:xfrm>
            <a:prstGeom prst="rect">
              <a:avLst/>
            </a:prstGeom>
            <a:ln w="12700" cap="flat">
              <a:noFill/>
              <a:miter lim="400000"/>
            </a:ln>
            <a:effectLst/>
          </p:spPr>
        </p:pic>
      </p:grpSp>
      <p:grpSp>
        <p:nvGrpSpPr>
          <p:cNvPr id="560" name="Group"/>
          <p:cNvGrpSpPr/>
          <p:nvPr/>
        </p:nvGrpSpPr>
        <p:grpSpPr>
          <a:xfrm>
            <a:off x="9049827" y="4726759"/>
            <a:ext cx="2508023" cy="1597760"/>
            <a:chOff x="0" y="0"/>
            <a:chExt cx="5016043" cy="3195519"/>
          </a:xfrm>
        </p:grpSpPr>
        <p:sp>
          <p:nvSpPr>
            <p:cNvPr id="557" name="Rounded Rectangle"/>
            <p:cNvSpPr/>
            <p:nvPr/>
          </p:nvSpPr>
          <p:spPr>
            <a:xfrm>
              <a:off x="0" y="0"/>
              <a:ext cx="5016043" cy="3195519"/>
            </a:xfrm>
            <a:prstGeom prst="roundRect">
              <a:avLst>
                <a:gd name="adj" fmla="val 18085"/>
              </a:avLst>
            </a:prstGeom>
            <a:solidFill>
              <a:srgbClr val="2E676A"/>
            </a:solidFill>
            <a:ln w="12700" cap="flat">
              <a:noFill/>
              <a:miter lim="400000"/>
            </a:ln>
            <a:effectLst/>
          </p:spPr>
          <p:txBody>
            <a:bodyPr wrap="square" lIns="25400" tIns="25400" rIns="25400" bIns="25400" numCol="1" anchor="ctr">
              <a:noAutofit/>
            </a:bodyP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58" name="SPIRITUAL…"/>
            <p:cNvSpPr txBox="1"/>
            <p:nvPr/>
          </p:nvSpPr>
          <p:spPr>
            <a:xfrm>
              <a:off x="990661" y="1234266"/>
              <a:ext cx="2535820" cy="15183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a:defRPr sz="4600">
                  <a:solidFill>
                    <a:srgbClr val="FFFFFF"/>
                  </a:solidFill>
                </a:defRPr>
              </a:pPr>
              <a:r>
                <a:rPr sz="2300" dirty="0"/>
                <a:t>SPIRITUAL</a:t>
              </a:r>
            </a:p>
            <a:p>
              <a:pPr>
                <a:defRPr sz="4600">
                  <a:solidFill>
                    <a:srgbClr val="FFFFFF"/>
                  </a:solidFill>
                </a:defRPr>
              </a:pPr>
              <a:r>
                <a:rPr sz="2300" dirty="0"/>
                <a:t>ABUSE</a:t>
              </a:r>
            </a:p>
          </p:txBody>
        </p:sp>
        <p:pic>
          <p:nvPicPr>
            <p:cNvPr id="559" name="output-onlinepngtools-4.png" descr="output-onlinepngtools-4.png"/>
            <p:cNvPicPr>
              <a:picLocks noChangeAspect="1"/>
            </p:cNvPicPr>
            <p:nvPr/>
          </p:nvPicPr>
          <p:blipFill>
            <a:blip r:embed="rId14"/>
            <a:stretch>
              <a:fillRect/>
            </a:stretch>
          </p:blipFill>
          <p:spPr>
            <a:xfrm>
              <a:off x="2085418" y="232802"/>
              <a:ext cx="845207" cy="965951"/>
            </a:xfrm>
            <a:prstGeom prst="rect">
              <a:avLst/>
            </a:prstGeom>
            <a:ln w="12700" cap="flat">
              <a:noFill/>
              <a:miter lim="400000"/>
            </a:ln>
            <a:effectLst/>
          </p:spPr>
        </p:pic>
      </p:grpSp>
      <p:sp>
        <p:nvSpPr>
          <p:cNvPr id="561" name="Part 2 - Safeguarding, Abuse and Grooming"/>
          <p:cNvSpPr txBox="1"/>
          <p:nvPr/>
        </p:nvSpPr>
        <p:spPr>
          <a:xfrm>
            <a:off x="22123" y="6707803"/>
            <a:ext cx="51361" cy="16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1500" b="1">
                <a:solidFill>
                  <a:srgbClr val="FFFFFF"/>
                </a:solidFill>
              </a:defRPr>
            </a:lvl1pPr>
          </a:lstStyle>
          <a:p>
            <a:endParaRPr sz="750" dirty="0"/>
          </a:p>
        </p:txBody>
      </p:sp>
      <p:sp>
        <p:nvSpPr>
          <p:cNvPr id="562" name="Rectangle"/>
          <p:cNvSpPr/>
          <p:nvPr/>
        </p:nvSpPr>
        <p:spPr>
          <a:xfrm>
            <a:off x="207" y="-45712"/>
            <a:ext cx="12191587" cy="728411"/>
          </a:xfrm>
          <a:prstGeom prst="rect">
            <a:avLst/>
          </a:prstGeom>
          <a:solidFill>
            <a:srgbClr val="8179B1"/>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dirty="0"/>
          </a:p>
        </p:txBody>
      </p:sp>
      <p:sp>
        <p:nvSpPr>
          <p:cNvPr id="563" name="Safeguarding Basic Awareness"/>
          <p:cNvSpPr txBox="1"/>
          <p:nvPr/>
        </p:nvSpPr>
        <p:spPr>
          <a:xfrm>
            <a:off x="74777" y="29001"/>
            <a:ext cx="234282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defTabSz="825500">
              <a:defRPr sz="2800">
                <a:solidFill>
                  <a:srgbClr val="000000"/>
                </a:solidFill>
              </a:defRPr>
            </a:lvl1pPr>
          </a:lstStyle>
          <a:p>
            <a:r>
              <a:rPr sz="1400" dirty="0"/>
              <a:t>Safeguarding </a:t>
            </a:r>
            <a:r>
              <a:rPr lang="en-GB" sz="1400" dirty="0"/>
              <a:t>- Delivering Safely</a:t>
            </a:r>
            <a:endParaRPr sz="1400" dirty="0"/>
          </a:p>
        </p:txBody>
      </p:sp>
      <p:sp>
        <p:nvSpPr>
          <p:cNvPr id="564" name="Forms of abuse"/>
          <p:cNvSpPr txBox="1"/>
          <p:nvPr/>
        </p:nvSpPr>
        <p:spPr>
          <a:xfrm>
            <a:off x="69546" y="271403"/>
            <a:ext cx="4440255" cy="383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lnSpc>
                <a:spcPct val="90000"/>
              </a:lnSpc>
              <a:spcBef>
                <a:spcPts val="4500"/>
              </a:spcBef>
              <a:defRPr sz="3300" b="1">
                <a:solidFill>
                  <a:srgbClr val="FFFFFF"/>
                </a:solidFill>
              </a:defRPr>
            </a:lvl1pPr>
          </a:lstStyle>
          <a:p>
            <a:r>
              <a:rPr lang="en-GB" sz="2400" dirty="0"/>
              <a:t>ABUSE – How it presents in church</a:t>
            </a:r>
            <a:endParaRPr sz="2400" dirty="0"/>
          </a:p>
        </p:txBody>
      </p:sp>
      <p:sp>
        <p:nvSpPr>
          <p:cNvPr id="58" name="Rectangle 57">
            <a:extLst>
              <a:ext uri="{FF2B5EF4-FFF2-40B4-BE49-F238E27FC236}">
                <a16:creationId xmlns:a16="http://schemas.microsoft.com/office/drawing/2014/main" id="{9F9B1E3B-0873-4394-ACAB-B74D61BE306A}"/>
              </a:ext>
            </a:extLst>
          </p:cNvPr>
          <p:cNvSpPr/>
          <p:nvPr/>
        </p:nvSpPr>
        <p:spPr>
          <a:xfrm>
            <a:off x="10389969" y="304206"/>
            <a:ext cx="1727432" cy="6897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9" name="Picture 58">
            <a:extLst>
              <a:ext uri="{FF2B5EF4-FFF2-40B4-BE49-F238E27FC236}">
                <a16:creationId xmlns:a16="http://schemas.microsoft.com/office/drawing/2014/main" id="{E8337BEF-0912-4FA5-BE5E-CC44E7F6E83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10389969" y="360730"/>
            <a:ext cx="1657843" cy="510555"/>
          </a:xfrm>
          <a:prstGeom prst="rect">
            <a:avLst/>
          </a:prstGeom>
          <a:noFill/>
          <a:ln>
            <a:noFill/>
          </a:ln>
        </p:spPr>
      </p:pic>
    </p:spTree>
    <p:extLst>
      <p:ext uri="{BB962C8B-B14F-4D97-AF65-F5344CB8AC3E}">
        <p14:creationId xmlns:p14="http://schemas.microsoft.com/office/powerpoint/2010/main" val="251690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16"/>
                                        </p:tgtEl>
                                        <p:attrNameLst>
                                          <p:attrName>style.visibility</p:attrName>
                                        </p:attrNameLst>
                                      </p:cBhvr>
                                      <p:to>
                                        <p:strVal val="visible"/>
                                      </p:to>
                                    </p:set>
                                    <p:anim calcmode="lin" valueType="num">
                                      <p:cBhvr>
                                        <p:cTn id="7" dur="500" fill="hold"/>
                                        <p:tgtEl>
                                          <p:spTgt spid="516"/>
                                        </p:tgtEl>
                                        <p:attrNameLst>
                                          <p:attrName>ppt_w</p:attrName>
                                        </p:attrNameLst>
                                      </p:cBhvr>
                                      <p:tavLst>
                                        <p:tav tm="0">
                                          <p:val>
                                            <p:fltVal val="0"/>
                                          </p:val>
                                        </p:tav>
                                        <p:tav tm="100000">
                                          <p:val>
                                            <p:strVal val="#ppt_w"/>
                                          </p:val>
                                        </p:tav>
                                      </p:tavLst>
                                    </p:anim>
                                    <p:anim calcmode="lin" valueType="num">
                                      <p:cBhvr>
                                        <p:cTn id="8" dur="500" fill="hold"/>
                                        <p:tgtEl>
                                          <p:spTgt spid="5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520"/>
                                        </p:tgtEl>
                                        <p:attrNameLst>
                                          <p:attrName>style.visibility</p:attrName>
                                        </p:attrNameLst>
                                      </p:cBhvr>
                                      <p:to>
                                        <p:strVal val="visible"/>
                                      </p:to>
                                    </p:set>
                                    <p:anim calcmode="lin" valueType="num">
                                      <p:cBhvr>
                                        <p:cTn id="13" dur="500" fill="hold"/>
                                        <p:tgtEl>
                                          <p:spTgt spid="520"/>
                                        </p:tgtEl>
                                        <p:attrNameLst>
                                          <p:attrName>ppt_w</p:attrName>
                                        </p:attrNameLst>
                                      </p:cBhvr>
                                      <p:tavLst>
                                        <p:tav tm="0">
                                          <p:val>
                                            <p:fltVal val="0"/>
                                          </p:val>
                                        </p:tav>
                                        <p:tav tm="100000">
                                          <p:val>
                                            <p:strVal val="#ppt_w"/>
                                          </p:val>
                                        </p:tav>
                                      </p:tavLst>
                                    </p:anim>
                                    <p:anim calcmode="lin" valueType="num">
                                      <p:cBhvr>
                                        <p:cTn id="14" dur="500" fill="hold"/>
                                        <p:tgtEl>
                                          <p:spTgt spid="52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p:tmAbs val="0"/>
                                  </p:iterate>
                                  <p:childTnLst>
                                    <p:set>
                                      <p:cBhvr>
                                        <p:cTn id="18" fill="hold"/>
                                        <p:tgtEl>
                                          <p:spTgt spid="524"/>
                                        </p:tgtEl>
                                        <p:attrNameLst>
                                          <p:attrName>style.visibility</p:attrName>
                                        </p:attrNameLst>
                                      </p:cBhvr>
                                      <p:to>
                                        <p:strVal val="visible"/>
                                      </p:to>
                                    </p:set>
                                    <p:anim calcmode="lin" valueType="num">
                                      <p:cBhvr>
                                        <p:cTn id="19" dur="500" fill="hold"/>
                                        <p:tgtEl>
                                          <p:spTgt spid="524"/>
                                        </p:tgtEl>
                                        <p:attrNameLst>
                                          <p:attrName>ppt_w</p:attrName>
                                        </p:attrNameLst>
                                      </p:cBhvr>
                                      <p:tavLst>
                                        <p:tav tm="0">
                                          <p:val>
                                            <p:fltVal val="0"/>
                                          </p:val>
                                        </p:tav>
                                        <p:tav tm="100000">
                                          <p:val>
                                            <p:strVal val="#ppt_w"/>
                                          </p:val>
                                        </p:tav>
                                      </p:tavLst>
                                    </p:anim>
                                    <p:anim calcmode="lin" valueType="num">
                                      <p:cBhvr>
                                        <p:cTn id="20" dur="500" fill="hold"/>
                                        <p:tgtEl>
                                          <p:spTgt spid="52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528"/>
                                        </p:tgtEl>
                                        <p:attrNameLst>
                                          <p:attrName>style.visibility</p:attrName>
                                        </p:attrNameLst>
                                      </p:cBhvr>
                                      <p:to>
                                        <p:strVal val="visible"/>
                                      </p:to>
                                    </p:set>
                                    <p:anim calcmode="lin" valueType="num">
                                      <p:cBhvr>
                                        <p:cTn id="25" dur="500" fill="hold"/>
                                        <p:tgtEl>
                                          <p:spTgt spid="528"/>
                                        </p:tgtEl>
                                        <p:attrNameLst>
                                          <p:attrName>ppt_w</p:attrName>
                                        </p:attrNameLst>
                                      </p:cBhvr>
                                      <p:tavLst>
                                        <p:tav tm="0">
                                          <p:val>
                                            <p:fltVal val="0"/>
                                          </p:val>
                                        </p:tav>
                                        <p:tav tm="100000">
                                          <p:val>
                                            <p:strVal val="#ppt_w"/>
                                          </p:val>
                                        </p:tav>
                                      </p:tavLst>
                                    </p:anim>
                                    <p:anim calcmode="lin" valueType="num">
                                      <p:cBhvr>
                                        <p:cTn id="26" dur="500" fill="hold"/>
                                        <p:tgtEl>
                                          <p:spTgt spid="52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iterate>
                                    <p:tmAbs val="0"/>
                                  </p:iterate>
                                  <p:childTnLst>
                                    <p:set>
                                      <p:cBhvr>
                                        <p:cTn id="30" fill="hold"/>
                                        <p:tgtEl>
                                          <p:spTgt spid="532"/>
                                        </p:tgtEl>
                                        <p:attrNameLst>
                                          <p:attrName>style.visibility</p:attrName>
                                        </p:attrNameLst>
                                      </p:cBhvr>
                                      <p:to>
                                        <p:strVal val="visible"/>
                                      </p:to>
                                    </p:set>
                                    <p:anim calcmode="lin" valueType="num">
                                      <p:cBhvr>
                                        <p:cTn id="31" dur="500" fill="hold"/>
                                        <p:tgtEl>
                                          <p:spTgt spid="532"/>
                                        </p:tgtEl>
                                        <p:attrNameLst>
                                          <p:attrName>ppt_w</p:attrName>
                                        </p:attrNameLst>
                                      </p:cBhvr>
                                      <p:tavLst>
                                        <p:tav tm="0">
                                          <p:val>
                                            <p:fltVal val="0"/>
                                          </p:val>
                                        </p:tav>
                                        <p:tav tm="100000">
                                          <p:val>
                                            <p:strVal val="#ppt_w"/>
                                          </p:val>
                                        </p:tav>
                                      </p:tavLst>
                                    </p:anim>
                                    <p:anim calcmode="lin" valueType="num">
                                      <p:cBhvr>
                                        <p:cTn id="32" dur="500" fill="hold"/>
                                        <p:tgtEl>
                                          <p:spTgt spid="53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iterate>
                                    <p:tmAbs val="0"/>
                                  </p:iterate>
                                  <p:childTnLst>
                                    <p:set>
                                      <p:cBhvr>
                                        <p:cTn id="36" fill="hold"/>
                                        <p:tgtEl>
                                          <p:spTgt spid="536"/>
                                        </p:tgtEl>
                                        <p:attrNameLst>
                                          <p:attrName>style.visibility</p:attrName>
                                        </p:attrNameLst>
                                      </p:cBhvr>
                                      <p:to>
                                        <p:strVal val="visible"/>
                                      </p:to>
                                    </p:set>
                                    <p:anim calcmode="lin" valueType="num">
                                      <p:cBhvr>
                                        <p:cTn id="37" dur="500" fill="hold"/>
                                        <p:tgtEl>
                                          <p:spTgt spid="536"/>
                                        </p:tgtEl>
                                        <p:attrNameLst>
                                          <p:attrName>ppt_w</p:attrName>
                                        </p:attrNameLst>
                                      </p:cBhvr>
                                      <p:tavLst>
                                        <p:tav tm="0">
                                          <p:val>
                                            <p:fltVal val="0"/>
                                          </p:val>
                                        </p:tav>
                                        <p:tav tm="100000">
                                          <p:val>
                                            <p:strVal val="#ppt_w"/>
                                          </p:val>
                                        </p:tav>
                                      </p:tavLst>
                                    </p:anim>
                                    <p:anim calcmode="lin" valueType="num">
                                      <p:cBhvr>
                                        <p:cTn id="38" dur="500" fill="hold"/>
                                        <p:tgtEl>
                                          <p:spTgt spid="53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iterate>
                                    <p:tmAbs val="0"/>
                                  </p:iterate>
                                  <p:childTnLst>
                                    <p:set>
                                      <p:cBhvr>
                                        <p:cTn id="42" fill="hold"/>
                                        <p:tgtEl>
                                          <p:spTgt spid="540"/>
                                        </p:tgtEl>
                                        <p:attrNameLst>
                                          <p:attrName>style.visibility</p:attrName>
                                        </p:attrNameLst>
                                      </p:cBhvr>
                                      <p:to>
                                        <p:strVal val="visible"/>
                                      </p:to>
                                    </p:set>
                                    <p:anim calcmode="lin" valueType="num">
                                      <p:cBhvr>
                                        <p:cTn id="43" dur="500" fill="hold"/>
                                        <p:tgtEl>
                                          <p:spTgt spid="540"/>
                                        </p:tgtEl>
                                        <p:attrNameLst>
                                          <p:attrName>ppt_w</p:attrName>
                                        </p:attrNameLst>
                                      </p:cBhvr>
                                      <p:tavLst>
                                        <p:tav tm="0">
                                          <p:val>
                                            <p:fltVal val="0"/>
                                          </p:val>
                                        </p:tav>
                                        <p:tav tm="100000">
                                          <p:val>
                                            <p:strVal val="#ppt_w"/>
                                          </p:val>
                                        </p:tav>
                                      </p:tavLst>
                                    </p:anim>
                                    <p:anim calcmode="lin" valueType="num">
                                      <p:cBhvr>
                                        <p:cTn id="44" dur="500" fill="hold"/>
                                        <p:tgtEl>
                                          <p:spTgt spid="540"/>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iterate>
                                    <p:tmAbs val="0"/>
                                  </p:iterate>
                                  <p:childTnLst>
                                    <p:set>
                                      <p:cBhvr>
                                        <p:cTn id="48" fill="hold"/>
                                        <p:tgtEl>
                                          <p:spTgt spid="544"/>
                                        </p:tgtEl>
                                        <p:attrNameLst>
                                          <p:attrName>style.visibility</p:attrName>
                                        </p:attrNameLst>
                                      </p:cBhvr>
                                      <p:to>
                                        <p:strVal val="visible"/>
                                      </p:to>
                                    </p:set>
                                    <p:anim calcmode="lin" valueType="num">
                                      <p:cBhvr>
                                        <p:cTn id="49" dur="500" fill="hold"/>
                                        <p:tgtEl>
                                          <p:spTgt spid="544"/>
                                        </p:tgtEl>
                                        <p:attrNameLst>
                                          <p:attrName>ppt_w</p:attrName>
                                        </p:attrNameLst>
                                      </p:cBhvr>
                                      <p:tavLst>
                                        <p:tav tm="0">
                                          <p:val>
                                            <p:fltVal val="0"/>
                                          </p:val>
                                        </p:tav>
                                        <p:tav tm="100000">
                                          <p:val>
                                            <p:strVal val="#ppt_w"/>
                                          </p:val>
                                        </p:tav>
                                      </p:tavLst>
                                    </p:anim>
                                    <p:anim calcmode="lin" valueType="num">
                                      <p:cBhvr>
                                        <p:cTn id="50" dur="500" fill="hold"/>
                                        <p:tgtEl>
                                          <p:spTgt spid="54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iterate>
                                    <p:tmAbs val="0"/>
                                  </p:iterate>
                                  <p:childTnLst>
                                    <p:set>
                                      <p:cBhvr>
                                        <p:cTn id="54" fill="hold"/>
                                        <p:tgtEl>
                                          <p:spTgt spid="548"/>
                                        </p:tgtEl>
                                        <p:attrNameLst>
                                          <p:attrName>style.visibility</p:attrName>
                                        </p:attrNameLst>
                                      </p:cBhvr>
                                      <p:to>
                                        <p:strVal val="visible"/>
                                      </p:to>
                                    </p:set>
                                    <p:anim calcmode="lin" valueType="num">
                                      <p:cBhvr>
                                        <p:cTn id="55" dur="500" fill="hold"/>
                                        <p:tgtEl>
                                          <p:spTgt spid="548"/>
                                        </p:tgtEl>
                                        <p:attrNameLst>
                                          <p:attrName>ppt_w</p:attrName>
                                        </p:attrNameLst>
                                      </p:cBhvr>
                                      <p:tavLst>
                                        <p:tav tm="0">
                                          <p:val>
                                            <p:fltVal val="0"/>
                                          </p:val>
                                        </p:tav>
                                        <p:tav tm="100000">
                                          <p:val>
                                            <p:strVal val="#ppt_w"/>
                                          </p:val>
                                        </p:tav>
                                      </p:tavLst>
                                    </p:anim>
                                    <p:anim calcmode="lin" valueType="num">
                                      <p:cBhvr>
                                        <p:cTn id="56" dur="500" fill="hold"/>
                                        <p:tgtEl>
                                          <p:spTgt spid="548"/>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iterate>
                                    <p:tmAbs val="0"/>
                                  </p:iterate>
                                  <p:childTnLst>
                                    <p:set>
                                      <p:cBhvr>
                                        <p:cTn id="60" fill="hold"/>
                                        <p:tgtEl>
                                          <p:spTgt spid="552"/>
                                        </p:tgtEl>
                                        <p:attrNameLst>
                                          <p:attrName>style.visibility</p:attrName>
                                        </p:attrNameLst>
                                      </p:cBhvr>
                                      <p:to>
                                        <p:strVal val="visible"/>
                                      </p:to>
                                    </p:set>
                                    <p:anim calcmode="lin" valueType="num">
                                      <p:cBhvr>
                                        <p:cTn id="61" dur="500" fill="hold"/>
                                        <p:tgtEl>
                                          <p:spTgt spid="552"/>
                                        </p:tgtEl>
                                        <p:attrNameLst>
                                          <p:attrName>ppt_w</p:attrName>
                                        </p:attrNameLst>
                                      </p:cBhvr>
                                      <p:tavLst>
                                        <p:tav tm="0">
                                          <p:val>
                                            <p:fltVal val="0"/>
                                          </p:val>
                                        </p:tav>
                                        <p:tav tm="100000">
                                          <p:val>
                                            <p:strVal val="#ppt_w"/>
                                          </p:val>
                                        </p:tav>
                                      </p:tavLst>
                                    </p:anim>
                                    <p:anim calcmode="lin" valueType="num">
                                      <p:cBhvr>
                                        <p:cTn id="62" dur="500" fill="hold"/>
                                        <p:tgtEl>
                                          <p:spTgt spid="55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iterate>
                                    <p:tmAbs val="0"/>
                                  </p:iterate>
                                  <p:childTnLst>
                                    <p:set>
                                      <p:cBhvr>
                                        <p:cTn id="66" fill="hold"/>
                                        <p:tgtEl>
                                          <p:spTgt spid="556"/>
                                        </p:tgtEl>
                                        <p:attrNameLst>
                                          <p:attrName>style.visibility</p:attrName>
                                        </p:attrNameLst>
                                      </p:cBhvr>
                                      <p:to>
                                        <p:strVal val="visible"/>
                                      </p:to>
                                    </p:set>
                                    <p:anim calcmode="lin" valueType="num">
                                      <p:cBhvr>
                                        <p:cTn id="67" dur="500" fill="hold"/>
                                        <p:tgtEl>
                                          <p:spTgt spid="556"/>
                                        </p:tgtEl>
                                        <p:attrNameLst>
                                          <p:attrName>ppt_w</p:attrName>
                                        </p:attrNameLst>
                                      </p:cBhvr>
                                      <p:tavLst>
                                        <p:tav tm="0">
                                          <p:val>
                                            <p:fltVal val="0"/>
                                          </p:val>
                                        </p:tav>
                                        <p:tav tm="100000">
                                          <p:val>
                                            <p:strVal val="#ppt_w"/>
                                          </p:val>
                                        </p:tav>
                                      </p:tavLst>
                                    </p:anim>
                                    <p:anim calcmode="lin" valueType="num">
                                      <p:cBhvr>
                                        <p:cTn id="68" dur="500" fill="hold"/>
                                        <p:tgtEl>
                                          <p:spTgt spid="556"/>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iterate>
                                    <p:tmAbs val="0"/>
                                  </p:iterate>
                                  <p:childTnLst>
                                    <p:set>
                                      <p:cBhvr>
                                        <p:cTn id="72" fill="hold"/>
                                        <p:tgtEl>
                                          <p:spTgt spid="560"/>
                                        </p:tgtEl>
                                        <p:attrNameLst>
                                          <p:attrName>style.visibility</p:attrName>
                                        </p:attrNameLst>
                                      </p:cBhvr>
                                      <p:to>
                                        <p:strVal val="visible"/>
                                      </p:to>
                                    </p:set>
                                    <p:anim calcmode="lin" valueType="num">
                                      <p:cBhvr>
                                        <p:cTn id="73" dur="500" fill="hold"/>
                                        <p:tgtEl>
                                          <p:spTgt spid="560"/>
                                        </p:tgtEl>
                                        <p:attrNameLst>
                                          <p:attrName>ppt_w</p:attrName>
                                        </p:attrNameLst>
                                      </p:cBhvr>
                                      <p:tavLst>
                                        <p:tav tm="0">
                                          <p:val>
                                            <p:fltVal val="0"/>
                                          </p:val>
                                        </p:tav>
                                        <p:tav tm="100000">
                                          <p:val>
                                            <p:strVal val="#ppt_w"/>
                                          </p:val>
                                        </p:tav>
                                      </p:tavLst>
                                    </p:anim>
                                    <p:anim calcmode="lin" valueType="num">
                                      <p:cBhvr>
                                        <p:cTn id="74" dur="500" fill="hold"/>
                                        <p:tgtEl>
                                          <p:spTgt spid="5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animBg="1" advAuto="0"/>
      <p:bldP spid="520" grpId="0" animBg="1" advAuto="0"/>
      <p:bldP spid="524" grpId="0" animBg="1" advAuto="0"/>
      <p:bldP spid="528" grpId="0" animBg="1" advAuto="0"/>
      <p:bldP spid="532" grpId="0" animBg="1" advAuto="0"/>
      <p:bldP spid="536" grpId="0" animBg="1" advAuto="0"/>
      <p:bldP spid="540" grpId="0" animBg="1" advAuto="0"/>
      <p:bldP spid="544" grpId="0" animBg="1" advAuto="0"/>
      <p:bldP spid="548" grpId="0" animBg="1" advAuto="0"/>
      <p:bldP spid="552" grpId="0" animBg="1" advAuto="0"/>
      <p:bldP spid="556" grpId="0" animBg="1" advAuto="0"/>
      <p:bldP spid="560"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dee44b-8cf8-408d-ae14-7b62a3874e4e">
      <UserInfo>
        <DisplayName>Stephen Freeman</DisplayName>
        <AccountId>65</AccountId>
        <AccountType/>
      </UserInfo>
      <UserInfo>
        <DisplayName>Deb Toole</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2A5AC36327334CA353FDAD7968B9F5" ma:contentTypeVersion="9" ma:contentTypeDescription="Create a new document." ma:contentTypeScope="" ma:versionID="a7d35666975b7fc27c374089aa95a728">
  <xsd:schema xmlns:xsd="http://www.w3.org/2001/XMLSchema" xmlns:xs="http://www.w3.org/2001/XMLSchema" xmlns:p="http://schemas.microsoft.com/office/2006/metadata/properties" xmlns:ns2="8847847b-780d-4a8c-b91b-84b00f07f709" xmlns:ns3="eddee44b-8cf8-408d-ae14-7b62a3874e4e" targetNamespace="http://schemas.microsoft.com/office/2006/metadata/properties" ma:root="true" ma:fieldsID="584673d29c27e2e0f3d124fb9c710005" ns2:_="" ns3:_="">
    <xsd:import namespace="8847847b-780d-4a8c-b91b-84b00f07f709"/>
    <xsd:import namespace="eddee44b-8cf8-408d-ae14-7b62a3874e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7847b-780d-4a8c-b91b-84b00f07f7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dee44b-8cf8-408d-ae14-7b62a3874e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876F96-BDFD-43EF-B26E-D359A45FE7C5}">
  <ds:schemaRefs>
    <ds:schemaRef ds:uri="http://schemas.microsoft.com/office/2006/metadata/properties"/>
    <ds:schemaRef ds:uri="http://schemas.microsoft.com/office/infopath/2007/PartnerControls"/>
    <ds:schemaRef ds:uri="eddee44b-8cf8-408d-ae14-7b62a3874e4e"/>
  </ds:schemaRefs>
</ds:datastoreItem>
</file>

<file path=customXml/itemProps2.xml><?xml version="1.0" encoding="utf-8"?>
<ds:datastoreItem xmlns:ds="http://schemas.openxmlformats.org/officeDocument/2006/customXml" ds:itemID="{79DEC384-E33A-488C-8833-DD3F3EE33772}">
  <ds:schemaRefs>
    <ds:schemaRef ds:uri="http://schemas.microsoft.com/sharepoint/v3/contenttype/forms"/>
  </ds:schemaRefs>
</ds:datastoreItem>
</file>

<file path=customXml/itemProps3.xml><?xml version="1.0" encoding="utf-8"?>
<ds:datastoreItem xmlns:ds="http://schemas.openxmlformats.org/officeDocument/2006/customXml" ds:itemID="{8FF48E78-7E0A-457B-AAB3-FF327D5A6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7847b-780d-4a8c-b91b-84b00f07f709"/>
    <ds:schemaRef ds:uri="eddee44b-8cf8-408d-ae14-7b62a3874e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1655</Words>
  <Application>Microsoft Office PowerPoint</Application>
  <PresentationFormat>Widescreen</PresentationFormat>
  <Paragraphs>334</Paragraphs>
  <Slides>19</Slides>
  <Notes>15</Notes>
  <HiddenSlides>3</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Augustin</dc:creator>
  <cp:lastModifiedBy>Sean Augustin</cp:lastModifiedBy>
  <cp:revision>29</cp:revision>
  <dcterms:created xsi:type="dcterms:W3CDTF">2022-11-01T14:45:09Z</dcterms:created>
  <dcterms:modified xsi:type="dcterms:W3CDTF">2023-10-19T08:40:01Z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0x010100892A5AC36327334CA353FDAD7968B9F5</vt:lpwstr>
  </property>
</Properties>
</file>