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3" r:id="rId2"/>
    <p:sldId id="276" r:id="rId3"/>
    <p:sldId id="277" r:id="rId4"/>
    <p:sldId id="278" r:id="rId5"/>
    <p:sldId id="279" r:id="rId6"/>
    <p:sldId id="280" r:id="rId7"/>
    <p:sldId id="281" r:id="rId8"/>
    <p:sldId id="282" r:id="rId9"/>
    <p:sldId id="283" r:id="rId10"/>
    <p:sldId id="285" r:id="rId11"/>
    <p:sldId id="286" r:id="rId12"/>
    <p:sldId id="287"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382E73"/>
    <a:srgbClr val="00418E"/>
    <a:srgbClr val="24338A"/>
    <a:srgbClr val="9F85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3914" autoAdjust="0"/>
  </p:normalViewPr>
  <p:slideViewPr>
    <p:cSldViewPr>
      <p:cViewPr varScale="1">
        <p:scale>
          <a:sx n="73" d="100"/>
          <a:sy n="73" d="100"/>
        </p:scale>
        <p:origin x="9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F2D2-F11C-46F1-BD2A-6051D0B0669C}"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C5BB7-31DB-44B2-A089-05ADFFDED758}" type="slidenum">
              <a:rPr lang="en-GB" smtClean="0"/>
              <a:t>‹#›</a:t>
            </a:fld>
            <a:endParaRPr lang="en-GB"/>
          </a:p>
        </p:txBody>
      </p:sp>
    </p:spTree>
    <p:extLst>
      <p:ext uri="{BB962C8B-B14F-4D97-AF65-F5344CB8AC3E}">
        <p14:creationId xmlns:p14="http://schemas.microsoft.com/office/powerpoint/2010/main" val="247176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CC5BB7-31DB-44B2-A089-05ADFFDED758}" type="slidenum">
              <a:rPr lang="en-GB" smtClean="0"/>
              <a:t>1</a:t>
            </a:fld>
            <a:endParaRPr lang="en-GB"/>
          </a:p>
        </p:txBody>
      </p:sp>
    </p:spTree>
    <p:extLst>
      <p:ext uri="{BB962C8B-B14F-4D97-AF65-F5344CB8AC3E}">
        <p14:creationId xmlns:p14="http://schemas.microsoft.com/office/powerpoint/2010/main" val="143228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0C44733-FC54-206F-5123-F498B37A39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EE2C56C-C874-D5B0-8796-DD51739B65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988" name="Slide Number Placeholder 3">
            <a:extLst>
              <a:ext uri="{FF2B5EF4-FFF2-40B4-BE49-F238E27FC236}">
                <a16:creationId xmlns:a16="http://schemas.microsoft.com/office/drawing/2014/main" id="{5F1BAB6E-D672-C8C4-BA00-A0C4179F9B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6FBE8D7-95A3-451E-A319-1D78664E9C1A}" type="slidenum">
              <a:rPr lang="en-GB" altLang="en-US" smtClean="0"/>
              <a:pPr>
                <a:spcBef>
                  <a:spcPct val="0"/>
                </a:spcBef>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5E58-646D-4542-988B-8321096F0208}"/>
              </a:ext>
            </a:extLst>
          </p:cNvPr>
          <p:cNvSpPr>
            <a:spLocks noGrp="1"/>
          </p:cNvSpPr>
          <p:nvPr>
            <p:ph type="ctrTitle"/>
          </p:nvPr>
        </p:nvSpPr>
        <p:spPr>
          <a:xfrm>
            <a:off x="1143000" y="1122363"/>
            <a:ext cx="6858000" cy="2387600"/>
          </a:xfrm>
        </p:spPr>
        <p:txBody>
          <a:bodyPr anchor="b">
            <a:normAutofit/>
          </a:bodyPr>
          <a:lstStyle>
            <a:lvl1pPr algn="ctr">
              <a:defRPr sz="3000" b="1" i="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BBE8D1D-620B-4CDA-A821-D4CA23C0FFAA}"/>
              </a:ext>
            </a:extLst>
          </p:cNvPr>
          <p:cNvSpPr>
            <a:spLocks noGrp="1"/>
          </p:cNvSpPr>
          <p:nvPr>
            <p:ph type="subTitle" idx="1"/>
          </p:nvPr>
        </p:nvSpPr>
        <p:spPr>
          <a:xfrm>
            <a:off x="1143000" y="3602038"/>
            <a:ext cx="6858000" cy="1655762"/>
          </a:xfrm>
        </p:spPr>
        <p:txBody>
          <a:bodyPr>
            <a:normAutofit/>
          </a:bodyPr>
          <a:lstStyle>
            <a:lvl1pPr marL="0" indent="0" algn="ctr">
              <a:buNone/>
              <a:defRPr sz="15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F713B08F-3DAA-4F79-82B4-FC65651D3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967" y="5877272"/>
            <a:ext cx="1964066" cy="604828"/>
          </a:xfrm>
          <a:prstGeom prst="rect">
            <a:avLst/>
          </a:prstGeom>
        </p:spPr>
      </p:pic>
    </p:spTree>
    <p:extLst>
      <p:ext uri="{BB962C8B-B14F-4D97-AF65-F5344CB8AC3E}">
        <p14:creationId xmlns:p14="http://schemas.microsoft.com/office/powerpoint/2010/main" val="3784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02415-B876-42A1-8334-A9EBE3F8D73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13C41-DA46-4FD2-B5E9-7BE0123214B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25A4A-363A-43A4-AE30-4BD1EBC3D23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5" name="Footer Placeholder 4">
            <a:extLst>
              <a:ext uri="{FF2B5EF4-FFF2-40B4-BE49-F238E27FC236}">
                <a16:creationId xmlns:a16="http://schemas.microsoft.com/office/drawing/2014/main" id="{D8BEB96E-D21A-4F7C-A2F9-93707903D7F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66B5E80-8805-41E2-8146-51CCB5043098}"/>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36123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82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6622-E78D-40D1-9037-4242897DBC0E}"/>
              </a:ext>
            </a:extLst>
          </p:cNvPr>
          <p:cNvSpPr>
            <a:spLocks noGrp="1"/>
          </p:cNvSpPr>
          <p:nvPr>
            <p:ph type="title"/>
          </p:nvPr>
        </p:nvSpPr>
        <p:spPr/>
        <p:txBody>
          <a:bodyPr>
            <a:normAutofit/>
          </a:bodyPr>
          <a:lstStyle>
            <a:lvl1pPr>
              <a:defRPr sz="3000" b="0" i="0" baseline="0">
                <a:solidFill>
                  <a:schemeClr val="bg1"/>
                </a:solidFill>
                <a:latin typeface="Open Sans SemiBold" panose="020B0706030804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34CC08-C38E-47C2-B65A-A350A96E3AAF}"/>
              </a:ext>
            </a:extLst>
          </p:cNvPr>
          <p:cNvSpPr>
            <a:spLocks noGrp="1"/>
          </p:cNvSpPr>
          <p:nvPr>
            <p:ph idx="1"/>
          </p:nvPr>
        </p:nvSpPr>
        <p:spPr/>
        <p:txBody>
          <a:bodyPr/>
          <a:lstStyle>
            <a:lvl1pPr>
              <a:defRPr sz="23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03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76E-C30F-49B3-BD47-95F4B8E33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99FDB-41E1-4C4F-83ED-801E8341A07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E88CDA-7F76-4867-B310-5D5F82E1F09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EB9B7E-5140-4CB1-9E1E-78CE0B42D70E}"/>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6" name="Footer Placeholder 5">
            <a:extLst>
              <a:ext uri="{FF2B5EF4-FFF2-40B4-BE49-F238E27FC236}">
                <a16:creationId xmlns:a16="http://schemas.microsoft.com/office/drawing/2014/main" id="{8FB18084-E75D-4106-8D3A-7950D2CD67C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636809-0DF3-44B4-B6A0-4E57CCCF74EE}"/>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9651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7BAD-F83F-492B-BC63-5CC486090D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52F10-F8A9-4055-9FE7-E9FDDFF009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1803E42-0B92-4ED7-8CF4-C33331006E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E1BE51-82EA-419A-97A1-B2D90C1D28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3AEE28A-D22A-4C2C-B7CD-9EBC344C190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D2A15E-2D36-48CB-A314-DB6B165C1BD1}"/>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8" name="Footer Placeholder 7">
            <a:extLst>
              <a:ext uri="{FF2B5EF4-FFF2-40B4-BE49-F238E27FC236}">
                <a16:creationId xmlns:a16="http://schemas.microsoft.com/office/drawing/2014/main" id="{8F4EB2FD-0023-4DD1-B0D6-066D0F12A814}"/>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D4FBE57-3764-49F0-89D5-EE868C9A9E3B}"/>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62688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24A7-6234-45F9-AD4B-55ADE3C028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03513-5955-4294-974C-259B47DAD512}"/>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4" name="Footer Placeholder 3">
            <a:extLst>
              <a:ext uri="{FF2B5EF4-FFF2-40B4-BE49-F238E27FC236}">
                <a16:creationId xmlns:a16="http://schemas.microsoft.com/office/drawing/2014/main" id="{B8728E3B-90B3-44D2-B33D-36E60905BF5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6501CA-3FB4-4640-8943-F9FE4BD2333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52028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B4F25-C821-4572-A6A3-01C6D985D7F4}"/>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3" name="Footer Placeholder 2">
            <a:extLst>
              <a:ext uri="{FF2B5EF4-FFF2-40B4-BE49-F238E27FC236}">
                <a16:creationId xmlns:a16="http://schemas.microsoft.com/office/drawing/2014/main" id="{BC650604-2C1B-434A-94DA-63119FAB513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20C7187-8443-4E76-8805-41F5113A5CD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4186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B99-36C8-4E4E-84EA-0F52FA751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5B09A0-CA6D-49FB-A5E1-634E959BF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732763-87D0-4031-BB56-976B77348F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783088-A13C-4BBE-A907-9C55190AA2B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6" name="Footer Placeholder 5">
            <a:extLst>
              <a:ext uri="{FF2B5EF4-FFF2-40B4-BE49-F238E27FC236}">
                <a16:creationId xmlns:a16="http://schemas.microsoft.com/office/drawing/2014/main" id="{FB9A7894-7DB8-4E0C-A4AE-B8A86F178B0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111974C-4C81-450F-AA32-46C7538F64E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0231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007-142B-4FDA-8614-8977D2D64B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1C18C8-8D30-4AD1-8FBC-8CC2E913C6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03E46479-16BE-49CF-9807-97F0C32FF5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3751FA-B75F-4A30-BC57-6FCA1AD5F06C}"/>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6" name="Footer Placeholder 5">
            <a:extLst>
              <a:ext uri="{FF2B5EF4-FFF2-40B4-BE49-F238E27FC236}">
                <a16:creationId xmlns:a16="http://schemas.microsoft.com/office/drawing/2014/main" id="{98C32CC4-4FE4-4BDC-9677-A720FA57897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6F45EF-F7BC-45F4-B60C-79F9119A366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3354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9B5-029B-43D3-B016-0A99B9EB92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0353D-552A-4DBD-B1F3-B666E154EA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20901-97BF-481D-8EA8-0295B7C3858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08/09/2022</a:t>
            </a:fld>
            <a:endParaRPr lang="en-GB"/>
          </a:p>
        </p:txBody>
      </p:sp>
      <p:sp>
        <p:nvSpPr>
          <p:cNvPr id="5" name="Footer Placeholder 4">
            <a:extLst>
              <a:ext uri="{FF2B5EF4-FFF2-40B4-BE49-F238E27FC236}">
                <a16:creationId xmlns:a16="http://schemas.microsoft.com/office/drawing/2014/main" id="{3D3C8CB4-724E-4464-B949-B7E8A6AC600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A63034-D208-4535-A0C4-126C960EACA5}"/>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75510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75BF2-AC2A-4AB6-B87A-DAE650B23A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FFF2A16-C03B-4B98-91F9-521ECE55E0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49E4C560-0552-4F2F-8D5B-694E95C4BBBE}"/>
              </a:ext>
            </a:extLst>
          </p:cNvPr>
          <p:cNvSpPr/>
          <p:nvPr userDrawn="1"/>
        </p:nvSpPr>
        <p:spPr>
          <a:xfrm>
            <a:off x="0" y="6669360"/>
            <a:ext cx="9144000" cy="188640"/>
          </a:xfrm>
          <a:prstGeom prst="rect">
            <a:avLst/>
          </a:prstGeom>
          <a:solidFill>
            <a:srgbClr val="9F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756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3C9B892B-DA05-F61F-3F25-9DA5E6E6A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5886747"/>
            <a:ext cx="1777776" cy="608186"/>
          </a:xfrm>
          <a:prstGeom prst="rect">
            <a:avLst/>
          </a:prstGeom>
        </p:spPr>
      </p:pic>
      <p:sp>
        <p:nvSpPr>
          <p:cNvPr id="2" name="Title 20">
            <a:extLst>
              <a:ext uri="{FF2B5EF4-FFF2-40B4-BE49-F238E27FC236}">
                <a16:creationId xmlns:a16="http://schemas.microsoft.com/office/drawing/2014/main" id="{E1404BD0-5758-31F5-96FF-A2E26EE26429}"/>
              </a:ext>
            </a:extLst>
          </p:cNvPr>
          <p:cNvSpPr txBox="1">
            <a:spLocks/>
          </p:cNvSpPr>
          <p:nvPr/>
        </p:nvSpPr>
        <p:spPr>
          <a:xfrm>
            <a:off x="461962" y="363067"/>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ltLang="en-US" sz="3600" b="1" dirty="0">
                <a:latin typeface="Dreaming Outloud Pro" panose="03050502040302030504" pitchFamily="66" charset="0"/>
                <a:cs typeface="Dreaming Outloud Pro" panose="03050502040302030504" pitchFamily="66" charset="0"/>
              </a:rPr>
              <a:t> </a:t>
            </a:r>
            <a:r>
              <a:rPr lang="en-GB" altLang="en-US" sz="4800" b="1" dirty="0">
                <a:solidFill>
                  <a:srgbClr val="382E73"/>
                </a:solidFill>
                <a:latin typeface="Dreaming Outloud Pro" panose="03050502040302030504" pitchFamily="66" charset="0"/>
                <a:cs typeface="Dreaming Outloud Pro" panose="03050502040302030504" pitchFamily="66" charset="0"/>
              </a:rPr>
              <a:t>Queen Elizabeth II</a:t>
            </a:r>
          </a:p>
          <a:p>
            <a:pPr algn="ctr"/>
            <a:r>
              <a:rPr lang="en-GB" altLang="en-US" sz="3600" b="1" dirty="0">
                <a:solidFill>
                  <a:srgbClr val="382E73"/>
                </a:solidFill>
                <a:latin typeface="Dreaming Outloud Pro" panose="03050502040302030504" pitchFamily="66" charset="0"/>
                <a:cs typeface="Dreaming Outloud Pro" panose="03050502040302030504" pitchFamily="66" charset="0"/>
              </a:rPr>
              <a:t>1926-2022</a:t>
            </a:r>
          </a:p>
        </p:txBody>
      </p:sp>
      <p:pic>
        <p:nvPicPr>
          <p:cNvPr id="3" name="Picture 2">
            <a:extLst>
              <a:ext uri="{FF2B5EF4-FFF2-40B4-BE49-F238E27FC236}">
                <a16:creationId xmlns:a16="http://schemas.microsoft.com/office/drawing/2014/main" id="{5769460B-B907-250B-9C16-27A14C868D0D}"/>
              </a:ext>
            </a:extLst>
          </p:cNvPr>
          <p:cNvPicPr>
            <a:picLocks noChangeAspect="1"/>
          </p:cNvPicPr>
          <p:nvPr/>
        </p:nvPicPr>
        <p:blipFill>
          <a:blip r:embed="rId4"/>
          <a:stretch>
            <a:fillRect/>
          </a:stretch>
        </p:blipFill>
        <p:spPr>
          <a:xfrm>
            <a:off x="3118260" y="1628800"/>
            <a:ext cx="3240360" cy="4067540"/>
          </a:xfrm>
          <a:prstGeom prst="rect">
            <a:avLst/>
          </a:prstGeom>
          <a:effectLst>
            <a:softEdge rad="203200"/>
          </a:effectLst>
        </p:spPr>
      </p:pic>
    </p:spTree>
    <p:extLst>
      <p:ext uri="{BB962C8B-B14F-4D97-AF65-F5344CB8AC3E}">
        <p14:creationId xmlns:p14="http://schemas.microsoft.com/office/powerpoint/2010/main" val="22041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3E3140DF-A290-F3F7-3812-E597FBA9A101}"/>
              </a:ext>
            </a:extLst>
          </p:cNvPr>
          <p:cNvSpPr txBox="1">
            <a:spLocks/>
          </p:cNvSpPr>
          <p:nvPr/>
        </p:nvSpPr>
        <p:spPr>
          <a:xfrm>
            <a:off x="457199" y="209270"/>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ltLang="en-US" sz="3600" b="1" dirty="0">
                <a:solidFill>
                  <a:srgbClr val="382E73"/>
                </a:solidFill>
                <a:latin typeface="Dreaming Outloud Pro" panose="03050502040302030504" pitchFamily="66" charset="0"/>
                <a:cs typeface="Dreaming Outloud Pro" panose="03050502040302030504" pitchFamily="66" charset="0"/>
              </a:rPr>
              <a:t>A Long-reigning Monarch</a:t>
            </a:r>
          </a:p>
        </p:txBody>
      </p:sp>
      <p:sp>
        <p:nvSpPr>
          <p:cNvPr id="4" name="Rectangle 4">
            <a:extLst>
              <a:ext uri="{FF2B5EF4-FFF2-40B4-BE49-F238E27FC236}">
                <a16:creationId xmlns:a16="http://schemas.microsoft.com/office/drawing/2014/main" id="{DC1327D4-7FAD-76A8-48AA-0295D9207EE1}"/>
              </a:ext>
            </a:extLst>
          </p:cNvPr>
          <p:cNvSpPr>
            <a:spLocks noChangeArrowheads="1"/>
          </p:cNvSpPr>
          <p:nvPr/>
        </p:nvSpPr>
        <p:spPr bwMode="auto">
          <a:xfrm>
            <a:off x="750886" y="903187"/>
            <a:ext cx="7632700" cy="168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Her Majesty Queen Elizabeth II served for 70 years. September 9</a:t>
            </a:r>
            <a:r>
              <a:rPr lang="en-GB" altLang="en-US" sz="2000" baseline="30000" dirty="0">
                <a:solidFill>
                  <a:schemeClr val="tx1"/>
                </a:solidFill>
                <a:latin typeface="Dreaming Outloud Pro" panose="03050502040302030504" pitchFamily="66" charset="0"/>
                <a:cs typeface="Dreaming Outloud Pro" panose="03050502040302030504" pitchFamily="66" charset="0"/>
              </a:rPr>
              <a:t>th</a:t>
            </a:r>
            <a:r>
              <a:rPr lang="en-GB" altLang="en-US" sz="2000" dirty="0">
                <a:solidFill>
                  <a:schemeClr val="tx1"/>
                </a:solidFill>
                <a:latin typeface="Dreaming Outloud Pro" panose="03050502040302030504" pitchFamily="66" charset="0"/>
                <a:cs typeface="Dreaming Outloud Pro" panose="03050502040302030504" pitchFamily="66" charset="0"/>
              </a:rPr>
              <a:t> 2015 was an extraordinary milestone in the Queen’s history. On this day, she became the longest-ever serving British monarch and broke Queen Victoria’s impressive record of a 63 years and seven months reign.</a:t>
            </a:r>
          </a:p>
        </p:txBody>
      </p:sp>
      <p:sp>
        <p:nvSpPr>
          <p:cNvPr id="5" name="Rectangle 4">
            <a:extLst>
              <a:ext uri="{FF2B5EF4-FFF2-40B4-BE49-F238E27FC236}">
                <a16:creationId xmlns:a16="http://schemas.microsoft.com/office/drawing/2014/main" id="{1082EE9F-2BE6-7372-0D8E-52FA4BD27E5E}"/>
              </a:ext>
            </a:extLst>
          </p:cNvPr>
          <p:cNvSpPr>
            <a:spLocks noChangeArrowheads="1"/>
          </p:cNvSpPr>
          <p:nvPr/>
        </p:nvSpPr>
        <p:spPr bwMode="auto">
          <a:xfrm>
            <a:off x="3923928" y="5229200"/>
            <a:ext cx="4648200" cy="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In the words of the National Anthem, the Queen certainly is “long to reign over us”.</a:t>
            </a:r>
          </a:p>
        </p:txBody>
      </p:sp>
      <p:sp>
        <p:nvSpPr>
          <p:cNvPr id="6" name="Rectangle 4">
            <a:extLst>
              <a:ext uri="{FF2B5EF4-FFF2-40B4-BE49-F238E27FC236}">
                <a16:creationId xmlns:a16="http://schemas.microsoft.com/office/drawing/2014/main" id="{3AE82D56-2503-63AD-1323-0A469FBF16B1}"/>
              </a:ext>
            </a:extLst>
          </p:cNvPr>
          <p:cNvSpPr>
            <a:spLocks noChangeArrowheads="1"/>
          </p:cNvSpPr>
          <p:nvPr/>
        </p:nvSpPr>
        <p:spPr bwMode="auto">
          <a:xfrm>
            <a:off x="130522" y="5075311"/>
            <a:ext cx="3649390" cy="13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‘God Save the King’ was a patriotic song first performed in London in 1745. Today, it is known as the National Anthem.</a:t>
            </a:r>
          </a:p>
        </p:txBody>
      </p:sp>
      <p:pic>
        <p:nvPicPr>
          <p:cNvPr id="7" name="Picture 6">
            <a:extLst>
              <a:ext uri="{FF2B5EF4-FFF2-40B4-BE49-F238E27FC236}">
                <a16:creationId xmlns:a16="http://schemas.microsoft.com/office/drawing/2014/main" id="{201D8B13-7A16-E435-96F7-3C3A729E4F7D}"/>
              </a:ext>
            </a:extLst>
          </p:cNvPr>
          <p:cNvPicPr>
            <a:picLocks noChangeAspect="1"/>
          </p:cNvPicPr>
          <p:nvPr/>
        </p:nvPicPr>
        <p:blipFill>
          <a:blip r:embed="rId2"/>
          <a:stretch>
            <a:fillRect/>
          </a:stretch>
        </p:blipFill>
        <p:spPr>
          <a:xfrm>
            <a:off x="1955217" y="2435274"/>
            <a:ext cx="4733925" cy="2762250"/>
          </a:xfrm>
          <a:prstGeom prst="rect">
            <a:avLst/>
          </a:prstGeom>
          <a:effectLst>
            <a:softEdge rad="304800"/>
          </a:effectLst>
        </p:spPr>
      </p:pic>
    </p:spTree>
    <p:extLst>
      <p:ext uri="{BB962C8B-B14F-4D97-AF65-F5344CB8AC3E}">
        <p14:creationId xmlns:p14="http://schemas.microsoft.com/office/powerpoint/2010/main" val="79276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B954D2D-47AB-785B-87A3-E48ED1535A07}"/>
              </a:ext>
            </a:extLst>
          </p:cNvPr>
          <p:cNvCxnSpPr>
            <a:cxnSpLocks/>
          </p:cNvCxnSpPr>
          <p:nvPr/>
        </p:nvCxnSpPr>
        <p:spPr>
          <a:xfrm flipV="1">
            <a:off x="179512" y="3636963"/>
            <a:ext cx="8640960" cy="33337"/>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E544146-0F2B-6E6F-4137-77F05598046C}"/>
              </a:ext>
            </a:extLst>
          </p:cNvPr>
          <p:cNvGrpSpPr>
            <a:grpSpLocks/>
          </p:cNvGrpSpPr>
          <p:nvPr/>
        </p:nvGrpSpPr>
        <p:grpSpPr bwMode="auto">
          <a:xfrm>
            <a:off x="146158" y="3684587"/>
            <a:ext cx="1811337" cy="1354138"/>
            <a:chOff x="1036632" y="3670005"/>
            <a:chExt cx="1811337" cy="1353771"/>
          </a:xfrm>
        </p:grpSpPr>
        <p:sp>
          <p:nvSpPr>
            <p:cNvPr id="4" name="Rectangle 3">
              <a:extLst>
                <a:ext uri="{FF2B5EF4-FFF2-40B4-BE49-F238E27FC236}">
                  <a16:creationId xmlns:a16="http://schemas.microsoft.com/office/drawing/2014/main" id="{4B4947BB-745C-F9FE-19B5-B29E593EACA6}"/>
                </a:ext>
              </a:extLst>
            </p:cNvPr>
            <p:cNvSpPr/>
            <p:nvPr/>
          </p:nvSpPr>
          <p:spPr>
            <a:xfrm>
              <a:off x="1036632" y="4173107"/>
              <a:ext cx="1811337" cy="850669"/>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defRPr/>
              </a:pPr>
              <a:r>
                <a:rPr lang="en-GB" sz="1400" b="1" dirty="0">
                  <a:solidFill>
                    <a:schemeClr val="tx1"/>
                  </a:solidFill>
                  <a:latin typeface="Dreaming Outloud Pro" panose="03050502040302030504" pitchFamily="66" charset="0"/>
                  <a:cs typeface="Dreaming Outloud Pro" panose="03050502040302030504" pitchFamily="66" charset="0"/>
                </a:rPr>
                <a:t>1926</a:t>
              </a:r>
            </a:p>
            <a:p>
              <a:pPr>
                <a:defRPr/>
              </a:pPr>
              <a:r>
                <a:rPr lang="en-GB" sz="1400" dirty="0">
                  <a:solidFill>
                    <a:schemeClr val="tx1"/>
                  </a:solidFill>
                  <a:latin typeface="Dreaming Outloud Pro" panose="03050502040302030504" pitchFamily="66" charset="0"/>
                  <a:cs typeface="Dreaming Outloud Pro" panose="03050502040302030504" pitchFamily="66" charset="0"/>
                </a:rPr>
                <a:t>Elizabeth Alexandra Mary is born.</a:t>
              </a:r>
              <a:endParaRPr lang="en-GB" sz="1400" dirty="0">
                <a:latin typeface="Dreaming Outloud Pro" panose="03050502040302030504" pitchFamily="66" charset="0"/>
                <a:cs typeface="Dreaming Outloud Pro" panose="03050502040302030504" pitchFamily="66" charset="0"/>
              </a:endParaRPr>
            </a:p>
          </p:txBody>
        </p:sp>
        <p:cxnSp>
          <p:nvCxnSpPr>
            <p:cNvPr id="5" name="Straight Connector 4">
              <a:extLst>
                <a:ext uri="{FF2B5EF4-FFF2-40B4-BE49-F238E27FC236}">
                  <a16:creationId xmlns:a16="http://schemas.microsoft.com/office/drawing/2014/main" id="{80044534-9B1E-1A34-D04D-8A72BA906AA3}"/>
                </a:ext>
              </a:extLst>
            </p:cNvPr>
            <p:cNvCxnSpPr/>
            <p:nvPr/>
          </p:nvCxnSpPr>
          <p:spPr>
            <a:xfrm>
              <a:off x="2544757" y="3670005"/>
              <a:ext cx="0" cy="515798"/>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099920B-4BBC-6743-CD75-2154E5A6C750}"/>
              </a:ext>
            </a:extLst>
          </p:cNvPr>
          <p:cNvGrpSpPr>
            <a:grpSpLocks/>
          </p:cNvGrpSpPr>
          <p:nvPr/>
        </p:nvGrpSpPr>
        <p:grpSpPr bwMode="auto">
          <a:xfrm>
            <a:off x="653857" y="2263200"/>
            <a:ext cx="1811338" cy="1366619"/>
            <a:chOff x="941924" y="2317413"/>
            <a:chExt cx="1811866" cy="1367639"/>
          </a:xfrm>
        </p:grpSpPr>
        <p:sp>
          <p:nvSpPr>
            <p:cNvPr id="7" name="Rectangle 6">
              <a:extLst>
                <a:ext uri="{FF2B5EF4-FFF2-40B4-BE49-F238E27FC236}">
                  <a16:creationId xmlns:a16="http://schemas.microsoft.com/office/drawing/2014/main" id="{064F3C7C-906D-558A-8B35-D063D28AD7CA}"/>
                </a:ext>
              </a:extLst>
            </p:cNvPr>
            <p:cNvSpPr/>
            <p:nvPr/>
          </p:nvSpPr>
          <p:spPr>
            <a:xfrm>
              <a:off x="941924" y="2317413"/>
              <a:ext cx="1811866" cy="810229"/>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lvl1pPr>
                <a:defRPr sz="2400">
                  <a:solidFill>
                    <a:schemeClr val="tx1"/>
                  </a:solidFill>
                  <a:latin typeface="Twinkl" charset="0"/>
                  <a:ea typeface="MS PGothic" panose="020B0600070205080204" pitchFamily="34" charset="-128"/>
                </a:defRPr>
              </a:lvl1pPr>
              <a:lvl2pPr marL="742950" indent="-285750">
                <a:defRPr sz="2400">
                  <a:solidFill>
                    <a:schemeClr val="tx1"/>
                  </a:solidFill>
                  <a:latin typeface="Twinkl" charset="0"/>
                  <a:ea typeface="MS PGothic" panose="020B0600070205080204" pitchFamily="34" charset="-128"/>
                </a:defRPr>
              </a:lvl2pPr>
              <a:lvl3pPr marL="1143000" indent="-228600">
                <a:defRPr sz="2400">
                  <a:solidFill>
                    <a:schemeClr val="tx1"/>
                  </a:solidFill>
                  <a:latin typeface="Twinkl" charset="0"/>
                  <a:ea typeface="MS PGothic" panose="020B0600070205080204" pitchFamily="34" charset="-128"/>
                </a:defRPr>
              </a:lvl3pPr>
              <a:lvl4pPr marL="1600200" indent="-228600">
                <a:defRPr sz="2400">
                  <a:solidFill>
                    <a:schemeClr val="tx1"/>
                  </a:solidFill>
                  <a:latin typeface="Twinkl" charset="0"/>
                  <a:ea typeface="MS PGothic" panose="020B0600070205080204" pitchFamily="34" charset="-128"/>
                </a:defRPr>
              </a:lvl4pPr>
              <a:lvl5pPr marL="2057400" indent="-228600">
                <a:defRPr sz="2400">
                  <a:solidFill>
                    <a:schemeClr val="tx1"/>
                  </a:solidFill>
                  <a:latin typeface="Twink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9pPr>
            </a:lstStyle>
            <a:p>
              <a:pPr>
                <a:defRPr/>
              </a:pPr>
              <a:r>
                <a:rPr lang="en-GB" altLang="en-US" sz="1400" b="1" dirty="0">
                  <a:latin typeface="Dreaming Outloud Pro" panose="03050502040302030504" pitchFamily="66" charset="0"/>
                  <a:cs typeface="Dreaming Outloud Pro" panose="03050502040302030504" pitchFamily="66" charset="0"/>
                </a:rPr>
                <a:t>1936</a:t>
              </a:r>
              <a:r>
                <a:rPr lang="en-GB" altLang="en-US" sz="1400" b="1" dirty="0">
                  <a:solidFill>
                    <a:srgbClr val="FFFFFF"/>
                  </a:solidFill>
                  <a:latin typeface="Dreaming Outloud Pro" panose="03050502040302030504" pitchFamily="66" charset="0"/>
                  <a:cs typeface="Dreaming Outloud Pro" panose="03050502040302030504" pitchFamily="66" charset="0"/>
                </a:rPr>
                <a:t> </a:t>
              </a:r>
            </a:p>
            <a:p>
              <a:pPr>
                <a:defRPr/>
              </a:pPr>
              <a:r>
                <a:rPr lang="en-GB" altLang="en-US" sz="1400" dirty="0">
                  <a:latin typeface="Dreaming Outloud Pro" panose="03050502040302030504" pitchFamily="66" charset="0"/>
                  <a:cs typeface="Dreaming Outloud Pro" panose="03050502040302030504" pitchFamily="66" charset="0"/>
                </a:rPr>
                <a:t>Elizabeth’s father becomes King.</a:t>
              </a:r>
              <a:endParaRPr lang="en-GB" altLang="en-US" sz="1400" dirty="0">
                <a:solidFill>
                  <a:srgbClr val="FFFFFF"/>
                </a:solidFill>
                <a:latin typeface="Dreaming Outloud Pro" panose="03050502040302030504" pitchFamily="66" charset="0"/>
                <a:cs typeface="Dreaming Outloud Pro" panose="03050502040302030504" pitchFamily="66" charset="0"/>
              </a:endParaRPr>
            </a:p>
          </p:txBody>
        </p:sp>
        <p:cxnSp>
          <p:nvCxnSpPr>
            <p:cNvPr id="8" name="Straight Connector 7">
              <a:extLst>
                <a:ext uri="{FF2B5EF4-FFF2-40B4-BE49-F238E27FC236}">
                  <a16:creationId xmlns:a16="http://schemas.microsoft.com/office/drawing/2014/main" id="{7C2ED07A-1773-8D06-F34E-EC16A985D6C7}"/>
                </a:ext>
              </a:extLst>
            </p:cNvPr>
            <p:cNvCxnSpPr/>
            <p:nvPr/>
          </p:nvCxnSpPr>
          <p:spPr>
            <a:xfrm>
              <a:off x="2483379" y="3168729"/>
              <a:ext cx="0" cy="516323"/>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1A28B77-D04A-35F5-8D38-30C36A6EB8DE}"/>
              </a:ext>
            </a:extLst>
          </p:cNvPr>
          <p:cNvGrpSpPr>
            <a:grpSpLocks/>
          </p:cNvGrpSpPr>
          <p:nvPr/>
        </p:nvGrpSpPr>
        <p:grpSpPr bwMode="auto">
          <a:xfrm>
            <a:off x="2073916" y="1304529"/>
            <a:ext cx="1936750" cy="2309813"/>
            <a:chOff x="3204725" y="1327875"/>
            <a:chExt cx="1936884" cy="2309652"/>
          </a:xfrm>
        </p:grpSpPr>
        <p:sp>
          <p:nvSpPr>
            <p:cNvPr id="10" name="Rectangle 9">
              <a:extLst>
                <a:ext uri="{FF2B5EF4-FFF2-40B4-BE49-F238E27FC236}">
                  <a16:creationId xmlns:a16="http://schemas.microsoft.com/office/drawing/2014/main" id="{CA45B62C-D070-32A2-AE3C-EBCFFA5BC9B3}"/>
                </a:ext>
              </a:extLst>
            </p:cNvPr>
            <p:cNvSpPr/>
            <p:nvPr/>
          </p:nvSpPr>
          <p:spPr>
            <a:xfrm>
              <a:off x="3204725" y="1327875"/>
              <a:ext cx="1936884" cy="790520"/>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lvl1pPr>
                <a:defRPr sz="2400">
                  <a:solidFill>
                    <a:schemeClr val="tx1"/>
                  </a:solidFill>
                  <a:latin typeface="Twinkl" charset="0"/>
                  <a:ea typeface="MS PGothic" panose="020B0600070205080204" pitchFamily="34" charset="-128"/>
                </a:defRPr>
              </a:lvl1pPr>
              <a:lvl2pPr marL="742950" indent="-285750">
                <a:defRPr sz="2400">
                  <a:solidFill>
                    <a:schemeClr val="tx1"/>
                  </a:solidFill>
                  <a:latin typeface="Twinkl" charset="0"/>
                  <a:ea typeface="MS PGothic" panose="020B0600070205080204" pitchFamily="34" charset="-128"/>
                </a:defRPr>
              </a:lvl2pPr>
              <a:lvl3pPr marL="1143000" indent="-228600">
                <a:defRPr sz="2400">
                  <a:solidFill>
                    <a:schemeClr val="tx1"/>
                  </a:solidFill>
                  <a:latin typeface="Twinkl" charset="0"/>
                  <a:ea typeface="MS PGothic" panose="020B0600070205080204" pitchFamily="34" charset="-128"/>
                </a:defRPr>
              </a:lvl3pPr>
              <a:lvl4pPr marL="1600200" indent="-228600">
                <a:defRPr sz="2400">
                  <a:solidFill>
                    <a:schemeClr val="tx1"/>
                  </a:solidFill>
                  <a:latin typeface="Twinkl" charset="0"/>
                  <a:ea typeface="MS PGothic" panose="020B0600070205080204" pitchFamily="34" charset="-128"/>
                </a:defRPr>
              </a:lvl4pPr>
              <a:lvl5pPr marL="2057400" indent="-228600">
                <a:defRPr sz="2400">
                  <a:solidFill>
                    <a:schemeClr val="tx1"/>
                  </a:solidFill>
                  <a:latin typeface="Twink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9pPr>
            </a:lstStyle>
            <a:p>
              <a:pPr>
                <a:defRPr/>
              </a:pPr>
              <a:r>
                <a:rPr lang="en-GB" altLang="en-US" sz="1400" b="1" dirty="0">
                  <a:latin typeface="Dreaming Outloud Pro" panose="03050502040302030504" pitchFamily="66" charset="0"/>
                  <a:cs typeface="Dreaming Outloud Pro" panose="03050502040302030504" pitchFamily="66" charset="0"/>
                </a:rPr>
                <a:t>1964</a:t>
              </a:r>
              <a:r>
                <a:rPr lang="en-GB" altLang="en-US" sz="1400" b="1" dirty="0">
                  <a:solidFill>
                    <a:srgbClr val="FFFFFF"/>
                  </a:solidFill>
                  <a:latin typeface="Dreaming Outloud Pro" panose="03050502040302030504" pitchFamily="66" charset="0"/>
                  <a:cs typeface="Dreaming Outloud Pro" panose="03050502040302030504" pitchFamily="66" charset="0"/>
                </a:rPr>
                <a:t> </a:t>
              </a:r>
            </a:p>
            <a:p>
              <a:pPr>
                <a:defRPr/>
              </a:pPr>
              <a:r>
                <a:rPr lang="en-GB" altLang="en-US" sz="1400" dirty="0">
                  <a:latin typeface="Dreaming Outloud Pro" panose="03050502040302030504" pitchFamily="66" charset="0"/>
                  <a:cs typeface="Dreaming Outloud Pro" panose="03050502040302030504" pitchFamily="66" charset="0"/>
                </a:rPr>
                <a:t>The Queen’s youngest child is born.</a:t>
              </a:r>
              <a:endParaRPr lang="en-GB" altLang="en-US" sz="1400" dirty="0">
                <a:solidFill>
                  <a:srgbClr val="FFFFFF"/>
                </a:solidFill>
                <a:latin typeface="Dreaming Outloud Pro" panose="03050502040302030504" pitchFamily="66" charset="0"/>
                <a:cs typeface="Dreaming Outloud Pro" panose="03050502040302030504" pitchFamily="66" charset="0"/>
              </a:endParaRPr>
            </a:p>
          </p:txBody>
        </p:sp>
        <p:cxnSp>
          <p:nvCxnSpPr>
            <p:cNvPr id="11" name="Straight Connector 10">
              <a:extLst>
                <a:ext uri="{FF2B5EF4-FFF2-40B4-BE49-F238E27FC236}">
                  <a16:creationId xmlns:a16="http://schemas.microsoft.com/office/drawing/2014/main" id="{633385E9-9DFB-6114-5565-F9406482CD21}"/>
                </a:ext>
              </a:extLst>
            </p:cNvPr>
            <p:cNvCxnSpPr/>
            <p:nvPr/>
          </p:nvCxnSpPr>
          <p:spPr>
            <a:xfrm>
              <a:off x="4871715" y="2118395"/>
              <a:ext cx="0" cy="1519132"/>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08D7B28-AB92-81A7-8563-56437DB937E1}"/>
              </a:ext>
            </a:extLst>
          </p:cNvPr>
          <p:cNvGrpSpPr>
            <a:grpSpLocks/>
          </p:cNvGrpSpPr>
          <p:nvPr/>
        </p:nvGrpSpPr>
        <p:grpSpPr bwMode="auto">
          <a:xfrm>
            <a:off x="1588351" y="3715542"/>
            <a:ext cx="1781175" cy="2525713"/>
            <a:chOff x="2672383" y="3657601"/>
            <a:chExt cx="1780944" cy="2525327"/>
          </a:xfrm>
        </p:grpSpPr>
        <p:sp>
          <p:nvSpPr>
            <p:cNvPr id="13" name="Rectangle 12">
              <a:extLst>
                <a:ext uri="{FF2B5EF4-FFF2-40B4-BE49-F238E27FC236}">
                  <a16:creationId xmlns:a16="http://schemas.microsoft.com/office/drawing/2014/main" id="{3E1A608E-1617-83DD-7D6D-6ECCB8A3059C}"/>
                </a:ext>
              </a:extLst>
            </p:cNvPr>
            <p:cNvSpPr/>
            <p:nvPr/>
          </p:nvSpPr>
          <p:spPr>
            <a:xfrm>
              <a:off x="2672383" y="5149623"/>
              <a:ext cx="1780944" cy="1033305"/>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defRPr/>
              </a:pPr>
              <a:r>
                <a:rPr lang="en-GB" sz="1400" b="1" dirty="0">
                  <a:solidFill>
                    <a:schemeClr val="tx1"/>
                  </a:solidFill>
                  <a:latin typeface="Dreaming Outloud Pro" panose="03050502040302030504" pitchFamily="66" charset="0"/>
                  <a:cs typeface="Dreaming Outloud Pro" panose="03050502040302030504" pitchFamily="66" charset="0"/>
                </a:rPr>
                <a:t>1952 </a:t>
              </a:r>
              <a:endParaRPr lang="en-GB" sz="1400" b="1" dirty="0">
                <a:latin typeface="Dreaming Outloud Pro" panose="03050502040302030504" pitchFamily="66" charset="0"/>
                <a:cs typeface="Dreaming Outloud Pro" panose="03050502040302030504" pitchFamily="66" charset="0"/>
              </a:endParaRPr>
            </a:p>
            <a:p>
              <a:pPr>
                <a:defRPr/>
              </a:pPr>
              <a:r>
                <a:rPr lang="en-GB" sz="1400" dirty="0">
                  <a:solidFill>
                    <a:schemeClr val="tx1"/>
                  </a:solidFill>
                  <a:latin typeface="Dreaming Outloud Pro" panose="03050502040302030504" pitchFamily="66" charset="0"/>
                  <a:cs typeface="Dreaming Outloud Pro" panose="03050502040302030504" pitchFamily="66" charset="0"/>
                </a:rPr>
                <a:t>King George VI dies and Elizabeth becomes Queen.</a:t>
              </a:r>
              <a:endParaRPr lang="en-GB" sz="1400" dirty="0">
                <a:latin typeface="Dreaming Outloud Pro" panose="03050502040302030504" pitchFamily="66" charset="0"/>
                <a:cs typeface="Dreaming Outloud Pro" panose="03050502040302030504" pitchFamily="66" charset="0"/>
              </a:endParaRPr>
            </a:p>
          </p:txBody>
        </p:sp>
        <p:cxnSp>
          <p:nvCxnSpPr>
            <p:cNvPr id="14" name="Straight Connector 13">
              <a:extLst>
                <a:ext uri="{FF2B5EF4-FFF2-40B4-BE49-F238E27FC236}">
                  <a16:creationId xmlns:a16="http://schemas.microsoft.com/office/drawing/2014/main" id="{AC9C3FC0-0C92-52F3-8D98-F6F610A67F18}"/>
                </a:ext>
              </a:extLst>
            </p:cNvPr>
            <p:cNvCxnSpPr/>
            <p:nvPr/>
          </p:nvCxnSpPr>
          <p:spPr>
            <a:xfrm>
              <a:off x="4134280" y="3657601"/>
              <a:ext cx="0" cy="1492022"/>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CA0DBBD-FE01-0E15-E874-8F4F32688F90}"/>
              </a:ext>
            </a:extLst>
          </p:cNvPr>
          <p:cNvGrpSpPr>
            <a:grpSpLocks/>
          </p:cNvGrpSpPr>
          <p:nvPr/>
        </p:nvGrpSpPr>
        <p:grpSpPr bwMode="auto">
          <a:xfrm>
            <a:off x="4878229" y="1208799"/>
            <a:ext cx="2674938" cy="2395538"/>
            <a:chOff x="5759326" y="1241489"/>
            <a:chExt cx="2674880" cy="2396038"/>
          </a:xfrm>
        </p:grpSpPr>
        <p:sp>
          <p:nvSpPr>
            <p:cNvPr id="16" name="Rectangle 15">
              <a:extLst>
                <a:ext uri="{FF2B5EF4-FFF2-40B4-BE49-F238E27FC236}">
                  <a16:creationId xmlns:a16="http://schemas.microsoft.com/office/drawing/2014/main" id="{A40A2DA8-ADF4-3CC1-D5D5-0C7724E560C3}"/>
                </a:ext>
              </a:extLst>
            </p:cNvPr>
            <p:cNvSpPr/>
            <p:nvPr/>
          </p:nvSpPr>
          <p:spPr>
            <a:xfrm>
              <a:off x="5759326" y="1241489"/>
              <a:ext cx="2674880" cy="814558"/>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defRPr/>
              </a:pPr>
              <a:r>
                <a:rPr lang="en-GB" sz="1400" b="1" dirty="0">
                  <a:solidFill>
                    <a:schemeClr val="tx1"/>
                  </a:solidFill>
                  <a:latin typeface="Dreaming Outloud Pro" panose="03050502040302030504" pitchFamily="66" charset="0"/>
                  <a:cs typeface="Dreaming Outloud Pro" panose="03050502040302030504" pitchFamily="66" charset="0"/>
                </a:rPr>
                <a:t>2015</a:t>
              </a:r>
              <a:r>
                <a:rPr lang="en-GB" sz="1400" b="1" dirty="0">
                  <a:latin typeface="Dreaming Outloud Pro" panose="03050502040302030504" pitchFamily="66" charset="0"/>
                  <a:cs typeface="Dreaming Outloud Pro" panose="03050502040302030504" pitchFamily="66" charset="0"/>
                </a:rPr>
                <a:t> </a:t>
              </a:r>
            </a:p>
            <a:p>
              <a:pPr>
                <a:defRPr/>
              </a:pPr>
              <a:r>
                <a:rPr lang="en-GB" sz="1400" dirty="0">
                  <a:solidFill>
                    <a:schemeClr val="tx1"/>
                  </a:solidFill>
                  <a:latin typeface="Dreaming Outloud Pro" panose="03050502040302030504" pitchFamily="66" charset="0"/>
                  <a:cs typeface="Dreaming Outloud Pro" panose="03050502040302030504" pitchFamily="66" charset="0"/>
                </a:rPr>
                <a:t>The Queen became the longest serving Monarch. </a:t>
              </a:r>
              <a:endParaRPr lang="en-GB" sz="1400" dirty="0">
                <a:latin typeface="Dreaming Outloud Pro" panose="03050502040302030504" pitchFamily="66" charset="0"/>
                <a:cs typeface="Dreaming Outloud Pro" panose="03050502040302030504" pitchFamily="66" charset="0"/>
              </a:endParaRPr>
            </a:p>
          </p:txBody>
        </p:sp>
        <p:cxnSp>
          <p:nvCxnSpPr>
            <p:cNvPr id="17" name="Straight Connector 16">
              <a:extLst>
                <a:ext uri="{FF2B5EF4-FFF2-40B4-BE49-F238E27FC236}">
                  <a16:creationId xmlns:a16="http://schemas.microsoft.com/office/drawing/2014/main" id="{AFE08709-EDB2-A056-A662-DDC8FC85DD8A}"/>
                </a:ext>
              </a:extLst>
            </p:cNvPr>
            <p:cNvCxnSpPr/>
            <p:nvPr/>
          </p:nvCxnSpPr>
          <p:spPr>
            <a:xfrm>
              <a:off x="8043689" y="2056047"/>
              <a:ext cx="4762" cy="1581480"/>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348A0BB-111D-62A7-9697-8242B2080246}"/>
              </a:ext>
            </a:extLst>
          </p:cNvPr>
          <p:cNvGrpSpPr>
            <a:grpSpLocks/>
          </p:cNvGrpSpPr>
          <p:nvPr/>
        </p:nvGrpSpPr>
        <p:grpSpPr bwMode="auto">
          <a:xfrm>
            <a:off x="4376240" y="2185112"/>
            <a:ext cx="1811338" cy="1419225"/>
            <a:chOff x="5292581" y="2238563"/>
            <a:chExt cx="1811866" cy="1419038"/>
          </a:xfrm>
        </p:grpSpPr>
        <p:sp>
          <p:nvSpPr>
            <p:cNvPr id="19" name="Rectangle 18">
              <a:extLst>
                <a:ext uri="{FF2B5EF4-FFF2-40B4-BE49-F238E27FC236}">
                  <a16:creationId xmlns:a16="http://schemas.microsoft.com/office/drawing/2014/main" id="{81CA8215-F851-EF3C-255B-C428F57043E0}"/>
                </a:ext>
              </a:extLst>
            </p:cNvPr>
            <p:cNvSpPr/>
            <p:nvPr/>
          </p:nvSpPr>
          <p:spPr>
            <a:xfrm>
              <a:off x="5292581" y="2238563"/>
              <a:ext cx="1811866" cy="828566"/>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defRPr/>
              </a:pPr>
              <a:r>
                <a:rPr lang="en-GB" sz="1400" b="1" dirty="0">
                  <a:solidFill>
                    <a:schemeClr val="tx1"/>
                  </a:solidFill>
                  <a:latin typeface="Dreaming Outloud Pro" panose="03050502040302030504" pitchFamily="66" charset="0"/>
                  <a:cs typeface="Dreaming Outloud Pro" panose="03050502040302030504" pitchFamily="66" charset="0"/>
                </a:rPr>
                <a:t>1992</a:t>
              </a:r>
            </a:p>
            <a:p>
              <a:pPr>
                <a:defRPr/>
              </a:pPr>
              <a:r>
                <a:rPr lang="en-GB" sz="1400" dirty="0">
                  <a:solidFill>
                    <a:schemeClr val="tx1"/>
                  </a:solidFill>
                  <a:latin typeface="Dreaming Outloud Pro" panose="03050502040302030504" pitchFamily="66" charset="0"/>
                  <a:cs typeface="Dreaming Outloud Pro" panose="03050502040302030504" pitchFamily="66" charset="0"/>
                </a:rPr>
                <a:t>A fire destroys part of Windsor Castle.</a:t>
              </a:r>
            </a:p>
          </p:txBody>
        </p:sp>
        <p:cxnSp>
          <p:nvCxnSpPr>
            <p:cNvPr id="20" name="Straight Connector 19">
              <a:extLst>
                <a:ext uri="{FF2B5EF4-FFF2-40B4-BE49-F238E27FC236}">
                  <a16:creationId xmlns:a16="http://schemas.microsoft.com/office/drawing/2014/main" id="{FD9EE03B-C785-1256-86D8-ADCCFD7CAC00}"/>
                </a:ext>
              </a:extLst>
            </p:cNvPr>
            <p:cNvCxnSpPr/>
            <p:nvPr/>
          </p:nvCxnSpPr>
          <p:spPr>
            <a:xfrm>
              <a:off x="6655053" y="3060780"/>
              <a:ext cx="0" cy="596821"/>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8DAE3B8-78ED-0AAA-81C4-C32853E72E8D}"/>
              </a:ext>
            </a:extLst>
          </p:cNvPr>
          <p:cNvGrpSpPr>
            <a:grpSpLocks/>
          </p:cNvGrpSpPr>
          <p:nvPr/>
        </p:nvGrpSpPr>
        <p:grpSpPr bwMode="auto">
          <a:xfrm>
            <a:off x="3663557" y="3684587"/>
            <a:ext cx="1809750" cy="1293812"/>
            <a:chOff x="4412549" y="3658923"/>
            <a:chExt cx="1809868" cy="1294377"/>
          </a:xfrm>
        </p:grpSpPr>
        <p:sp>
          <p:nvSpPr>
            <p:cNvPr id="22" name="Rectangle 21">
              <a:extLst>
                <a:ext uri="{FF2B5EF4-FFF2-40B4-BE49-F238E27FC236}">
                  <a16:creationId xmlns:a16="http://schemas.microsoft.com/office/drawing/2014/main" id="{AC71AAAC-9D1C-005B-6515-23FBBAD18B16}"/>
                </a:ext>
              </a:extLst>
            </p:cNvPr>
            <p:cNvSpPr/>
            <p:nvPr/>
          </p:nvSpPr>
          <p:spPr>
            <a:xfrm>
              <a:off x="4412549" y="4059148"/>
              <a:ext cx="1809868" cy="894152"/>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lvl1pPr>
                <a:defRPr sz="2400">
                  <a:solidFill>
                    <a:schemeClr val="tx1"/>
                  </a:solidFill>
                  <a:latin typeface="Twinkl" charset="0"/>
                  <a:ea typeface="MS PGothic" panose="020B0600070205080204" pitchFamily="34" charset="-128"/>
                </a:defRPr>
              </a:lvl1pPr>
              <a:lvl2pPr marL="742950" indent="-285750">
                <a:defRPr sz="2400">
                  <a:solidFill>
                    <a:schemeClr val="tx1"/>
                  </a:solidFill>
                  <a:latin typeface="Twinkl" charset="0"/>
                  <a:ea typeface="MS PGothic" panose="020B0600070205080204" pitchFamily="34" charset="-128"/>
                </a:defRPr>
              </a:lvl2pPr>
              <a:lvl3pPr marL="1143000" indent="-228600">
                <a:defRPr sz="2400">
                  <a:solidFill>
                    <a:schemeClr val="tx1"/>
                  </a:solidFill>
                  <a:latin typeface="Twinkl" charset="0"/>
                  <a:ea typeface="MS PGothic" panose="020B0600070205080204" pitchFamily="34" charset="-128"/>
                </a:defRPr>
              </a:lvl3pPr>
              <a:lvl4pPr marL="1600200" indent="-228600">
                <a:defRPr sz="2400">
                  <a:solidFill>
                    <a:schemeClr val="tx1"/>
                  </a:solidFill>
                  <a:latin typeface="Twinkl" charset="0"/>
                  <a:ea typeface="MS PGothic" panose="020B0600070205080204" pitchFamily="34" charset="-128"/>
                </a:defRPr>
              </a:lvl4pPr>
              <a:lvl5pPr marL="2057400" indent="-228600">
                <a:defRPr sz="2400">
                  <a:solidFill>
                    <a:schemeClr val="tx1"/>
                  </a:solidFill>
                  <a:latin typeface="Twink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9pPr>
            </a:lstStyle>
            <a:p>
              <a:pPr>
                <a:defRPr/>
              </a:pPr>
              <a:r>
                <a:rPr lang="en-GB" altLang="en-US" sz="1400" b="1">
                  <a:latin typeface="Dreaming Outloud Pro" panose="03050502040302030504" pitchFamily="66" charset="0"/>
                  <a:cs typeface="Dreaming Outloud Pro" panose="03050502040302030504" pitchFamily="66" charset="0"/>
                </a:rPr>
                <a:t>1977</a:t>
              </a:r>
            </a:p>
            <a:p>
              <a:pPr>
                <a:defRPr/>
              </a:pPr>
              <a:r>
                <a:rPr lang="en-GB" altLang="en-US" sz="1400">
                  <a:latin typeface="Dreaming Outloud Pro" panose="03050502040302030504" pitchFamily="66" charset="0"/>
                  <a:cs typeface="Dreaming Outloud Pro" panose="03050502040302030504" pitchFamily="66" charset="0"/>
                </a:rPr>
                <a:t>The Queen’s Silver Jubilee.</a:t>
              </a:r>
            </a:p>
            <a:p>
              <a:pPr>
                <a:defRPr/>
              </a:pPr>
              <a:endParaRPr lang="en-GB" altLang="en-US" sz="1400">
                <a:solidFill>
                  <a:srgbClr val="FFFFFF"/>
                </a:solidFill>
                <a:latin typeface="Dreaming Outloud Pro" panose="03050502040302030504" pitchFamily="66" charset="0"/>
                <a:cs typeface="Dreaming Outloud Pro" panose="03050502040302030504" pitchFamily="66" charset="0"/>
              </a:endParaRPr>
            </a:p>
          </p:txBody>
        </p:sp>
        <p:cxnSp>
          <p:nvCxnSpPr>
            <p:cNvPr id="23" name="Straight Connector 22">
              <a:extLst>
                <a:ext uri="{FF2B5EF4-FFF2-40B4-BE49-F238E27FC236}">
                  <a16:creationId xmlns:a16="http://schemas.microsoft.com/office/drawing/2014/main" id="{FAC1393E-2226-7987-6254-763A78C15B19}"/>
                </a:ext>
              </a:extLst>
            </p:cNvPr>
            <p:cNvCxnSpPr/>
            <p:nvPr/>
          </p:nvCxnSpPr>
          <p:spPr>
            <a:xfrm>
              <a:off x="5701683" y="3658923"/>
              <a:ext cx="0" cy="400225"/>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7881E4C-9237-7245-9C83-EAEE883B4A64}"/>
              </a:ext>
            </a:extLst>
          </p:cNvPr>
          <p:cNvGrpSpPr>
            <a:grpSpLocks/>
          </p:cNvGrpSpPr>
          <p:nvPr/>
        </p:nvGrpSpPr>
        <p:grpSpPr bwMode="auto">
          <a:xfrm>
            <a:off x="6087568" y="3670299"/>
            <a:ext cx="1716088" cy="1547813"/>
            <a:chOff x="6721214" y="3657601"/>
            <a:chExt cx="1717034" cy="1195230"/>
          </a:xfrm>
        </p:grpSpPr>
        <p:sp>
          <p:nvSpPr>
            <p:cNvPr id="25" name="Rectangle 24">
              <a:extLst>
                <a:ext uri="{FF2B5EF4-FFF2-40B4-BE49-F238E27FC236}">
                  <a16:creationId xmlns:a16="http://schemas.microsoft.com/office/drawing/2014/main" id="{A3FD2012-7F2B-65D8-E84F-4143CC8C2347}"/>
                </a:ext>
              </a:extLst>
            </p:cNvPr>
            <p:cNvSpPr/>
            <p:nvPr/>
          </p:nvSpPr>
          <p:spPr>
            <a:xfrm>
              <a:off x="6721214" y="4011567"/>
              <a:ext cx="1717034" cy="841264"/>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defRPr/>
              </a:pPr>
              <a:r>
                <a:rPr lang="en-GB" sz="1400" b="1" dirty="0">
                  <a:solidFill>
                    <a:schemeClr val="tx1"/>
                  </a:solidFill>
                  <a:latin typeface="Dreaming Outloud Pro" panose="03050502040302030504" pitchFamily="66" charset="0"/>
                  <a:cs typeface="Dreaming Outloud Pro" panose="03050502040302030504" pitchFamily="66" charset="0"/>
                </a:rPr>
                <a:t>2016</a:t>
              </a:r>
              <a:endParaRPr lang="en-GB" sz="1400" b="1" dirty="0">
                <a:latin typeface="Dreaming Outloud Pro" panose="03050502040302030504" pitchFamily="66" charset="0"/>
                <a:cs typeface="Dreaming Outloud Pro" panose="03050502040302030504" pitchFamily="66" charset="0"/>
              </a:endParaRPr>
            </a:p>
            <a:p>
              <a:pPr>
                <a:defRPr/>
              </a:pPr>
              <a:r>
                <a:rPr lang="en-GB" sz="1400" dirty="0">
                  <a:solidFill>
                    <a:schemeClr val="tx1"/>
                  </a:solidFill>
                  <a:latin typeface="Dreaming Outloud Pro" panose="03050502040302030504" pitchFamily="66" charset="0"/>
                  <a:cs typeface="Dreaming Outloud Pro" panose="03050502040302030504" pitchFamily="66" charset="0"/>
                </a:rPr>
                <a:t>The queen turned 90.</a:t>
              </a:r>
              <a:endParaRPr lang="en-GB" sz="1400" dirty="0">
                <a:latin typeface="Dreaming Outloud Pro" panose="03050502040302030504" pitchFamily="66" charset="0"/>
                <a:cs typeface="Dreaming Outloud Pro" panose="03050502040302030504" pitchFamily="66" charset="0"/>
              </a:endParaRPr>
            </a:p>
          </p:txBody>
        </p:sp>
        <p:cxnSp>
          <p:nvCxnSpPr>
            <p:cNvPr id="26" name="Straight Connector 25">
              <a:extLst>
                <a:ext uri="{FF2B5EF4-FFF2-40B4-BE49-F238E27FC236}">
                  <a16:creationId xmlns:a16="http://schemas.microsoft.com/office/drawing/2014/main" id="{315E61E5-3099-6859-089E-E4EE56DA79D5}"/>
                </a:ext>
              </a:extLst>
            </p:cNvPr>
            <p:cNvCxnSpPr/>
            <p:nvPr/>
          </p:nvCxnSpPr>
          <p:spPr>
            <a:xfrm>
              <a:off x="8111043" y="3657601"/>
              <a:ext cx="0" cy="353966"/>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021469E-40F9-F95B-3B41-31AFE85C5C03}"/>
              </a:ext>
            </a:extLst>
          </p:cNvPr>
          <p:cNvGrpSpPr>
            <a:grpSpLocks/>
          </p:cNvGrpSpPr>
          <p:nvPr/>
        </p:nvGrpSpPr>
        <p:grpSpPr bwMode="auto">
          <a:xfrm>
            <a:off x="4978406" y="3670300"/>
            <a:ext cx="1809750" cy="2927052"/>
            <a:chOff x="5769863" y="3657601"/>
            <a:chExt cx="1809868" cy="2423583"/>
          </a:xfrm>
        </p:grpSpPr>
        <p:sp>
          <p:nvSpPr>
            <p:cNvPr id="28" name="Rectangle 27">
              <a:extLst>
                <a:ext uri="{FF2B5EF4-FFF2-40B4-BE49-F238E27FC236}">
                  <a16:creationId xmlns:a16="http://schemas.microsoft.com/office/drawing/2014/main" id="{42063C47-BB4F-D33E-E521-471573404659}"/>
                </a:ext>
              </a:extLst>
            </p:cNvPr>
            <p:cNvSpPr/>
            <p:nvPr/>
          </p:nvSpPr>
          <p:spPr>
            <a:xfrm>
              <a:off x="5769863" y="5206662"/>
              <a:ext cx="1809868" cy="874522"/>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defRPr/>
              </a:pPr>
              <a:r>
                <a:rPr lang="en-GB" sz="1400" b="1" dirty="0">
                  <a:solidFill>
                    <a:schemeClr val="tx1"/>
                  </a:solidFill>
                  <a:latin typeface="Dreaming Outloud Pro" panose="03050502040302030504" pitchFamily="66" charset="0"/>
                  <a:cs typeface="Dreaming Outloud Pro" panose="03050502040302030504" pitchFamily="66" charset="0"/>
                </a:rPr>
                <a:t>2002</a:t>
              </a:r>
              <a:r>
                <a:rPr lang="en-GB" sz="1400" b="1" dirty="0">
                  <a:latin typeface="Dreaming Outloud Pro" panose="03050502040302030504" pitchFamily="66" charset="0"/>
                  <a:cs typeface="Dreaming Outloud Pro" panose="03050502040302030504" pitchFamily="66" charset="0"/>
                </a:rPr>
                <a:t> </a:t>
              </a:r>
            </a:p>
            <a:p>
              <a:pPr>
                <a:defRPr/>
              </a:pPr>
              <a:r>
                <a:rPr lang="en-GB" sz="1400" dirty="0">
                  <a:solidFill>
                    <a:schemeClr val="tx1"/>
                  </a:solidFill>
                  <a:latin typeface="Dreaming Outloud Pro" panose="03050502040302030504" pitchFamily="66" charset="0"/>
                  <a:cs typeface="Dreaming Outloud Pro" panose="03050502040302030504" pitchFamily="66" charset="0"/>
                </a:rPr>
                <a:t>Princess Margaret and the Queen Mother die.</a:t>
              </a:r>
              <a:endParaRPr lang="en-GB" sz="1400" dirty="0">
                <a:latin typeface="Dreaming Outloud Pro" panose="03050502040302030504" pitchFamily="66" charset="0"/>
                <a:cs typeface="Dreaming Outloud Pro" panose="03050502040302030504" pitchFamily="66" charset="0"/>
              </a:endParaRPr>
            </a:p>
          </p:txBody>
        </p:sp>
        <p:cxnSp>
          <p:nvCxnSpPr>
            <p:cNvPr id="29" name="Straight Connector 28">
              <a:extLst>
                <a:ext uri="{FF2B5EF4-FFF2-40B4-BE49-F238E27FC236}">
                  <a16:creationId xmlns:a16="http://schemas.microsoft.com/office/drawing/2014/main" id="{27CB9EC6-C6F7-4FFE-6CDD-410DB466541F}"/>
                </a:ext>
              </a:extLst>
            </p:cNvPr>
            <p:cNvCxnSpPr/>
            <p:nvPr/>
          </p:nvCxnSpPr>
          <p:spPr>
            <a:xfrm>
              <a:off x="7247921" y="3657601"/>
              <a:ext cx="0" cy="239661"/>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F439AF-B34B-42ED-8B46-903787084518}"/>
                </a:ext>
              </a:extLst>
            </p:cNvPr>
            <p:cNvCxnSpPr/>
            <p:nvPr/>
          </p:nvCxnSpPr>
          <p:spPr>
            <a:xfrm flipH="1">
              <a:off x="6552551" y="3916307"/>
              <a:ext cx="685845" cy="0"/>
            </a:xfrm>
            <a:prstGeom prst="line">
              <a:avLst/>
            </a:prstGeom>
            <a:ln w="34925">
              <a:solidFill>
                <a:srgbClr val="BB81D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2C04B4-9E8B-901D-29AF-ECF59BCB0086}"/>
                </a:ext>
              </a:extLst>
            </p:cNvPr>
            <p:cNvCxnSpPr/>
            <p:nvPr/>
          </p:nvCxnSpPr>
          <p:spPr>
            <a:xfrm>
              <a:off x="6562077" y="3916307"/>
              <a:ext cx="0" cy="1290355"/>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2" name="Title 20">
            <a:extLst>
              <a:ext uri="{FF2B5EF4-FFF2-40B4-BE49-F238E27FC236}">
                <a16:creationId xmlns:a16="http://schemas.microsoft.com/office/drawing/2014/main" id="{1DCA2E7E-887F-9649-EAA9-01175701FB51}"/>
              </a:ext>
            </a:extLst>
          </p:cNvPr>
          <p:cNvSpPr txBox="1">
            <a:spLocks/>
          </p:cNvSpPr>
          <p:nvPr/>
        </p:nvSpPr>
        <p:spPr>
          <a:xfrm>
            <a:off x="458394" y="278128"/>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GB" altLang="en-US" sz="3600" b="1" dirty="0">
                <a:solidFill>
                  <a:srgbClr val="382E73"/>
                </a:solidFill>
                <a:latin typeface="Dreaming Outloud Pro" panose="03050502040302030504" pitchFamily="66" charset="0"/>
                <a:ea typeface="+mj-ea"/>
                <a:cs typeface="Dreaming Outloud Pro" panose="03050502040302030504" pitchFamily="66" charset="0"/>
              </a:rPr>
              <a:t>Key moments in her Life</a:t>
            </a:r>
          </a:p>
        </p:txBody>
      </p:sp>
      <p:grpSp>
        <p:nvGrpSpPr>
          <p:cNvPr id="35" name="Group 34">
            <a:extLst>
              <a:ext uri="{FF2B5EF4-FFF2-40B4-BE49-F238E27FC236}">
                <a16:creationId xmlns:a16="http://schemas.microsoft.com/office/drawing/2014/main" id="{FA858B2E-6EE7-3A81-12AB-A49FB435A276}"/>
              </a:ext>
            </a:extLst>
          </p:cNvPr>
          <p:cNvGrpSpPr>
            <a:grpSpLocks/>
          </p:cNvGrpSpPr>
          <p:nvPr/>
        </p:nvGrpSpPr>
        <p:grpSpPr bwMode="auto">
          <a:xfrm>
            <a:off x="7710542" y="1365525"/>
            <a:ext cx="1332307" cy="2238845"/>
            <a:chOff x="1076066" y="2335870"/>
            <a:chExt cx="1811866" cy="1349182"/>
          </a:xfrm>
        </p:grpSpPr>
        <p:sp>
          <p:nvSpPr>
            <p:cNvPr id="36" name="Rectangle 35">
              <a:extLst>
                <a:ext uri="{FF2B5EF4-FFF2-40B4-BE49-F238E27FC236}">
                  <a16:creationId xmlns:a16="http://schemas.microsoft.com/office/drawing/2014/main" id="{EEFEB0E7-A086-06DC-A8DF-47D7E3EAFABD}"/>
                </a:ext>
              </a:extLst>
            </p:cNvPr>
            <p:cNvSpPr/>
            <p:nvPr/>
          </p:nvSpPr>
          <p:spPr>
            <a:xfrm>
              <a:off x="1076066" y="2335870"/>
              <a:ext cx="1811866" cy="810229"/>
            </a:xfrm>
            <a:prstGeom prst="rect">
              <a:avLst/>
            </a:prstGeom>
            <a:solidFill>
              <a:srgbClr val="DEDBED"/>
            </a:solidFill>
            <a:ln w="28575">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lvl1pPr>
                <a:defRPr sz="2400">
                  <a:solidFill>
                    <a:schemeClr val="tx1"/>
                  </a:solidFill>
                  <a:latin typeface="Twinkl" charset="0"/>
                  <a:ea typeface="MS PGothic" panose="020B0600070205080204" pitchFamily="34" charset="-128"/>
                </a:defRPr>
              </a:lvl1pPr>
              <a:lvl2pPr marL="742950" indent="-285750">
                <a:defRPr sz="2400">
                  <a:solidFill>
                    <a:schemeClr val="tx1"/>
                  </a:solidFill>
                  <a:latin typeface="Twinkl" charset="0"/>
                  <a:ea typeface="MS PGothic" panose="020B0600070205080204" pitchFamily="34" charset="-128"/>
                </a:defRPr>
              </a:lvl2pPr>
              <a:lvl3pPr marL="1143000" indent="-228600">
                <a:defRPr sz="2400">
                  <a:solidFill>
                    <a:schemeClr val="tx1"/>
                  </a:solidFill>
                  <a:latin typeface="Twinkl" charset="0"/>
                  <a:ea typeface="MS PGothic" panose="020B0600070205080204" pitchFamily="34" charset="-128"/>
                </a:defRPr>
              </a:lvl3pPr>
              <a:lvl4pPr marL="1600200" indent="-228600">
                <a:defRPr sz="2400">
                  <a:solidFill>
                    <a:schemeClr val="tx1"/>
                  </a:solidFill>
                  <a:latin typeface="Twinkl" charset="0"/>
                  <a:ea typeface="MS PGothic" panose="020B0600070205080204" pitchFamily="34" charset="-128"/>
                </a:defRPr>
              </a:lvl4pPr>
              <a:lvl5pPr marL="2057400" indent="-228600">
                <a:defRPr sz="2400">
                  <a:solidFill>
                    <a:schemeClr val="tx1"/>
                  </a:solidFill>
                  <a:latin typeface="Twink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9pPr>
            </a:lstStyle>
            <a:p>
              <a:pPr>
                <a:defRPr/>
              </a:pPr>
              <a:r>
                <a:rPr lang="en-GB" altLang="en-US" sz="1400" b="1" dirty="0">
                  <a:latin typeface="Dreaming Outloud Pro" panose="03050502040302030504" pitchFamily="66" charset="0"/>
                  <a:cs typeface="Dreaming Outloud Pro" panose="03050502040302030504" pitchFamily="66" charset="0"/>
                </a:rPr>
                <a:t>2022</a:t>
              </a:r>
              <a:r>
                <a:rPr lang="en-GB" altLang="en-US" sz="1400" b="1" dirty="0">
                  <a:solidFill>
                    <a:srgbClr val="FFFFFF"/>
                  </a:solidFill>
                  <a:latin typeface="Dreaming Outloud Pro" panose="03050502040302030504" pitchFamily="66" charset="0"/>
                  <a:cs typeface="Dreaming Outloud Pro" panose="03050502040302030504" pitchFamily="66" charset="0"/>
                </a:rPr>
                <a:t> </a:t>
              </a:r>
            </a:p>
            <a:p>
              <a:pPr>
                <a:defRPr/>
              </a:pPr>
              <a:r>
                <a:rPr lang="en-GB" altLang="en-US" sz="1400" dirty="0">
                  <a:latin typeface="Dreaming Outloud Pro" panose="03050502040302030504" pitchFamily="66" charset="0"/>
                  <a:cs typeface="Dreaming Outloud Pro" panose="03050502040302030504" pitchFamily="66" charset="0"/>
                </a:rPr>
                <a:t>Elizabeth celebrated her Platinum Jubilee.</a:t>
              </a:r>
              <a:endParaRPr lang="en-GB" altLang="en-US" sz="1400" dirty="0">
                <a:solidFill>
                  <a:srgbClr val="FFFFFF"/>
                </a:solidFill>
                <a:latin typeface="Dreaming Outloud Pro" panose="03050502040302030504" pitchFamily="66" charset="0"/>
                <a:cs typeface="Dreaming Outloud Pro" panose="03050502040302030504" pitchFamily="66" charset="0"/>
              </a:endParaRPr>
            </a:p>
          </p:txBody>
        </p:sp>
        <p:cxnSp>
          <p:nvCxnSpPr>
            <p:cNvPr id="37" name="Straight Connector 36">
              <a:extLst>
                <a:ext uri="{FF2B5EF4-FFF2-40B4-BE49-F238E27FC236}">
                  <a16:creationId xmlns:a16="http://schemas.microsoft.com/office/drawing/2014/main" id="{724F45BE-6BAD-2E2B-186E-EC775027A1A8}"/>
                </a:ext>
              </a:extLst>
            </p:cNvPr>
            <p:cNvCxnSpPr/>
            <p:nvPr/>
          </p:nvCxnSpPr>
          <p:spPr>
            <a:xfrm>
              <a:off x="2483379" y="3168729"/>
              <a:ext cx="0" cy="516323"/>
            </a:xfrm>
            <a:prstGeom prst="line">
              <a:avLst/>
            </a:prstGeom>
            <a:ln w="34925">
              <a:solidFill>
                <a:srgbClr val="BB81DD"/>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98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5E0F24FF-DE96-68E9-6A3C-B0EA5FADD124}"/>
              </a:ext>
            </a:extLst>
          </p:cNvPr>
          <p:cNvSpPr txBox="1">
            <a:spLocks/>
          </p:cNvSpPr>
          <p:nvPr/>
        </p:nvSpPr>
        <p:spPr>
          <a:xfrm>
            <a:off x="457200" y="448253"/>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GB" altLang="en-US" sz="3600" dirty="0">
                <a:latin typeface="+mn-lt"/>
                <a:ea typeface="+mj-ea"/>
              </a:rPr>
              <a:t> </a:t>
            </a:r>
            <a:r>
              <a:rPr lang="en-GB" altLang="en-US" sz="3600" b="1" dirty="0">
                <a:solidFill>
                  <a:srgbClr val="382E73"/>
                </a:solidFill>
                <a:latin typeface="Dreaming Outloud Pro" panose="03050502040302030504" pitchFamily="66" charset="0"/>
                <a:ea typeface="+mj-ea"/>
                <a:cs typeface="Dreaming Outloud Pro" panose="03050502040302030504" pitchFamily="66" charset="0"/>
              </a:rPr>
              <a:t>Fantastic Facts </a:t>
            </a:r>
          </a:p>
        </p:txBody>
      </p:sp>
      <p:sp>
        <p:nvSpPr>
          <p:cNvPr id="4" name="Rounded Rectangular Callout 62">
            <a:extLst>
              <a:ext uri="{FF2B5EF4-FFF2-40B4-BE49-F238E27FC236}">
                <a16:creationId xmlns:a16="http://schemas.microsoft.com/office/drawing/2014/main" id="{3244F789-9DA7-8FC8-40AB-66F3E823625A}"/>
              </a:ext>
            </a:extLst>
          </p:cNvPr>
          <p:cNvSpPr/>
          <p:nvPr/>
        </p:nvSpPr>
        <p:spPr>
          <a:xfrm>
            <a:off x="838200" y="1694441"/>
            <a:ext cx="1719263" cy="866775"/>
          </a:xfrm>
          <a:prstGeom prst="wedgeRoundRectCallout">
            <a:avLst>
              <a:gd name="adj1" fmla="val 117016"/>
              <a:gd name="adj2" fmla="val 24742"/>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She had nine thrones; six at Buckingham Palace!</a:t>
            </a:r>
          </a:p>
        </p:txBody>
      </p:sp>
      <p:sp>
        <p:nvSpPr>
          <p:cNvPr id="5" name="Rounded Rectangular Callout 63">
            <a:extLst>
              <a:ext uri="{FF2B5EF4-FFF2-40B4-BE49-F238E27FC236}">
                <a16:creationId xmlns:a16="http://schemas.microsoft.com/office/drawing/2014/main" id="{BC894CD1-7915-CF6F-8DB7-313BC613617C}"/>
              </a:ext>
            </a:extLst>
          </p:cNvPr>
          <p:cNvSpPr/>
          <p:nvPr/>
        </p:nvSpPr>
        <p:spPr>
          <a:xfrm>
            <a:off x="838200" y="2813628"/>
            <a:ext cx="1719263" cy="1741488"/>
          </a:xfrm>
          <a:prstGeom prst="wedgeRoundRectCallout">
            <a:avLst>
              <a:gd name="adj1" fmla="val 77115"/>
              <a:gd name="adj2" fmla="val -22875"/>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In 1954, she became the first serving monarch to circumnavigate the globe on a six month round-the-world tour with her husband.</a:t>
            </a:r>
          </a:p>
        </p:txBody>
      </p:sp>
      <p:sp>
        <p:nvSpPr>
          <p:cNvPr id="6" name="Rounded Rectangular Callout 64">
            <a:extLst>
              <a:ext uri="{FF2B5EF4-FFF2-40B4-BE49-F238E27FC236}">
                <a16:creationId xmlns:a16="http://schemas.microsoft.com/office/drawing/2014/main" id="{3291890C-37B6-B13A-F2AD-6EE254D1ABBF}"/>
              </a:ext>
            </a:extLst>
          </p:cNvPr>
          <p:cNvSpPr/>
          <p:nvPr/>
        </p:nvSpPr>
        <p:spPr>
          <a:xfrm>
            <a:off x="838200" y="4864678"/>
            <a:ext cx="1719263" cy="1160463"/>
          </a:xfrm>
          <a:prstGeom prst="wedgeRoundRectCallout">
            <a:avLst>
              <a:gd name="adj1" fmla="val 67448"/>
              <a:gd name="adj2" fmla="val -49604"/>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For her 6th birthday, she was given a miniature Welsh cottage.</a:t>
            </a:r>
          </a:p>
        </p:txBody>
      </p:sp>
      <p:sp>
        <p:nvSpPr>
          <p:cNvPr id="7" name="Rounded Rectangular Callout 66">
            <a:extLst>
              <a:ext uri="{FF2B5EF4-FFF2-40B4-BE49-F238E27FC236}">
                <a16:creationId xmlns:a16="http://schemas.microsoft.com/office/drawing/2014/main" id="{CEEE52FC-065C-E965-5CF8-D91B8F5A3F59}"/>
              </a:ext>
            </a:extLst>
          </p:cNvPr>
          <p:cNvSpPr/>
          <p:nvPr/>
        </p:nvSpPr>
        <p:spPr>
          <a:xfrm>
            <a:off x="4956175" y="4715453"/>
            <a:ext cx="1717675" cy="1458913"/>
          </a:xfrm>
          <a:prstGeom prst="wedgeRoundRectCallout">
            <a:avLst>
              <a:gd name="adj1" fmla="val -34708"/>
              <a:gd name="adj2" fmla="val -71654"/>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She sent cards to congratulate people who reach the age of 100.</a:t>
            </a:r>
          </a:p>
        </p:txBody>
      </p:sp>
      <p:sp>
        <p:nvSpPr>
          <p:cNvPr id="8" name="Rounded Rectangular Callout 124">
            <a:extLst>
              <a:ext uri="{FF2B5EF4-FFF2-40B4-BE49-F238E27FC236}">
                <a16:creationId xmlns:a16="http://schemas.microsoft.com/office/drawing/2014/main" id="{92CCAFE1-3B82-ED20-CB2F-915BBBD5410B}"/>
              </a:ext>
            </a:extLst>
          </p:cNvPr>
          <p:cNvSpPr/>
          <p:nvPr/>
        </p:nvSpPr>
        <p:spPr>
          <a:xfrm flipH="1">
            <a:off x="6332538" y="1356303"/>
            <a:ext cx="1976437" cy="1457325"/>
          </a:xfrm>
          <a:prstGeom prst="wedgeRoundRectCallout">
            <a:avLst>
              <a:gd name="adj1" fmla="val 90817"/>
              <a:gd name="adj2" fmla="val 25323"/>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She was the first, and so far the only, female member of the Royal Family to serve in the armed forces.</a:t>
            </a:r>
          </a:p>
        </p:txBody>
      </p:sp>
      <p:sp>
        <p:nvSpPr>
          <p:cNvPr id="9" name="Rounded Rectangular Callout 125">
            <a:extLst>
              <a:ext uri="{FF2B5EF4-FFF2-40B4-BE49-F238E27FC236}">
                <a16:creationId xmlns:a16="http://schemas.microsoft.com/office/drawing/2014/main" id="{E0235F26-579E-B93E-7DC1-50098B65F41C}"/>
              </a:ext>
            </a:extLst>
          </p:cNvPr>
          <p:cNvSpPr/>
          <p:nvPr/>
        </p:nvSpPr>
        <p:spPr>
          <a:xfrm flipH="1">
            <a:off x="6111875" y="3005716"/>
            <a:ext cx="2205038" cy="1549400"/>
          </a:xfrm>
          <a:prstGeom prst="wedgeRoundRectCallout">
            <a:avLst>
              <a:gd name="adj1" fmla="val 77115"/>
              <a:gd name="adj2" fmla="val -22875"/>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Corgis were her favourite dogs. She owned more than 30 corgis during her reign. She also liked </a:t>
            </a:r>
            <a:r>
              <a:rPr lang="en-GB" sz="1400" dirty="0" err="1">
                <a:solidFill>
                  <a:schemeClr val="tx1"/>
                </a:solidFill>
                <a:latin typeface="Dreaming Outloud Pro" panose="03050502040302030504" pitchFamily="66" charset="0"/>
                <a:cs typeface="Dreaming Outloud Pro" panose="03050502040302030504" pitchFamily="66" charset="0"/>
              </a:rPr>
              <a:t>Dorgis</a:t>
            </a:r>
            <a:r>
              <a:rPr lang="en-GB" sz="1400" dirty="0">
                <a:solidFill>
                  <a:schemeClr val="tx1"/>
                </a:solidFill>
                <a:latin typeface="Dreaming Outloud Pro" panose="03050502040302030504" pitchFamily="66" charset="0"/>
                <a:cs typeface="Dreaming Outloud Pro" panose="03050502040302030504" pitchFamily="66" charset="0"/>
              </a:rPr>
              <a:t>; a cross between a Corgi and a Dachshund.</a:t>
            </a:r>
          </a:p>
        </p:txBody>
      </p:sp>
      <p:sp>
        <p:nvSpPr>
          <p:cNvPr id="10" name="Rounded Rectangular Callout 126">
            <a:extLst>
              <a:ext uri="{FF2B5EF4-FFF2-40B4-BE49-F238E27FC236}">
                <a16:creationId xmlns:a16="http://schemas.microsoft.com/office/drawing/2014/main" id="{9212468F-5A9E-58DA-5DA5-9C08729DD88A}"/>
              </a:ext>
            </a:extLst>
          </p:cNvPr>
          <p:cNvSpPr/>
          <p:nvPr/>
        </p:nvSpPr>
        <p:spPr>
          <a:xfrm flipH="1">
            <a:off x="2986088" y="4869441"/>
            <a:ext cx="1719262" cy="1235075"/>
          </a:xfrm>
          <a:prstGeom prst="wedgeRoundRectCallout">
            <a:avLst>
              <a:gd name="adj1" fmla="val -30768"/>
              <a:gd name="adj2" fmla="val -86108"/>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winkl" charset="0"/>
                <a:ea typeface="MS PGothic" panose="020B0600070205080204" pitchFamily="34" charset="-128"/>
              </a:defRPr>
            </a:lvl1pPr>
            <a:lvl2pPr marL="742950" indent="-285750">
              <a:defRPr sz="2400">
                <a:solidFill>
                  <a:schemeClr val="tx1"/>
                </a:solidFill>
                <a:latin typeface="Twinkl" charset="0"/>
                <a:ea typeface="MS PGothic" panose="020B0600070205080204" pitchFamily="34" charset="-128"/>
              </a:defRPr>
            </a:lvl2pPr>
            <a:lvl3pPr marL="1143000" indent="-228600">
              <a:defRPr sz="2400">
                <a:solidFill>
                  <a:schemeClr val="tx1"/>
                </a:solidFill>
                <a:latin typeface="Twinkl" charset="0"/>
                <a:ea typeface="MS PGothic" panose="020B0600070205080204" pitchFamily="34" charset="-128"/>
              </a:defRPr>
            </a:lvl3pPr>
            <a:lvl4pPr marL="1600200" indent="-228600">
              <a:defRPr sz="2400">
                <a:solidFill>
                  <a:schemeClr val="tx1"/>
                </a:solidFill>
                <a:latin typeface="Twinkl" charset="0"/>
                <a:ea typeface="MS PGothic" panose="020B0600070205080204" pitchFamily="34" charset="-128"/>
              </a:defRPr>
            </a:lvl4pPr>
            <a:lvl5pPr marL="2057400" indent="-228600">
              <a:defRPr sz="2400">
                <a:solidFill>
                  <a:schemeClr val="tx1"/>
                </a:solidFill>
                <a:latin typeface="Twink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inkl" charset="0"/>
                <a:ea typeface="MS PGothic" panose="020B0600070205080204" pitchFamily="34" charset="-128"/>
              </a:defRPr>
            </a:lvl9pPr>
          </a:lstStyle>
          <a:p>
            <a:pPr>
              <a:defRPr/>
            </a:pPr>
            <a:r>
              <a:rPr lang="en-GB" altLang="en-US" sz="1400" dirty="0">
                <a:latin typeface="Dreaming Outloud Pro" panose="03050502040302030504" pitchFamily="66" charset="0"/>
                <a:cs typeface="Dreaming Outloud Pro" panose="03050502040302030504" pitchFamily="66" charset="0"/>
              </a:rPr>
              <a:t>She had ‘sat’ for her portrait to be painted over 130 times!</a:t>
            </a:r>
          </a:p>
        </p:txBody>
      </p:sp>
      <p:sp>
        <p:nvSpPr>
          <p:cNvPr id="11" name="Rounded Rectangular Callout 127">
            <a:extLst>
              <a:ext uri="{FF2B5EF4-FFF2-40B4-BE49-F238E27FC236}">
                <a16:creationId xmlns:a16="http://schemas.microsoft.com/office/drawing/2014/main" id="{BE69F2FB-AF3D-3613-F801-8C489764A945}"/>
              </a:ext>
            </a:extLst>
          </p:cNvPr>
          <p:cNvSpPr/>
          <p:nvPr/>
        </p:nvSpPr>
        <p:spPr>
          <a:xfrm>
            <a:off x="6907213" y="5252028"/>
            <a:ext cx="1427162" cy="922338"/>
          </a:xfrm>
          <a:prstGeom prst="wedgeRoundRectCallout">
            <a:avLst>
              <a:gd name="adj1" fmla="val -46385"/>
              <a:gd name="adj2" fmla="val -97339"/>
              <a:gd name="adj3" fmla="val 16667"/>
            </a:avLst>
          </a:prstGeom>
          <a:solidFill>
            <a:srgbClr val="CCCCFF"/>
          </a:solidFill>
          <a:ln>
            <a:solidFill>
              <a:srgbClr val="BB8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Dreaming Outloud Pro" panose="03050502040302030504" pitchFamily="66" charset="0"/>
                <a:cs typeface="Dreaming Outloud Pro" panose="03050502040302030504" pitchFamily="66" charset="0"/>
              </a:rPr>
              <a:t>She was 5'4" (160cm) tall. </a:t>
            </a:r>
          </a:p>
        </p:txBody>
      </p:sp>
      <p:pic>
        <p:nvPicPr>
          <p:cNvPr id="12" name="Picture 11">
            <a:extLst>
              <a:ext uri="{FF2B5EF4-FFF2-40B4-BE49-F238E27FC236}">
                <a16:creationId xmlns:a16="http://schemas.microsoft.com/office/drawing/2014/main" id="{9B5E37A1-DB26-1638-3F6E-1DF22CD6CC66}"/>
              </a:ext>
            </a:extLst>
          </p:cNvPr>
          <p:cNvPicPr>
            <a:picLocks noChangeAspect="1"/>
          </p:cNvPicPr>
          <p:nvPr/>
        </p:nvPicPr>
        <p:blipFill>
          <a:blip r:embed="rId2"/>
          <a:stretch>
            <a:fillRect/>
          </a:stretch>
        </p:blipFill>
        <p:spPr>
          <a:xfrm>
            <a:off x="3271690" y="1170310"/>
            <a:ext cx="2500132" cy="3296587"/>
          </a:xfrm>
          <a:prstGeom prst="rect">
            <a:avLst/>
          </a:prstGeom>
          <a:effectLst>
            <a:softEdge rad="317500"/>
          </a:effectLst>
        </p:spPr>
      </p:pic>
    </p:spTree>
    <p:extLst>
      <p:ext uri="{BB962C8B-B14F-4D97-AF65-F5344CB8AC3E}">
        <p14:creationId xmlns:p14="http://schemas.microsoft.com/office/powerpoint/2010/main" val="229595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10">
            <a:extLst>
              <a:ext uri="{FF2B5EF4-FFF2-40B4-BE49-F238E27FC236}">
                <a16:creationId xmlns:a16="http://schemas.microsoft.com/office/drawing/2014/main" id="{E2DDFEFA-4A04-3729-982C-79556B1B6BDD}"/>
              </a:ext>
            </a:extLst>
          </p:cNvPr>
          <p:cNvSpPr txBox="1">
            <a:spLocks noChangeArrowheads="1"/>
          </p:cNvSpPr>
          <p:nvPr/>
        </p:nvSpPr>
        <p:spPr bwMode="auto">
          <a:xfrm>
            <a:off x="1601788" y="2178050"/>
            <a:ext cx="5508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GB" altLang="en-US" sz="2400" b="1"/>
              <a:t>  </a:t>
            </a:r>
          </a:p>
          <a:p>
            <a:pPr eaLnBrk="1" hangingPunct="1"/>
            <a:endParaRPr lang="en-GB" altLang="en-US" sz="2000"/>
          </a:p>
        </p:txBody>
      </p:sp>
      <p:sp>
        <p:nvSpPr>
          <p:cNvPr id="40965" name="TextBox 3">
            <a:extLst>
              <a:ext uri="{FF2B5EF4-FFF2-40B4-BE49-F238E27FC236}">
                <a16:creationId xmlns:a16="http://schemas.microsoft.com/office/drawing/2014/main" id="{1B3232DC-43C3-C9D0-111F-9BADBF58FDD6}"/>
              </a:ext>
            </a:extLst>
          </p:cNvPr>
          <p:cNvSpPr txBox="1">
            <a:spLocks noChangeArrowheads="1"/>
          </p:cNvSpPr>
          <p:nvPr/>
        </p:nvSpPr>
        <p:spPr bwMode="auto">
          <a:xfrm>
            <a:off x="1601788" y="4375150"/>
            <a:ext cx="550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GB" altLang="en-US" sz="2000"/>
              <a:t>  </a:t>
            </a:r>
          </a:p>
        </p:txBody>
      </p:sp>
      <p:pic>
        <p:nvPicPr>
          <p:cNvPr id="2" name="Picture 1">
            <a:extLst>
              <a:ext uri="{FF2B5EF4-FFF2-40B4-BE49-F238E27FC236}">
                <a16:creationId xmlns:a16="http://schemas.microsoft.com/office/drawing/2014/main" id="{0100D8F5-F0F8-2FAE-E3D0-6577B164CBE5}"/>
              </a:ext>
            </a:extLst>
          </p:cNvPr>
          <p:cNvPicPr>
            <a:picLocks noChangeAspect="1"/>
          </p:cNvPicPr>
          <p:nvPr/>
        </p:nvPicPr>
        <p:blipFill>
          <a:blip r:embed="rId3"/>
          <a:stretch>
            <a:fillRect/>
          </a:stretch>
        </p:blipFill>
        <p:spPr>
          <a:xfrm>
            <a:off x="1331640" y="1487519"/>
            <a:ext cx="6485283" cy="3885697"/>
          </a:xfrm>
          <a:prstGeom prst="rect">
            <a:avLst/>
          </a:prstGeom>
          <a:effectLst>
            <a:softEdge rad="2032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3231E6F4-15FB-6053-175E-F5E2EA79C4B8}"/>
              </a:ext>
            </a:extLst>
          </p:cNvPr>
          <p:cNvSpPr txBox="1">
            <a:spLocks/>
          </p:cNvSpPr>
          <p:nvPr/>
        </p:nvSpPr>
        <p:spPr>
          <a:xfrm>
            <a:off x="461962" y="142676"/>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ltLang="en-US" sz="3600" b="1" dirty="0">
                <a:solidFill>
                  <a:srgbClr val="382E73"/>
                </a:solidFill>
                <a:latin typeface="Dreaming Outloud Pro" panose="03050502040302030504" pitchFamily="66" charset="0"/>
                <a:cs typeface="Dreaming Outloud Pro" panose="03050502040302030504" pitchFamily="66" charset="0"/>
              </a:rPr>
              <a:t>Who was Queen Elizabeth II?</a:t>
            </a:r>
          </a:p>
        </p:txBody>
      </p:sp>
      <p:sp>
        <p:nvSpPr>
          <p:cNvPr id="3" name="Rectangle 4">
            <a:extLst>
              <a:ext uri="{FF2B5EF4-FFF2-40B4-BE49-F238E27FC236}">
                <a16:creationId xmlns:a16="http://schemas.microsoft.com/office/drawing/2014/main" id="{FBEEC358-EAA2-096F-4961-F1145087B330}"/>
              </a:ext>
            </a:extLst>
          </p:cNvPr>
          <p:cNvSpPr>
            <a:spLocks noChangeArrowheads="1"/>
          </p:cNvSpPr>
          <p:nvPr/>
        </p:nvSpPr>
        <p:spPr bwMode="auto">
          <a:xfrm>
            <a:off x="3563888" y="1105931"/>
            <a:ext cx="5328592" cy="59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Elizabeth Alexandra Mary, later to become Queen Elizabeth II, was born on 21 April 1926 in Mayfair, London.</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She was the first child of The Duke and Duchess of York, who later became King George VI and Queen Elizabeth.</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Queen’s birthday was officially celebrated in Britain on the second Saturday of June each year. This special day is referred to as ‘The Trooping of the Colour’.</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Queen was also known as the British Sovereign.</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nSpc>
                <a:spcPct val="100000"/>
              </a:lnSpc>
              <a:spcBef>
                <a:spcPct val="0"/>
              </a:spcBef>
              <a:buNone/>
            </a:pPr>
            <a:r>
              <a:rPr lang="en-GB" altLang="en-US" sz="2000" dirty="0">
                <a:latin typeface="Dreaming Outloud Pro" panose="03050502040302030504" pitchFamily="66" charset="0"/>
                <a:cs typeface="Dreaming Outloud Pro" panose="03050502040302030504" pitchFamily="66" charset="0"/>
              </a:rPr>
              <a:t>The Royal Family chose the name ‘Windsor’ as their surname after Windsor Castle.</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p:txBody>
      </p:sp>
      <p:pic>
        <p:nvPicPr>
          <p:cNvPr id="12290" name="Picture 2">
            <a:extLst>
              <a:ext uri="{FF2B5EF4-FFF2-40B4-BE49-F238E27FC236}">
                <a16:creationId xmlns:a16="http://schemas.microsoft.com/office/drawing/2014/main" id="{1D7B5361-806B-7972-4B2B-C5A3C1B1F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5931"/>
            <a:ext cx="2706234" cy="3240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9786D0-9C6B-2FE7-A1F8-9D8B30DDAACE}"/>
              </a:ext>
            </a:extLst>
          </p:cNvPr>
          <p:cNvPicPr>
            <a:picLocks noChangeAspect="1"/>
          </p:cNvPicPr>
          <p:nvPr/>
        </p:nvPicPr>
        <p:blipFill>
          <a:blip r:embed="rId3"/>
          <a:stretch>
            <a:fillRect/>
          </a:stretch>
        </p:blipFill>
        <p:spPr>
          <a:xfrm>
            <a:off x="1043608" y="4581128"/>
            <a:ext cx="1728192" cy="1731838"/>
          </a:xfrm>
          <a:prstGeom prst="rect">
            <a:avLst/>
          </a:prstGeom>
        </p:spPr>
      </p:pic>
    </p:spTree>
    <p:extLst>
      <p:ext uri="{BB962C8B-B14F-4D97-AF65-F5344CB8AC3E}">
        <p14:creationId xmlns:p14="http://schemas.microsoft.com/office/powerpoint/2010/main" val="345500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ECBD7EE2-328F-98DD-D171-40307D446630}"/>
              </a:ext>
            </a:extLst>
          </p:cNvPr>
          <p:cNvSpPr txBox="1">
            <a:spLocks/>
          </p:cNvSpPr>
          <p:nvPr/>
        </p:nvSpPr>
        <p:spPr>
          <a:xfrm>
            <a:off x="457200" y="479425"/>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ltLang="en-US" sz="3600" b="1" dirty="0">
                <a:solidFill>
                  <a:srgbClr val="382E73"/>
                </a:solidFill>
                <a:latin typeface="Dreaming Outloud Pro" panose="03050502040302030504" pitchFamily="66" charset="0"/>
                <a:cs typeface="Dreaming Outloud Pro" panose="03050502040302030504" pitchFamily="66" charset="0"/>
              </a:rPr>
              <a:t>Elizabeth’s Early life</a:t>
            </a:r>
          </a:p>
        </p:txBody>
      </p:sp>
      <p:sp>
        <p:nvSpPr>
          <p:cNvPr id="3" name="Rectangle 4">
            <a:extLst>
              <a:ext uri="{FF2B5EF4-FFF2-40B4-BE49-F238E27FC236}">
                <a16:creationId xmlns:a16="http://schemas.microsoft.com/office/drawing/2014/main" id="{C9865D45-2DFD-D2BE-00F3-109685F2FAAB}"/>
              </a:ext>
            </a:extLst>
          </p:cNvPr>
          <p:cNvSpPr>
            <a:spLocks noChangeArrowheads="1"/>
          </p:cNvSpPr>
          <p:nvPr/>
        </p:nvSpPr>
        <p:spPr bwMode="auto">
          <a:xfrm>
            <a:off x="750887" y="1189199"/>
            <a:ext cx="7632700" cy="168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In 1936, King Edward VIII stepped down from the throne.</a:t>
            </a: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Elizabeth’s father was crowned King George VI. Her mother became Queen Elizabeth, and Elizabeth and her sister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Margaret were now Princesses.</a:t>
            </a:r>
          </a:p>
        </p:txBody>
      </p:sp>
      <p:sp>
        <p:nvSpPr>
          <p:cNvPr id="4" name="Rectangle 4">
            <a:extLst>
              <a:ext uri="{FF2B5EF4-FFF2-40B4-BE49-F238E27FC236}">
                <a16:creationId xmlns:a16="http://schemas.microsoft.com/office/drawing/2014/main" id="{38D4C560-D747-C063-A418-EE1414A245C2}"/>
              </a:ext>
            </a:extLst>
          </p:cNvPr>
          <p:cNvSpPr>
            <a:spLocks noChangeArrowheads="1"/>
          </p:cNvSpPr>
          <p:nvPr/>
        </p:nvSpPr>
        <p:spPr bwMode="auto">
          <a:xfrm>
            <a:off x="750887" y="3075888"/>
            <a:ext cx="7632700" cy="4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Princess Elizabeth was taught at home, not at school.</a:t>
            </a:r>
          </a:p>
        </p:txBody>
      </p:sp>
      <p:sp>
        <p:nvSpPr>
          <p:cNvPr id="5" name="Rectangle 5">
            <a:extLst>
              <a:ext uri="{FF2B5EF4-FFF2-40B4-BE49-F238E27FC236}">
                <a16:creationId xmlns:a16="http://schemas.microsoft.com/office/drawing/2014/main" id="{A0EBE586-9CB9-75D3-78D1-48799E58286E}"/>
              </a:ext>
            </a:extLst>
          </p:cNvPr>
          <p:cNvSpPr>
            <a:spLocks noChangeArrowheads="1"/>
          </p:cNvSpPr>
          <p:nvPr/>
        </p:nvSpPr>
        <p:spPr bwMode="auto">
          <a:xfrm>
            <a:off x="894903" y="3505918"/>
            <a:ext cx="3672334" cy="1141439"/>
          </a:xfrm>
          <a:prstGeom prst="rect">
            <a:avLst/>
          </a:prstGeom>
          <a:solidFill>
            <a:srgbClr val="CCCCFF"/>
          </a:solidFill>
          <a:ln>
            <a:noFill/>
          </a:ln>
          <a:effectLst>
            <a:softEdge rad="127000"/>
          </a:effectLst>
        </p:spPr>
        <p:txBody>
          <a:bodyPr wrap="square" lIns="108000" tIns="108000" rIns="108000" bIns="108000">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buFont typeface="Arial" panose="020B0604020202020204" pitchFamily="34" charset="0"/>
              <a:buChar char="•"/>
              <a:defRPr/>
            </a:pPr>
            <a:r>
              <a:rPr lang="en-GB" altLang="en-US" sz="2000" dirty="0">
                <a:latin typeface="Dreaming Outloud Pro" panose="03050502040302030504" pitchFamily="66" charset="0"/>
                <a:cs typeface="Dreaming Outloud Pro" panose="03050502040302030504" pitchFamily="66" charset="0"/>
              </a:rPr>
              <a:t>She studied art and music and enjoyed drama and swimming.</a:t>
            </a:r>
          </a:p>
        </p:txBody>
      </p:sp>
      <p:sp>
        <p:nvSpPr>
          <p:cNvPr id="6" name="Rectangle 5">
            <a:extLst>
              <a:ext uri="{FF2B5EF4-FFF2-40B4-BE49-F238E27FC236}">
                <a16:creationId xmlns:a16="http://schemas.microsoft.com/office/drawing/2014/main" id="{D5C56BE5-CB92-D271-B512-5D108D059814}"/>
              </a:ext>
            </a:extLst>
          </p:cNvPr>
          <p:cNvSpPr>
            <a:spLocks noChangeArrowheads="1"/>
          </p:cNvSpPr>
          <p:nvPr/>
        </p:nvSpPr>
        <p:spPr bwMode="auto">
          <a:xfrm>
            <a:off x="6084168" y="5237136"/>
            <a:ext cx="2804294" cy="1141439"/>
          </a:xfrm>
          <a:prstGeom prst="rect">
            <a:avLst/>
          </a:prstGeom>
          <a:solidFill>
            <a:srgbClr val="CCCCFF"/>
          </a:solidFill>
          <a:ln>
            <a:noFill/>
          </a:ln>
          <a:effectLst>
            <a:softEdge rad="127000"/>
          </a:effectLst>
        </p:spPr>
        <p:txBody>
          <a:bodyPr wrap="square" lIns="108000" tIns="108000" rIns="108000" bIns="108000">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buFont typeface="Arial" panose="020B0604020202020204" pitchFamily="34" charset="0"/>
              <a:buChar char="•"/>
              <a:defRPr/>
            </a:pPr>
            <a:r>
              <a:rPr lang="en-GB" altLang="en-US" sz="2000" dirty="0">
                <a:latin typeface="Dreaming Outloud Pro" panose="03050502040302030504" pitchFamily="66" charset="0"/>
                <a:cs typeface="Dreaming Outloud Pro" panose="03050502040302030504" pitchFamily="66" charset="0"/>
              </a:rPr>
              <a:t>When she was 11, she joined the Girl Guides.</a:t>
            </a:r>
          </a:p>
        </p:txBody>
      </p:sp>
      <p:sp>
        <p:nvSpPr>
          <p:cNvPr id="7" name="Rectangle 6">
            <a:extLst>
              <a:ext uri="{FF2B5EF4-FFF2-40B4-BE49-F238E27FC236}">
                <a16:creationId xmlns:a16="http://schemas.microsoft.com/office/drawing/2014/main" id="{17BDC3FB-7ED3-B923-FD7D-81A8A8BC7544}"/>
              </a:ext>
            </a:extLst>
          </p:cNvPr>
          <p:cNvSpPr>
            <a:spLocks noChangeArrowheads="1"/>
          </p:cNvSpPr>
          <p:nvPr/>
        </p:nvSpPr>
        <p:spPr bwMode="auto">
          <a:xfrm>
            <a:off x="750887" y="4929359"/>
            <a:ext cx="4975225" cy="1449216"/>
          </a:xfrm>
          <a:prstGeom prst="rect">
            <a:avLst/>
          </a:prstGeom>
          <a:solidFill>
            <a:srgbClr val="CCCCFF"/>
          </a:solidFill>
          <a:ln>
            <a:noFill/>
          </a:ln>
          <a:effectLst>
            <a:softEdge rad="127000"/>
          </a:effectLst>
        </p:spPr>
        <p:txBody>
          <a:bodyPr lIns="108000" tIns="108000" rIns="108000" bIns="108000">
            <a:spAutoFit/>
          </a:bodyPr>
          <a:lstStyle>
            <a:lvl1pPr marL="285750" indent="-28575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buFont typeface="Arial" panose="020B0604020202020204" pitchFamily="34" charset="0"/>
              <a:buChar char="•"/>
              <a:defRPr/>
            </a:pPr>
            <a:r>
              <a:rPr lang="en-GB" altLang="en-US" sz="2000" dirty="0">
                <a:latin typeface="Dreaming Outloud Pro" panose="03050502040302030504" pitchFamily="66" charset="0"/>
                <a:cs typeface="Dreaming Outloud Pro" panose="03050502040302030504" pitchFamily="66" charset="0"/>
              </a:rPr>
              <a:t>Elizabeth undertook her first public engagement on her 16</a:t>
            </a:r>
            <a:r>
              <a:rPr lang="en-GB" altLang="en-US" sz="2000" baseline="30000" dirty="0">
                <a:latin typeface="Dreaming Outloud Pro" panose="03050502040302030504" pitchFamily="66" charset="0"/>
                <a:cs typeface="Dreaming Outloud Pro" panose="03050502040302030504" pitchFamily="66" charset="0"/>
              </a:rPr>
              <a:t>th</a:t>
            </a:r>
            <a:r>
              <a:rPr lang="en-GB" altLang="en-US" sz="2000" dirty="0">
                <a:latin typeface="Dreaming Outloud Pro" panose="03050502040302030504" pitchFamily="66" charset="0"/>
                <a:cs typeface="Dreaming Outloud Pro" panose="03050502040302030504" pitchFamily="66" charset="0"/>
              </a:rPr>
              <a:t> birthday, when she inspected the soldiers of the Grenadier Guards.</a:t>
            </a:r>
          </a:p>
        </p:txBody>
      </p:sp>
      <p:pic>
        <p:nvPicPr>
          <p:cNvPr id="8" name="Picture 7">
            <a:extLst>
              <a:ext uri="{FF2B5EF4-FFF2-40B4-BE49-F238E27FC236}">
                <a16:creationId xmlns:a16="http://schemas.microsoft.com/office/drawing/2014/main" id="{EAEDEAE2-4BDA-BE0D-6C92-B23B0579ED52}"/>
              </a:ext>
            </a:extLst>
          </p:cNvPr>
          <p:cNvPicPr>
            <a:picLocks noChangeAspect="1"/>
          </p:cNvPicPr>
          <p:nvPr/>
        </p:nvPicPr>
        <p:blipFill>
          <a:blip r:embed="rId2"/>
          <a:stretch>
            <a:fillRect/>
          </a:stretch>
        </p:blipFill>
        <p:spPr>
          <a:xfrm>
            <a:off x="6539321" y="2300027"/>
            <a:ext cx="2023294" cy="2892232"/>
          </a:xfrm>
          <a:prstGeom prst="rect">
            <a:avLst/>
          </a:prstGeom>
        </p:spPr>
      </p:pic>
    </p:spTree>
    <p:extLst>
      <p:ext uri="{BB962C8B-B14F-4D97-AF65-F5344CB8AC3E}">
        <p14:creationId xmlns:p14="http://schemas.microsoft.com/office/powerpoint/2010/main" val="19355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ECE8EF-0672-474D-04EA-9996E4EB6B88}"/>
              </a:ext>
            </a:extLst>
          </p:cNvPr>
          <p:cNvSpPr>
            <a:spLocks noChangeArrowheads="1"/>
          </p:cNvSpPr>
          <p:nvPr/>
        </p:nvSpPr>
        <p:spPr bwMode="auto">
          <a:xfrm>
            <a:off x="251520" y="404664"/>
            <a:ext cx="8496944" cy="630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algn="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Elizabeth got married in Westminster Abbey </a:t>
            </a:r>
          </a:p>
          <a:p>
            <a:pPr algn="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on 20</a:t>
            </a:r>
            <a:r>
              <a:rPr lang="en-GB" altLang="en-US" sz="2000" baseline="30000" dirty="0">
                <a:solidFill>
                  <a:schemeClr val="tx1"/>
                </a:solidFill>
                <a:latin typeface="Dreaming Outloud Pro" panose="03050502040302030504" pitchFamily="66" charset="0"/>
                <a:cs typeface="Dreaming Outloud Pro" panose="03050502040302030504" pitchFamily="66" charset="0"/>
              </a:rPr>
              <a:t>th</a:t>
            </a:r>
            <a:r>
              <a:rPr lang="en-GB" altLang="en-US" sz="2000" dirty="0">
                <a:solidFill>
                  <a:schemeClr val="tx1"/>
                </a:solidFill>
                <a:latin typeface="Dreaming Outloud Pro" panose="03050502040302030504" pitchFamily="66" charset="0"/>
                <a:cs typeface="Dreaming Outloud Pro" panose="03050502040302030504" pitchFamily="66" charset="0"/>
              </a:rPr>
              <a:t> November 1947, when she was 21 years old.</a:t>
            </a: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Her husband Prince Philip, also known as the</a:t>
            </a:r>
          </a:p>
          <a:p>
            <a:pPr algn="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 Duke of Edinburgh, was the </a:t>
            </a:r>
          </a:p>
          <a:p>
            <a:pPr algn="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son of Prince Andrew of Greece.</a:t>
            </a: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In 1948, the Queen’s first child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Prince Charles was born.</a:t>
            </a: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Two years later Princess Anne was born. </a:t>
            </a:r>
          </a:p>
          <a:p>
            <a:pPr algn="ct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Elizabeth had two more children, Prince Andrew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and Prince Edward in 1960 and 1964.</a:t>
            </a:r>
          </a:p>
        </p:txBody>
      </p:sp>
      <p:pic>
        <p:nvPicPr>
          <p:cNvPr id="3" name="Picture 2">
            <a:extLst>
              <a:ext uri="{FF2B5EF4-FFF2-40B4-BE49-F238E27FC236}">
                <a16:creationId xmlns:a16="http://schemas.microsoft.com/office/drawing/2014/main" id="{CECAD2B0-C11D-05D1-E6AA-FE893403E485}"/>
              </a:ext>
            </a:extLst>
          </p:cNvPr>
          <p:cNvPicPr>
            <a:picLocks noChangeAspect="1"/>
          </p:cNvPicPr>
          <p:nvPr/>
        </p:nvPicPr>
        <p:blipFill>
          <a:blip r:embed="rId2"/>
          <a:stretch>
            <a:fillRect/>
          </a:stretch>
        </p:blipFill>
        <p:spPr>
          <a:xfrm>
            <a:off x="683568" y="430758"/>
            <a:ext cx="2520280" cy="3600400"/>
          </a:xfrm>
          <a:prstGeom prst="rect">
            <a:avLst/>
          </a:prstGeom>
          <a:effectLst>
            <a:softEdge rad="88900"/>
          </a:effectLst>
        </p:spPr>
      </p:pic>
      <p:pic>
        <p:nvPicPr>
          <p:cNvPr id="4" name="Picture 3">
            <a:extLst>
              <a:ext uri="{FF2B5EF4-FFF2-40B4-BE49-F238E27FC236}">
                <a16:creationId xmlns:a16="http://schemas.microsoft.com/office/drawing/2014/main" id="{2BBBDD88-97D2-AB07-579A-8D9127B12DBB}"/>
              </a:ext>
            </a:extLst>
          </p:cNvPr>
          <p:cNvPicPr>
            <a:picLocks noChangeAspect="1"/>
          </p:cNvPicPr>
          <p:nvPr/>
        </p:nvPicPr>
        <p:blipFill>
          <a:blip r:embed="rId3"/>
          <a:stretch>
            <a:fillRect/>
          </a:stretch>
        </p:blipFill>
        <p:spPr>
          <a:xfrm>
            <a:off x="5004048" y="2708920"/>
            <a:ext cx="3337545" cy="3133349"/>
          </a:xfrm>
          <a:prstGeom prst="rect">
            <a:avLst/>
          </a:prstGeom>
          <a:effectLst>
            <a:softEdge rad="279400"/>
          </a:effectLst>
        </p:spPr>
      </p:pic>
    </p:spTree>
    <p:extLst>
      <p:ext uri="{BB962C8B-B14F-4D97-AF65-F5344CB8AC3E}">
        <p14:creationId xmlns:p14="http://schemas.microsoft.com/office/powerpoint/2010/main" val="299548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2E633BFE-7D79-6BA5-1BF8-FB5F425F305B}"/>
              </a:ext>
            </a:extLst>
          </p:cNvPr>
          <p:cNvSpPr txBox="1">
            <a:spLocks/>
          </p:cNvSpPr>
          <p:nvPr/>
        </p:nvSpPr>
        <p:spPr>
          <a:xfrm>
            <a:off x="457200" y="479425"/>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ltLang="en-US" sz="3600" b="1" dirty="0">
                <a:solidFill>
                  <a:srgbClr val="382E73"/>
                </a:solidFill>
                <a:latin typeface="Dreaming Outloud Pro" panose="03050502040302030504" pitchFamily="66" charset="0"/>
                <a:cs typeface="Dreaming Outloud Pro" panose="03050502040302030504" pitchFamily="66" charset="0"/>
              </a:rPr>
              <a:t>Becoming Queen</a:t>
            </a:r>
          </a:p>
        </p:txBody>
      </p:sp>
      <p:sp>
        <p:nvSpPr>
          <p:cNvPr id="3" name="Rectangle 4">
            <a:extLst>
              <a:ext uri="{FF2B5EF4-FFF2-40B4-BE49-F238E27FC236}">
                <a16:creationId xmlns:a16="http://schemas.microsoft.com/office/drawing/2014/main" id="{B1229F94-B6BB-6E7A-F85D-9F12FC049F61}"/>
              </a:ext>
            </a:extLst>
          </p:cNvPr>
          <p:cNvSpPr>
            <a:spLocks noChangeArrowheads="1"/>
          </p:cNvSpPr>
          <p:nvPr/>
        </p:nvSpPr>
        <p:spPr bwMode="auto">
          <a:xfrm>
            <a:off x="545215" y="1593888"/>
            <a:ext cx="7632700" cy="168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In 1952, when she was just 25, Elizabeth’s father King George VI died.</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Elizabeth was in Kenya when she heard the sad news. She immediately returned home and she chose to be known as Elizabeth II.</a:t>
            </a:r>
          </a:p>
        </p:txBody>
      </p:sp>
      <p:sp>
        <p:nvSpPr>
          <p:cNvPr id="4" name="Rectangle 4">
            <a:extLst>
              <a:ext uri="{FF2B5EF4-FFF2-40B4-BE49-F238E27FC236}">
                <a16:creationId xmlns:a16="http://schemas.microsoft.com/office/drawing/2014/main" id="{EE2E0075-E7F4-9F2D-FEA3-C36BAF0A3477}"/>
              </a:ext>
            </a:extLst>
          </p:cNvPr>
          <p:cNvSpPr>
            <a:spLocks noChangeArrowheads="1"/>
          </p:cNvSpPr>
          <p:nvPr/>
        </p:nvSpPr>
        <p:spPr bwMode="auto">
          <a:xfrm>
            <a:off x="545215" y="3572172"/>
            <a:ext cx="4054475" cy="1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Her Majesty Queen Elizabeth II’s coronation took place in 1953 at Westminster Abbey in London. The Queen celebrated her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Golden Jubilee – 50 years since her accession to the throne – in 2002.</a:t>
            </a:r>
          </a:p>
        </p:txBody>
      </p:sp>
      <p:pic>
        <p:nvPicPr>
          <p:cNvPr id="5" name="Picture 4">
            <a:extLst>
              <a:ext uri="{FF2B5EF4-FFF2-40B4-BE49-F238E27FC236}">
                <a16:creationId xmlns:a16="http://schemas.microsoft.com/office/drawing/2014/main" id="{992B4494-31AC-DF4E-69C2-5095F1C82DA8}"/>
              </a:ext>
            </a:extLst>
          </p:cNvPr>
          <p:cNvPicPr>
            <a:picLocks noChangeAspect="1"/>
          </p:cNvPicPr>
          <p:nvPr/>
        </p:nvPicPr>
        <p:blipFill>
          <a:blip r:embed="rId2"/>
          <a:stretch>
            <a:fillRect/>
          </a:stretch>
        </p:blipFill>
        <p:spPr>
          <a:xfrm>
            <a:off x="4767452" y="3285829"/>
            <a:ext cx="3841601" cy="2536753"/>
          </a:xfrm>
          <a:prstGeom prst="rect">
            <a:avLst/>
          </a:prstGeom>
        </p:spPr>
      </p:pic>
    </p:spTree>
    <p:extLst>
      <p:ext uri="{BB962C8B-B14F-4D97-AF65-F5344CB8AC3E}">
        <p14:creationId xmlns:p14="http://schemas.microsoft.com/office/powerpoint/2010/main" val="398094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413E87-5283-822B-C3B0-AA39B265A98B}"/>
              </a:ext>
            </a:extLst>
          </p:cNvPr>
          <p:cNvSpPr>
            <a:spLocks noChangeArrowheads="1"/>
          </p:cNvSpPr>
          <p:nvPr/>
        </p:nvSpPr>
        <p:spPr bwMode="auto">
          <a:xfrm>
            <a:off x="755650" y="404664"/>
            <a:ext cx="7632700" cy="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Queen did not govern the country, but did carry out many important tasks on behalf of the nation.</a:t>
            </a:r>
          </a:p>
        </p:txBody>
      </p:sp>
      <p:sp>
        <p:nvSpPr>
          <p:cNvPr id="3" name="Rectangle 4">
            <a:extLst>
              <a:ext uri="{FF2B5EF4-FFF2-40B4-BE49-F238E27FC236}">
                <a16:creationId xmlns:a16="http://schemas.microsoft.com/office/drawing/2014/main" id="{2D618137-0C37-3737-B664-B824AC5F358E}"/>
              </a:ext>
            </a:extLst>
          </p:cNvPr>
          <p:cNvSpPr>
            <a:spLocks noChangeArrowheads="1"/>
          </p:cNvSpPr>
          <p:nvPr/>
        </p:nvSpPr>
        <p:spPr bwMode="auto">
          <a:xfrm>
            <a:off x="756091" y="1257612"/>
            <a:ext cx="3960366" cy="1695684"/>
          </a:xfrm>
          <a:prstGeom prst="rect">
            <a:avLst/>
          </a:prstGeom>
          <a:solidFill>
            <a:srgbClr val="CCCCFF"/>
          </a:solidFill>
          <a:ln>
            <a:noFill/>
          </a:ln>
          <a:effectLst>
            <a:softEdge rad="127000"/>
          </a:effec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285750" indent="-285750" eaLnBrk="1" hangingPunct="1">
              <a:lnSpc>
                <a:spcPct val="100000"/>
              </a:lnSpc>
              <a:spcBef>
                <a:spcPct val="0"/>
              </a:spcBef>
              <a:defRPr/>
            </a:pPr>
            <a:r>
              <a:rPr lang="en-GB" altLang="en-US" sz="2000" dirty="0">
                <a:solidFill>
                  <a:schemeClr val="tx1"/>
                </a:solidFill>
                <a:latin typeface="Dreaming Outloud Pro" panose="03050502040302030504" pitchFamily="66" charset="0"/>
                <a:cs typeface="Dreaming Outloud Pro" panose="03050502040302030504" pitchFamily="66" charset="0"/>
              </a:rPr>
              <a:t>The Queen was Head of the Church of England. She appointed Bishops and Archbishops on the advice of the Prime Minister.</a:t>
            </a:r>
          </a:p>
        </p:txBody>
      </p:sp>
      <p:sp>
        <p:nvSpPr>
          <p:cNvPr id="4" name="Rectangle 4">
            <a:extLst>
              <a:ext uri="{FF2B5EF4-FFF2-40B4-BE49-F238E27FC236}">
                <a16:creationId xmlns:a16="http://schemas.microsoft.com/office/drawing/2014/main" id="{2838CDDE-243B-457D-50E1-AAC00448DB03}"/>
              </a:ext>
            </a:extLst>
          </p:cNvPr>
          <p:cNvSpPr>
            <a:spLocks noChangeArrowheads="1"/>
          </p:cNvSpPr>
          <p:nvPr/>
        </p:nvSpPr>
        <p:spPr bwMode="auto">
          <a:xfrm>
            <a:off x="755650" y="3067050"/>
            <a:ext cx="7632700" cy="760959"/>
          </a:xfrm>
          <a:prstGeom prst="rect">
            <a:avLst/>
          </a:prstGeom>
          <a:solidFill>
            <a:srgbClr val="CCCCFF"/>
          </a:solidFill>
          <a:ln>
            <a:noFill/>
          </a:ln>
          <a:effectLst>
            <a:softEdge rad="127000"/>
          </a:effectLst>
        </p:spPr>
        <p:txBody>
          <a:bodyPr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285750" indent="-285750" eaLnBrk="1" hangingPunct="1">
              <a:lnSpc>
                <a:spcPct val="100000"/>
              </a:lnSpc>
              <a:spcBef>
                <a:spcPct val="0"/>
              </a:spcBef>
              <a:defRPr/>
            </a:pPr>
            <a:r>
              <a:rPr lang="en-GB" altLang="en-US" sz="2000" dirty="0">
                <a:solidFill>
                  <a:schemeClr val="tx1"/>
                </a:solidFill>
                <a:latin typeface="Dreaming Outloud Pro" panose="03050502040302030504" pitchFamily="66" charset="0"/>
                <a:cs typeface="Dreaming Outloud Pro" panose="03050502040302030504" pitchFamily="66" charset="0"/>
              </a:rPr>
              <a:t>The Queen was Head of the Armed Forces, and was the only person who could declare and end war with other countries.</a:t>
            </a:r>
          </a:p>
        </p:txBody>
      </p:sp>
      <p:sp>
        <p:nvSpPr>
          <p:cNvPr id="5" name="Rectangle 4">
            <a:extLst>
              <a:ext uri="{FF2B5EF4-FFF2-40B4-BE49-F238E27FC236}">
                <a16:creationId xmlns:a16="http://schemas.microsoft.com/office/drawing/2014/main" id="{81CF0A25-DC51-A93C-B379-7F5369E74644}"/>
              </a:ext>
            </a:extLst>
          </p:cNvPr>
          <p:cNvSpPr>
            <a:spLocks noChangeArrowheads="1"/>
          </p:cNvSpPr>
          <p:nvPr/>
        </p:nvSpPr>
        <p:spPr bwMode="auto">
          <a:xfrm>
            <a:off x="755650" y="3941763"/>
            <a:ext cx="3960366" cy="2299842"/>
          </a:xfrm>
          <a:prstGeom prst="rect">
            <a:avLst/>
          </a:prstGeom>
          <a:solidFill>
            <a:srgbClr val="CCCCFF"/>
          </a:solidFill>
          <a:ln>
            <a:noFill/>
          </a:ln>
          <a:effectLst>
            <a:softEdge rad="127000"/>
          </a:effec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285750" indent="-285750" eaLnBrk="1" hangingPunct="1">
              <a:lnSpc>
                <a:spcPct val="100000"/>
              </a:lnSpc>
              <a:spcBef>
                <a:spcPct val="0"/>
              </a:spcBef>
              <a:defRPr/>
            </a:pPr>
            <a:r>
              <a:rPr lang="en-GB" altLang="en-US" sz="2000" dirty="0">
                <a:solidFill>
                  <a:schemeClr val="tx1"/>
                </a:solidFill>
                <a:latin typeface="Dreaming Outloud Pro" panose="03050502040302030504" pitchFamily="66" charset="0"/>
                <a:cs typeface="Dreaming Outloud Pro" panose="03050502040302030504" pitchFamily="66" charset="0"/>
              </a:rPr>
              <a:t>The Queen had to remain impartial in matters of Government, and was not allowed to vote. However, she met weekly with the Prime Minister and opened Parliament, amongst other duties.</a:t>
            </a:r>
          </a:p>
        </p:txBody>
      </p:sp>
      <p:pic>
        <p:nvPicPr>
          <p:cNvPr id="6" name="Picture 5">
            <a:extLst>
              <a:ext uri="{FF2B5EF4-FFF2-40B4-BE49-F238E27FC236}">
                <a16:creationId xmlns:a16="http://schemas.microsoft.com/office/drawing/2014/main" id="{C1F3E8A7-FCB8-1D0E-44E2-6BBC72A0AED5}"/>
              </a:ext>
            </a:extLst>
          </p:cNvPr>
          <p:cNvPicPr>
            <a:picLocks noChangeAspect="1"/>
          </p:cNvPicPr>
          <p:nvPr/>
        </p:nvPicPr>
        <p:blipFill>
          <a:blip r:embed="rId2"/>
          <a:stretch>
            <a:fillRect/>
          </a:stretch>
        </p:blipFill>
        <p:spPr>
          <a:xfrm>
            <a:off x="5148064" y="4009282"/>
            <a:ext cx="2890469" cy="2164803"/>
          </a:xfrm>
          <a:prstGeom prst="rect">
            <a:avLst/>
          </a:prstGeom>
          <a:effectLst>
            <a:softEdge rad="152400"/>
          </a:effectLst>
        </p:spPr>
      </p:pic>
      <p:pic>
        <p:nvPicPr>
          <p:cNvPr id="7" name="Picture 6">
            <a:extLst>
              <a:ext uri="{FF2B5EF4-FFF2-40B4-BE49-F238E27FC236}">
                <a16:creationId xmlns:a16="http://schemas.microsoft.com/office/drawing/2014/main" id="{98EA510D-B4D6-AB1E-DFBC-1D6A0A15E063}"/>
              </a:ext>
            </a:extLst>
          </p:cNvPr>
          <p:cNvPicPr>
            <a:picLocks noChangeAspect="1"/>
          </p:cNvPicPr>
          <p:nvPr/>
        </p:nvPicPr>
        <p:blipFill>
          <a:blip r:embed="rId3"/>
          <a:stretch>
            <a:fillRect/>
          </a:stretch>
        </p:blipFill>
        <p:spPr>
          <a:xfrm>
            <a:off x="5156372" y="1050181"/>
            <a:ext cx="3096344" cy="1835596"/>
          </a:xfrm>
          <a:prstGeom prst="rect">
            <a:avLst/>
          </a:prstGeom>
          <a:effectLst>
            <a:softEdge rad="101600"/>
          </a:effectLst>
        </p:spPr>
      </p:pic>
    </p:spTree>
    <p:extLst>
      <p:ext uri="{BB962C8B-B14F-4D97-AF65-F5344CB8AC3E}">
        <p14:creationId xmlns:p14="http://schemas.microsoft.com/office/powerpoint/2010/main" val="65918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7200D-413F-6415-0EA2-D158C3F3F725}"/>
              </a:ext>
            </a:extLst>
          </p:cNvPr>
          <p:cNvSpPr>
            <a:spLocks noChangeArrowheads="1"/>
          </p:cNvSpPr>
          <p:nvPr/>
        </p:nvSpPr>
        <p:spPr bwMode="auto">
          <a:xfrm>
            <a:off x="5364088" y="476672"/>
            <a:ext cx="3168278" cy="56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As Head of State, the Queen travelled abroad on official State visits. She also invited other Heads of State from around the world to visit the U.K.</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Queen represented the country at times of celebration, or sorrow. One of her most important duties was on Remembrance Sunday, when the Queen laid a wreath at the Cenotaph in London to remember members of the armed forces who died fighting for their country.</a:t>
            </a:r>
          </a:p>
        </p:txBody>
      </p:sp>
      <p:pic>
        <p:nvPicPr>
          <p:cNvPr id="3" name="Picture 2">
            <a:extLst>
              <a:ext uri="{FF2B5EF4-FFF2-40B4-BE49-F238E27FC236}">
                <a16:creationId xmlns:a16="http://schemas.microsoft.com/office/drawing/2014/main" id="{CF504773-9BBA-0B95-E9D0-C51E68A0888D}"/>
              </a:ext>
            </a:extLst>
          </p:cNvPr>
          <p:cNvPicPr>
            <a:picLocks noChangeAspect="1"/>
          </p:cNvPicPr>
          <p:nvPr/>
        </p:nvPicPr>
        <p:blipFill>
          <a:blip r:embed="rId2"/>
          <a:stretch>
            <a:fillRect/>
          </a:stretch>
        </p:blipFill>
        <p:spPr>
          <a:xfrm>
            <a:off x="539552" y="2799883"/>
            <a:ext cx="4514850" cy="3152775"/>
          </a:xfrm>
          <a:prstGeom prst="rect">
            <a:avLst/>
          </a:prstGeom>
          <a:effectLst>
            <a:softEdge rad="241300"/>
          </a:effectLst>
        </p:spPr>
      </p:pic>
      <p:pic>
        <p:nvPicPr>
          <p:cNvPr id="4" name="Picture 3">
            <a:extLst>
              <a:ext uri="{FF2B5EF4-FFF2-40B4-BE49-F238E27FC236}">
                <a16:creationId xmlns:a16="http://schemas.microsoft.com/office/drawing/2014/main" id="{F883D2B3-06AD-4C79-2B58-1FB8D00B3ADB}"/>
              </a:ext>
            </a:extLst>
          </p:cNvPr>
          <p:cNvPicPr>
            <a:picLocks noChangeAspect="1"/>
          </p:cNvPicPr>
          <p:nvPr/>
        </p:nvPicPr>
        <p:blipFill>
          <a:blip r:embed="rId3"/>
          <a:stretch>
            <a:fillRect/>
          </a:stretch>
        </p:blipFill>
        <p:spPr>
          <a:xfrm>
            <a:off x="971600" y="404664"/>
            <a:ext cx="3283817" cy="2376264"/>
          </a:xfrm>
          <a:prstGeom prst="rect">
            <a:avLst/>
          </a:prstGeom>
          <a:effectLst>
            <a:softEdge rad="139700"/>
          </a:effectLst>
        </p:spPr>
      </p:pic>
    </p:spTree>
    <p:extLst>
      <p:ext uri="{BB962C8B-B14F-4D97-AF65-F5344CB8AC3E}">
        <p14:creationId xmlns:p14="http://schemas.microsoft.com/office/powerpoint/2010/main" val="111180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C00A6941-82A4-65B6-5AB6-46E2C6925764}"/>
              </a:ext>
            </a:extLst>
          </p:cNvPr>
          <p:cNvSpPr txBox="1">
            <a:spLocks/>
          </p:cNvSpPr>
          <p:nvPr/>
        </p:nvSpPr>
        <p:spPr>
          <a:xfrm>
            <a:off x="457200" y="479425"/>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ltLang="en-US" sz="3600" b="1" dirty="0">
                <a:solidFill>
                  <a:srgbClr val="382E73"/>
                </a:solidFill>
                <a:latin typeface="Dreaming Outloud Pro" panose="03050502040302030504" pitchFamily="66" charset="0"/>
                <a:cs typeface="Dreaming Outloud Pro" panose="03050502040302030504" pitchFamily="66" charset="0"/>
              </a:rPr>
              <a:t>The Queen and the Commonwealth</a:t>
            </a:r>
          </a:p>
        </p:txBody>
      </p:sp>
      <p:sp>
        <p:nvSpPr>
          <p:cNvPr id="3" name="Rectangle 4">
            <a:extLst>
              <a:ext uri="{FF2B5EF4-FFF2-40B4-BE49-F238E27FC236}">
                <a16:creationId xmlns:a16="http://schemas.microsoft.com/office/drawing/2014/main" id="{226BD1F5-25C8-B195-7C43-6C3143EF4E09}"/>
              </a:ext>
            </a:extLst>
          </p:cNvPr>
          <p:cNvSpPr>
            <a:spLocks noChangeArrowheads="1"/>
          </p:cNvSpPr>
          <p:nvPr/>
        </p:nvSpPr>
        <p:spPr bwMode="auto">
          <a:xfrm>
            <a:off x="755650" y="1357313"/>
            <a:ext cx="7704782" cy="506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Commonwealth is a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voluntary association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of 53 independent countries,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almost all of which were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formerly under British rule </a:t>
            </a: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as part of the British Empire.</a:t>
            </a: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endParaRPr lang="en-GB" altLang="en-US" sz="2000" dirty="0">
              <a:solidFill>
                <a:schemeClr val="tx1"/>
              </a:solidFill>
              <a:latin typeface="Dreaming Outloud Pro" panose="03050502040302030504" pitchFamily="66" charset="0"/>
              <a:cs typeface="Dreaming Outloud Pro" panose="03050502040302030504" pitchFamily="66" charset="0"/>
            </a:endParaRPr>
          </a:p>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After achieving independence, many countries decided that they still wanted to remain within the Commonwealth. The Queen was Head of the Commonwealth and during her reign had made more than 200 trips abroad to visit Commonwealth Countries. The Queen often attended the games to open or close them.</a:t>
            </a:r>
          </a:p>
        </p:txBody>
      </p:sp>
      <p:pic>
        <p:nvPicPr>
          <p:cNvPr id="4" name="Picture 3">
            <a:extLst>
              <a:ext uri="{FF2B5EF4-FFF2-40B4-BE49-F238E27FC236}">
                <a16:creationId xmlns:a16="http://schemas.microsoft.com/office/drawing/2014/main" id="{C6EC497E-5882-61DD-F4F3-EF8A1017D264}"/>
              </a:ext>
            </a:extLst>
          </p:cNvPr>
          <p:cNvPicPr>
            <a:picLocks noChangeAspect="1"/>
          </p:cNvPicPr>
          <p:nvPr/>
        </p:nvPicPr>
        <p:blipFill>
          <a:blip r:embed="rId2"/>
          <a:stretch>
            <a:fillRect/>
          </a:stretch>
        </p:blipFill>
        <p:spPr>
          <a:xfrm>
            <a:off x="4317233" y="1387902"/>
            <a:ext cx="4052587" cy="3240360"/>
          </a:xfrm>
          <a:prstGeom prst="rect">
            <a:avLst/>
          </a:prstGeom>
          <a:effectLst>
            <a:softEdge rad="165100"/>
          </a:effectLst>
        </p:spPr>
      </p:pic>
    </p:spTree>
    <p:extLst>
      <p:ext uri="{BB962C8B-B14F-4D97-AF65-F5344CB8AC3E}">
        <p14:creationId xmlns:p14="http://schemas.microsoft.com/office/powerpoint/2010/main" val="262479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980A644B-B827-8BA0-625D-FDBA2FBBB2A2}"/>
              </a:ext>
            </a:extLst>
          </p:cNvPr>
          <p:cNvSpPr txBox="1">
            <a:spLocks/>
          </p:cNvSpPr>
          <p:nvPr/>
        </p:nvSpPr>
        <p:spPr>
          <a:xfrm>
            <a:off x="457200" y="479425"/>
            <a:ext cx="8220075" cy="993775"/>
          </a:xfrm>
          <a:prstGeom prst="roundRect">
            <a:avLst>
              <a:gd name="adj" fmla="val 9639"/>
            </a:avLst>
          </a:prstGeom>
        </p:spPr>
        <p:txBody>
          <a:bodyPr/>
          <a:lst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ltLang="en-US" sz="3600" b="1" dirty="0">
                <a:solidFill>
                  <a:srgbClr val="382E73"/>
                </a:solidFill>
                <a:latin typeface="Dreaming Outloud Pro" panose="03050502040302030504" pitchFamily="66" charset="0"/>
                <a:cs typeface="Dreaming Outloud Pro" panose="03050502040302030504" pitchFamily="66" charset="0"/>
              </a:rPr>
              <a:t>Home for the Queen</a:t>
            </a:r>
          </a:p>
        </p:txBody>
      </p:sp>
      <p:sp>
        <p:nvSpPr>
          <p:cNvPr id="3" name="Rectangle 4">
            <a:extLst>
              <a:ext uri="{FF2B5EF4-FFF2-40B4-BE49-F238E27FC236}">
                <a16:creationId xmlns:a16="http://schemas.microsoft.com/office/drawing/2014/main" id="{93DAB9FE-5D22-FF7D-D616-D677FFB88579}"/>
              </a:ext>
            </a:extLst>
          </p:cNvPr>
          <p:cNvSpPr>
            <a:spLocks noChangeArrowheads="1"/>
          </p:cNvSpPr>
          <p:nvPr/>
        </p:nvSpPr>
        <p:spPr bwMode="auto">
          <a:xfrm>
            <a:off x="755650" y="1357313"/>
            <a:ext cx="3816350" cy="13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Her Majesty’s official residence in London was Buckingham Palace, but she also spent lots of time at Windsor Castle.</a:t>
            </a:r>
          </a:p>
        </p:txBody>
      </p:sp>
      <p:sp>
        <p:nvSpPr>
          <p:cNvPr id="5" name="Rectangle 4">
            <a:extLst>
              <a:ext uri="{FF2B5EF4-FFF2-40B4-BE49-F238E27FC236}">
                <a16:creationId xmlns:a16="http://schemas.microsoft.com/office/drawing/2014/main" id="{43FF4B9A-8518-2FFC-19CB-DF6661057879}"/>
              </a:ext>
            </a:extLst>
          </p:cNvPr>
          <p:cNvSpPr>
            <a:spLocks noChangeArrowheads="1"/>
          </p:cNvSpPr>
          <p:nvPr/>
        </p:nvSpPr>
        <p:spPr bwMode="auto">
          <a:xfrm>
            <a:off x="4677226" y="2733826"/>
            <a:ext cx="3894822" cy="1684289"/>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Queen loved Scotland, and spent her summers at Balmoral Castle. Her official residence in Scotland was The Palace of Holyrood House in Edinburgh.</a:t>
            </a:r>
          </a:p>
        </p:txBody>
      </p:sp>
      <p:sp>
        <p:nvSpPr>
          <p:cNvPr id="6" name="Rectangle 4">
            <a:extLst>
              <a:ext uri="{FF2B5EF4-FFF2-40B4-BE49-F238E27FC236}">
                <a16:creationId xmlns:a16="http://schemas.microsoft.com/office/drawing/2014/main" id="{7D830E30-C8F5-CD19-1321-DEEF80E22EC9}"/>
              </a:ext>
            </a:extLst>
          </p:cNvPr>
          <p:cNvSpPr>
            <a:spLocks noChangeArrowheads="1"/>
          </p:cNvSpPr>
          <p:nvPr/>
        </p:nvSpPr>
        <p:spPr bwMode="auto">
          <a:xfrm>
            <a:off x="755650" y="5002062"/>
            <a:ext cx="3737878" cy="13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a:lnSpc>
                <a:spcPct val="90000"/>
              </a:lnSpc>
              <a:spcBef>
                <a:spcPts val="1000"/>
              </a:spcBef>
              <a:buFont typeface="Arial" panose="020B0604020202020204" pitchFamily="34" charset="0"/>
              <a:buChar char="•"/>
              <a:defRPr>
                <a:solidFill>
                  <a:srgbClr val="1C1C1C"/>
                </a:solidFill>
                <a:latin typeface="Twinkl" charset="0"/>
                <a:ea typeface="MS PGothic" panose="020B0600070205080204" pitchFamily="34" charset="-128"/>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2000" dirty="0">
                <a:solidFill>
                  <a:schemeClr val="tx1"/>
                </a:solidFill>
                <a:latin typeface="Dreaming Outloud Pro" panose="03050502040302030504" pitchFamily="66" charset="0"/>
                <a:cs typeface="Dreaming Outloud Pro" panose="03050502040302030504" pitchFamily="66" charset="0"/>
              </a:rPr>
              <a:t>The Queen also enjoyed spending time at Sandringham House in Norfolk, which she inherited from her father.</a:t>
            </a:r>
          </a:p>
        </p:txBody>
      </p:sp>
      <p:pic>
        <p:nvPicPr>
          <p:cNvPr id="7" name="Picture 6">
            <a:extLst>
              <a:ext uri="{FF2B5EF4-FFF2-40B4-BE49-F238E27FC236}">
                <a16:creationId xmlns:a16="http://schemas.microsoft.com/office/drawing/2014/main" id="{7C3598BE-14DC-C553-8518-123095951208}"/>
              </a:ext>
            </a:extLst>
          </p:cNvPr>
          <p:cNvPicPr>
            <a:picLocks noChangeAspect="1"/>
          </p:cNvPicPr>
          <p:nvPr/>
        </p:nvPicPr>
        <p:blipFill>
          <a:blip r:embed="rId2"/>
          <a:stretch>
            <a:fillRect/>
          </a:stretch>
        </p:blipFill>
        <p:spPr>
          <a:xfrm>
            <a:off x="5135884" y="242319"/>
            <a:ext cx="2977505" cy="2229988"/>
          </a:xfrm>
          <a:prstGeom prst="rect">
            <a:avLst/>
          </a:prstGeom>
          <a:effectLst>
            <a:softEdge rad="114300"/>
          </a:effectLst>
        </p:spPr>
      </p:pic>
      <p:pic>
        <p:nvPicPr>
          <p:cNvPr id="8" name="Picture 7">
            <a:extLst>
              <a:ext uri="{FF2B5EF4-FFF2-40B4-BE49-F238E27FC236}">
                <a16:creationId xmlns:a16="http://schemas.microsoft.com/office/drawing/2014/main" id="{C558F2F3-D0FE-435D-6121-F86FBF11B354}"/>
              </a:ext>
            </a:extLst>
          </p:cNvPr>
          <p:cNvPicPr>
            <a:picLocks noChangeAspect="1"/>
          </p:cNvPicPr>
          <p:nvPr/>
        </p:nvPicPr>
        <p:blipFill>
          <a:blip r:embed="rId3"/>
          <a:stretch>
            <a:fillRect/>
          </a:stretch>
        </p:blipFill>
        <p:spPr>
          <a:xfrm>
            <a:off x="1151694" y="2733826"/>
            <a:ext cx="3024262" cy="2265006"/>
          </a:xfrm>
          <a:prstGeom prst="rect">
            <a:avLst/>
          </a:prstGeom>
          <a:effectLst>
            <a:softEdge rad="101600"/>
          </a:effectLst>
        </p:spPr>
      </p:pic>
      <p:pic>
        <p:nvPicPr>
          <p:cNvPr id="9" name="Picture 8">
            <a:extLst>
              <a:ext uri="{FF2B5EF4-FFF2-40B4-BE49-F238E27FC236}">
                <a16:creationId xmlns:a16="http://schemas.microsoft.com/office/drawing/2014/main" id="{34477C6C-A8E5-553C-3ABC-F8E63DA6ED91}"/>
              </a:ext>
            </a:extLst>
          </p:cNvPr>
          <p:cNvPicPr>
            <a:picLocks noChangeAspect="1"/>
          </p:cNvPicPr>
          <p:nvPr/>
        </p:nvPicPr>
        <p:blipFill>
          <a:blip r:embed="rId4"/>
          <a:stretch>
            <a:fillRect/>
          </a:stretch>
        </p:blipFill>
        <p:spPr>
          <a:xfrm>
            <a:off x="5292080" y="4502807"/>
            <a:ext cx="2476500" cy="1857375"/>
          </a:xfrm>
          <a:prstGeom prst="rect">
            <a:avLst/>
          </a:prstGeom>
          <a:effectLst>
            <a:softEdge rad="101600"/>
          </a:effectLst>
        </p:spPr>
      </p:pic>
    </p:spTree>
    <p:extLst>
      <p:ext uri="{BB962C8B-B14F-4D97-AF65-F5344CB8AC3E}">
        <p14:creationId xmlns:p14="http://schemas.microsoft.com/office/powerpoint/2010/main" val="4267400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E40743-ED18-4F06-ADDC-C3AA74CCDEEE}" vid="{C652B2C0-EB2F-4DD3-A8D5-4F976431F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1023</Words>
  <Application>Microsoft Office PowerPoint</Application>
  <PresentationFormat>On-screen Show (4:3)</PresentationFormat>
  <Paragraphs>109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Dreaming Outloud Pro</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Freeman</dc:creator>
  <cp:lastModifiedBy>Jenny McIlveen</cp:lastModifiedBy>
  <cp:revision>18</cp:revision>
  <dcterms:created xsi:type="dcterms:W3CDTF">2019-02-07T14:37:04Z</dcterms:created>
  <dcterms:modified xsi:type="dcterms:W3CDTF">2022-09-08T21:20:16Z</dcterms:modified>
</cp:coreProperties>
</file>