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6" r:id="rId40"/>
    <p:sldId id="297" r:id="rId41"/>
    <p:sldId id="295" r:id="rId42"/>
    <p:sldId id="298" r:id="rId43"/>
    <p:sldId id="299" r:id="rId44"/>
    <p:sldId id="300" r:id="rId45"/>
    <p:sldId id="302" r:id="rId46"/>
    <p:sldId id="303" r:id="rId47"/>
    <p:sldId id="304" r:id="rId48"/>
    <p:sldId id="301" r:id="rId49"/>
    <p:sldId id="293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7" r:id="rId61"/>
    <p:sldId id="315" r:id="rId62"/>
    <p:sldId id="31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243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E178-E542-4B79-8BF4-3BC13BAF6B5E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1151B-EF79-4E83-8C19-9700FCE31D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9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4D4B-40E3-4368-919B-1BB4F308F163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3189-E688-4B03-9F45-A53C223EB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6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Antique Olive Std Black" panose="020B0804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Communion Cup and Bread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050" y="3799336"/>
            <a:ext cx="3287713" cy="30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0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latin typeface="Antique Olive Std Black" panose="020B0804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28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20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20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Communion Cup and Bread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050" y="3799336"/>
            <a:ext cx="3287713" cy="30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9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Antique Olive Std Black" panose="020B0804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Communion Cup and Bread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050" y="3799336"/>
            <a:ext cx="3287713" cy="305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3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7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9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0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1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F9E8-62B9-4CAF-B589-9B7B6110AB34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A529-CB9C-4ADB-92D5-96596211A7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6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Antique Olive Std Black" panose="020B0804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Practising Presidency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Revd </a:t>
            </a:r>
            <a:r>
              <a:rPr lang="en-GB"/>
              <a:t>Clair Jaquiss</a:t>
            </a:r>
            <a:endParaRPr lang="en-GB" dirty="0"/>
          </a:p>
          <a:p>
            <a:r>
              <a:rPr lang="en-GB" dirty="0"/>
              <a:t>Revd Andy Stinson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9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time of open prayer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Give thanks for what was good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Offer to God what was difficult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Invite God to be with us this evening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Bless us with generosity to hear others </a:t>
            </a:r>
            <a:br>
              <a:rPr lang="en-GB" dirty="0"/>
            </a:br>
            <a:r>
              <a:rPr lang="en-GB" dirty="0"/>
              <a:t>and through them, to hear you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91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7662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dirty="0"/>
              <a:t>Lord Jesus Christ,</a:t>
            </a:r>
            <a:br>
              <a:rPr lang="en-GB" dirty="0"/>
            </a:br>
            <a:r>
              <a:rPr lang="en-GB" dirty="0"/>
              <a:t>we thank you that in  this wonderful sacrament</a:t>
            </a:r>
            <a:br>
              <a:rPr lang="en-GB" dirty="0"/>
            </a:br>
            <a:r>
              <a:rPr lang="en-GB" dirty="0"/>
              <a:t>you have given us the memorial of </a:t>
            </a:r>
            <a:br>
              <a:rPr lang="en-GB" dirty="0"/>
            </a:br>
            <a:r>
              <a:rPr lang="en-GB" dirty="0"/>
              <a:t>your passion:</a:t>
            </a:r>
            <a:br>
              <a:rPr lang="en-GB" dirty="0"/>
            </a:br>
            <a:r>
              <a:rPr lang="en-GB" dirty="0"/>
              <a:t>grant us so to reverence the sacred mysteries</a:t>
            </a:r>
            <a:br>
              <a:rPr lang="en-GB" dirty="0"/>
            </a:br>
            <a:r>
              <a:rPr lang="en-GB" dirty="0"/>
              <a:t>of your body and blood</a:t>
            </a:r>
            <a:br>
              <a:rPr lang="en-GB" dirty="0"/>
            </a:br>
            <a:r>
              <a:rPr lang="en-GB" dirty="0"/>
              <a:t>that we may know within ourselves</a:t>
            </a:r>
            <a:br>
              <a:rPr lang="en-GB" dirty="0"/>
            </a:br>
            <a:r>
              <a:rPr lang="en-GB" dirty="0"/>
              <a:t>and show forth in our lives</a:t>
            </a:r>
            <a:br>
              <a:rPr lang="en-GB" dirty="0"/>
            </a:br>
            <a:r>
              <a:rPr lang="en-GB" dirty="0"/>
              <a:t>the fruits of your redemption;</a:t>
            </a:r>
            <a:br>
              <a:rPr lang="en-GB" dirty="0"/>
            </a:br>
            <a:r>
              <a:rPr lang="en-GB" dirty="0"/>
              <a:t>for you are alive and reign with the Father</a:t>
            </a:r>
            <a:br>
              <a:rPr lang="en-GB" dirty="0"/>
            </a:br>
            <a:r>
              <a:rPr lang="en-GB" dirty="0"/>
              <a:t>in the unity of the Holy Spirit,</a:t>
            </a:r>
            <a:br>
              <a:rPr lang="en-GB" dirty="0"/>
            </a:br>
            <a:r>
              <a:rPr lang="en-GB" dirty="0"/>
              <a:t>one God, now and for ever.</a:t>
            </a:r>
          </a:p>
          <a:p>
            <a:pPr marL="0" indent="0">
              <a:buNone/>
            </a:pPr>
            <a:r>
              <a:rPr lang="en-GB" i="1" dirty="0"/>
              <a:t>All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Amen.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44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Lord’s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Our Father in heaven,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hallowed be your name,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your kingdom come,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your will be done,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on earth as in heaven.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Give us today our daily bread.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Forgive us our sins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as we forgive those who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sin against us.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4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Lord’s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Lead us not into temptation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but deliver us from evil.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For the kingdom, the power,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and the glory are yours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now and for ever.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	Amen.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Let us bless the Lord.</a:t>
            </a:r>
          </a:p>
          <a:p>
            <a:pPr marL="0" indent="0">
              <a:buNone/>
            </a:pPr>
            <a:r>
              <a:rPr lang="en-GB" i="1" dirty="0"/>
              <a:t>All</a:t>
            </a:r>
            <a:r>
              <a:rPr lang="en-GB" dirty="0"/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Thanks be to God</a:t>
            </a:r>
          </a:p>
        </p:txBody>
      </p:sp>
    </p:spTree>
    <p:extLst>
      <p:ext uri="{BB962C8B-B14F-4D97-AF65-F5344CB8AC3E}">
        <p14:creationId xmlns:p14="http://schemas.microsoft.com/office/powerpoint/2010/main" val="300754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Thinking about Presidency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Revd Andy Stinson</a:t>
            </a:r>
          </a:p>
        </p:txBody>
      </p:sp>
    </p:spTree>
    <p:extLst>
      <p:ext uri="{BB962C8B-B14F-4D97-AF65-F5344CB8AC3E}">
        <p14:creationId xmlns:p14="http://schemas.microsoft.com/office/powerpoint/2010/main" val="395159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Thinking about Presidency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‘The unity of the liturgy is served by the ministry of the president, who, in presiding over the whole service, holds word and sacrament together and draws the congregation into a worshipping community.’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000" i="1" dirty="0"/>
              <a:t>Common Worship, Main Volume</a:t>
            </a:r>
          </a:p>
        </p:txBody>
      </p:sp>
    </p:spTree>
    <p:extLst>
      <p:ext uri="{BB962C8B-B14F-4D97-AF65-F5344CB8AC3E}">
        <p14:creationId xmlns:p14="http://schemas.microsoft.com/office/powerpoint/2010/main" val="294423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Thinking about Presidency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4560"/>
            <a:ext cx="5561135" cy="4943849"/>
          </a:xfrm>
        </p:spPr>
      </p:pic>
    </p:spTree>
    <p:extLst>
      <p:ext uri="{BB962C8B-B14F-4D97-AF65-F5344CB8AC3E}">
        <p14:creationId xmlns:p14="http://schemas.microsoft.com/office/powerpoint/2010/main" val="70647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Explore the components of presidency</a:t>
            </a:r>
          </a:p>
          <a:p>
            <a:pPr lvl="0"/>
            <a:r>
              <a:rPr lang="en-GB" dirty="0"/>
              <a:t>Breadth of tradition</a:t>
            </a:r>
          </a:p>
          <a:p>
            <a:pPr lvl="0"/>
            <a:r>
              <a:rPr lang="en-GB" dirty="0"/>
              <a:t>Prepare to lead services in other churches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25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Components of Presidency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450" y="1825625"/>
            <a:ext cx="3641899" cy="4351338"/>
          </a:xfrm>
        </p:spPr>
        <p:txBody>
          <a:bodyPr/>
          <a:lstStyle/>
          <a:p>
            <a:r>
              <a:rPr lang="en-GB" dirty="0"/>
              <a:t>What is it that we are holding?</a:t>
            </a:r>
          </a:p>
          <a:p>
            <a:r>
              <a:rPr lang="en-GB" dirty="0"/>
              <a:t>What holds us?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6"/>
            <a:ext cx="4064175" cy="35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7.00pm		Opening Worship</a:t>
            </a:r>
          </a:p>
          <a:p>
            <a:pPr marL="0" indent="0">
              <a:buNone/>
            </a:pPr>
            <a:r>
              <a:rPr lang="en-GB" dirty="0"/>
              <a:t>7.15pm		Session 1 – </a:t>
            </a:r>
            <a:br>
              <a:rPr lang="en-GB" dirty="0"/>
            </a:br>
            <a:r>
              <a:rPr lang="en-GB" dirty="0"/>
              <a:t>			Thinking about presidency</a:t>
            </a:r>
          </a:p>
          <a:p>
            <a:pPr marL="0" indent="0">
              <a:buNone/>
            </a:pPr>
            <a:r>
              <a:rPr lang="en-GB" dirty="0"/>
              <a:t>8.00pm		Session 2 –</a:t>
            </a:r>
            <a:br>
              <a:rPr lang="en-GB" dirty="0"/>
            </a:br>
            <a:r>
              <a:rPr lang="en-GB" dirty="0"/>
              <a:t>			Getting Practical</a:t>
            </a:r>
          </a:p>
          <a:p>
            <a:pPr marL="0" indent="0">
              <a:buNone/>
            </a:pPr>
            <a:r>
              <a:rPr lang="en-GB" dirty="0"/>
              <a:t>9.15pm		Reflection</a:t>
            </a:r>
          </a:p>
        </p:txBody>
      </p:sp>
    </p:spTree>
    <p:extLst>
      <p:ext uri="{BB962C8B-B14F-4D97-AF65-F5344CB8AC3E}">
        <p14:creationId xmlns:p14="http://schemas.microsoft.com/office/powerpoint/2010/main" val="210762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(Some of) The Components of Presidency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89"/>
            <a:ext cx="7279403" cy="4351338"/>
          </a:xfrm>
        </p:spPr>
        <p:txBody>
          <a:bodyPr numCol="2">
            <a:normAutofit/>
          </a:bodyPr>
          <a:lstStyle/>
          <a:p>
            <a:r>
              <a:rPr lang="en-GB" dirty="0"/>
              <a:t>Words,</a:t>
            </a:r>
          </a:p>
          <a:p>
            <a:r>
              <a:rPr lang="en-GB" dirty="0"/>
              <a:t>Actions</a:t>
            </a:r>
          </a:p>
          <a:p>
            <a:r>
              <a:rPr lang="en-GB" dirty="0"/>
              <a:t>Movement</a:t>
            </a:r>
          </a:p>
          <a:p>
            <a:r>
              <a:rPr lang="en-GB" dirty="0"/>
              <a:t>People</a:t>
            </a:r>
          </a:p>
          <a:p>
            <a:r>
              <a:rPr lang="en-GB" dirty="0"/>
              <a:t>Theology</a:t>
            </a:r>
          </a:p>
          <a:p>
            <a:r>
              <a:rPr lang="en-GB" dirty="0"/>
              <a:t>Music</a:t>
            </a:r>
          </a:p>
          <a:p>
            <a:r>
              <a:rPr lang="en-GB" dirty="0"/>
              <a:t>Worshipping God</a:t>
            </a:r>
          </a:p>
          <a:p>
            <a:r>
              <a:rPr lang="en-GB" dirty="0"/>
              <a:t>Encountering God</a:t>
            </a:r>
          </a:p>
          <a:p>
            <a:r>
              <a:rPr lang="en-GB" dirty="0"/>
              <a:t>Helping people understand the service</a:t>
            </a:r>
          </a:p>
          <a:p>
            <a:r>
              <a:rPr lang="en-GB" dirty="0"/>
              <a:t>Accessibility</a:t>
            </a:r>
          </a:p>
          <a:p>
            <a:r>
              <a:rPr lang="en-GB" dirty="0"/>
              <a:t>Tradition</a:t>
            </a:r>
          </a:p>
          <a:p>
            <a:r>
              <a:rPr lang="en-GB" dirty="0"/>
              <a:t>Sound systems</a:t>
            </a:r>
          </a:p>
        </p:txBody>
      </p:sp>
    </p:spTree>
    <p:extLst>
      <p:ext uri="{BB962C8B-B14F-4D97-AF65-F5344CB8AC3E}">
        <p14:creationId xmlns:p14="http://schemas.microsoft.com/office/powerpoint/2010/main" val="417451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Breadth of Tradition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Walking Survey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Different, contrasting ideas about the Eucharist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Imagine a spectrum between the statements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Move to where you feel you stand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No conferring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Go with your gut instinct</a:t>
            </a:r>
          </a:p>
        </p:txBody>
      </p:sp>
    </p:spTree>
    <p:extLst>
      <p:ext uri="{BB962C8B-B14F-4D97-AF65-F5344CB8AC3E}">
        <p14:creationId xmlns:p14="http://schemas.microsoft.com/office/powerpoint/2010/main" val="372487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I understand what we are doing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4400" dirty="0"/>
              <a:t>I don’t know what I’m meant to do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2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Eucharist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4400" dirty="0"/>
              <a:t>Communion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95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Communion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The Lord’s Supper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5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Table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Altar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20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Common Worship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Book of Common Prayer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91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East Facing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West facing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82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East or West, either’s best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North Facing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76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Cup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Chalice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3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Hear my cry, O god;</a:t>
            </a:r>
            <a:br>
              <a:rPr lang="en-GB" dirty="0"/>
            </a:br>
            <a:r>
              <a:rPr lang="en-GB" i="1" dirty="0"/>
              <a:t>All</a:t>
            </a:r>
            <a:r>
              <a:rPr lang="en-GB" dirty="0"/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Listen to my prayer</a:t>
            </a:r>
          </a:p>
          <a:p>
            <a:pPr marL="0" indent="0">
              <a:buNone/>
            </a:pPr>
            <a:r>
              <a:rPr lang="en-GB" dirty="0"/>
              <a:t>	From the end of the earth I call to you.</a:t>
            </a:r>
            <a:br>
              <a:rPr lang="en-GB" dirty="0"/>
            </a:br>
            <a:r>
              <a:rPr lang="en-GB" i="1" dirty="0"/>
              <a:t>All</a:t>
            </a:r>
            <a:r>
              <a:rPr lang="en-GB" b="1" dirty="0"/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When my heart is faint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19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Ciborium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I don’t know what that is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0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Wafers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28637" y="2611219"/>
            <a:ext cx="3268854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A bread roll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24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Chasuble &amp; Robes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Everyday clothes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55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Lavabo hand washing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Anti-bacterial gel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64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Genuflect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Stay standing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575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Elevate the elements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Leave everything where it is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0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Hand actions and movements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Keep still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30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Sanctuary Bell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Just the words are heard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03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Burse &amp; Veil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Clear everything away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78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2654448"/>
            <a:ext cx="3252186" cy="36845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Consume and ablutions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2611219"/>
            <a:ext cx="3402977" cy="368458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Sort it out after the service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1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35645" y="1285656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7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Lead me to the rock</a:t>
            </a:r>
            <a:br>
              <a:rPr lang="en-GB" dirty="0"/>
            </a:br>
            <a:r>
              <a:rPr lang="en-GB" i="1" dirty="0"/>
              <a:t>All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that is higher than I;</a:t>
            </a:r>
          </a:p>
          <a:p>
            <a:pPr marL="0" indent="0">
              <a:buNone/>
            </a:pPr>
            <a:r>
              <a:rPr lang="en-GB" dirty="0"/>
              <a:t>	For you are my refuge, </a:t>
            </a:r>
            <a:br>
              <a:rPr lang="en-GB" dirty="0"/>
            </a:br>
            <a:r>
              <a:rPr lang="en-GB" i="1" dirty="0"/>
              <a:t>All</a:t>
            </a:r>
            <a:r>
              <a:rPr lang="en-GB" dirty="0"/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 strong tower against the enemy.</a:t>
            </a:r>
          </a:p>
          <a:p>
            <a:pPr marL="0" indent="0">
              <a:buNone/>
            </a:pPr>
            <a:r>
              <a:rPr lang="en-GB" dirty="0"/>
              <a:t>	So I will always sing praises </a:t>
            </a:r>
            <a:br>
              <a:rPr lang="en-GB" dirty="0"/>
            </a:br>
            <a:r>
              <a:rPr lang="en-GB" dirty="0"/>
              <a:t>	to your name,</a:t>
            </a:r>
            <a:br>
              <a:rPr lang="en-GB" dirty="0"/>
            </a:br>
            <a:r>
              <a:rPr lang="en-GB" i="1" dirty="0"/>
              <a:t>All</a:t>
            </a:r>
            <a:r>
              <a:rPr lang="en-GB" dirty="0"/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as I pay my vows day after day.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866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We encounter Christ through the Communion Service</a:t>
            </a:r>
          </a:p>
        </p:txBody>
      </p:sp>
    </p:spTree>
    <p:extLst>
      <p:ext uri="{BB962C8B-B14F-4D97-AF65-F5344CB8AC3E}">
        <p14:creationId xmlns:p14="http://schemas.microsoft.com/office/powerpoint/2010/main" val="328241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Christ is present </a:t>
            </a:r>
            <a:br>
              <a:rPr lang="en-GB" sz="4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GB" sz="4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 the bread and wine</a:t>
            </a:r>
          </a:p>
        </p:txBody>
      </p:sp>
    </p:spTree>
    <p:extLst>
      <p:ext uri="{BB962C8B-B14F-4D97-AF65-F5344CB8AC3E}">
        <p14:creationId xmlns:p14="http://schemas.microsoft.com/office/powerpoint/2010/main" val="953306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4400" dirty="0"/>
              <a:t>The consecrated bread and wine are united with the body and blood of Christ </a:t>
            </a:r>
            <a:endParaRPr lang="en-GB" sz="4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91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4400" dirty="0"/>
              <a:t>The Christ is present in the bread and wine alongside the presence of the bread and wine themselves </a:t>
            </a:r>
            <a:endParaRPr lang="en-GB" sz="4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03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3600" dirty="0"/>
              <a:t>The substance of the bread and wine become the body and blood of Christ, although the accidents, the physical properties of the bread and wine remain. </a:t>
            </a:r>
            <a:endParaRPr lang="en-GB" sz="3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15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4400" dirty="0"/>
              <a:t>It’s a mystery – Christ is present, but we’re not sure how…</a:t>
            </a:r>
            <a:endParaRPr lang="en-GB" sz="4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68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/>
              <a:t>How we dispose of the bread and wine after consecration matters</a:t>
            </a:r>
          </a:p>
        </p:txBody>
      </p:sp>
    </p:spTree>
    <p:extLst>
      <p:ext uri="{BB962C8B-B14F-4D97-AF65-F5344CB8AC3E}">
        <p14:creationId xmlns:p14="http://schemas.microsoft.com/office/powerpoint/2010/main" val="55316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Walking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0" y="4823209"/>
            <a:ext cx="3252186" cy="15158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400" dirty="0"/>
              <a:t>Agree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94514" y="4823209"/>
            <a:ext cx="3402977" cy="1472598"/>
          </a:xfrm>
        </p:spPr>
        <p:txBody>
          <a:bodyPr>
            <a:normAutofit/>
          </a:bodyPr>
          <a:lstStyle/>
          <a:p>
            <a:pPr marL="0" lvl="0" indent="0" algn="r">
              <a:buNone/>
            </a:pPr>
            <a:r>
              <a:rPr lang="en-GB" sz="4400" dirty="0"/>
              <a:t>	Disagree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629840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054695" y="3603790"/>
            <a:ext cx="2461846" cy="1219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29840" y="1690689"/>
            <a:ext cx="7867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/>
              <a:t>My answers to this survey would match the answers of my curacy church</a:t>
            </a:r>
          </a:p>
        </p:txBody>
      </p:sp>
    </p:spTree>
    <p:extLst>
      <p:ext uri="{BB962C8B-B14F-4D97-AF65-F5344CB8AC3E}">
        <p14:creationId xmlns:p14="http://schemas.microsoft.com/office/powerpoint/2010/main" val="1647584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Walking Survey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Was this a helpful exercise?</a:t>
            </a:r>
          </a:p>
          <a:p>
            <a:r>
              <a:rPr lang="en-GB" dirty="0"/>
              <a:t>Did other people stand where you thought they would?</a:t>
            </a:r>
          </a:p>
          <a:p>
            <a:r>
              <a:rPr lang="en-GB" dirty="0"/>
              <a:t>How do you remain faithful to the whole church?</a:t>
            </a:r>
          </a:p>
        </p:txBody>
      </p:sp>
    </p:spTree>
    <p:extLst>
      <p:ext uri="{BB962C8B-B14F-4D97-AF65-F5344CB8AC3E}">
        <p14:creationId xmlns:p14="http://schemas.microsoft.com/office/powerpoint/2010/main" val="156127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Usual Way…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Everywhere has the usual way</a:t>
            </a:r>
          </a:p>
          <a:p>
            <a:r>
              <a:rPr lang="en-GB" dirty="0"/>
              <a:t>You need to find out what that is</a:t>
            </a:r>
          </a:p>
          <a:p>
            <a:r>
              <a:rPr lang="en-GB" dirty="0"/>
              <a:t>Practicalities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191574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Worship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O God make speed to save us</a:t>
            </a:r>
            <a:br>
              <a:rPr lang="en-GB" dirty="0"/>
            </a:br>
            <a:r>
              <a:rPr lang="en-GB" i="1" dirty="0"/>
              <a:t>All</a:t>
            </a:r>
            <a:r>
              <a:rPr lang="en-GB" dirty="0"/>
              <a:t>	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 Lord, make haste to help 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67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What theology are you trying to express?</a:t>
            </a:r>
          </a:p>
          <a:p>
            <a:r>
              <a:rPr lang="en-GB" dirty="0"/>
              <a:t>What is the direction of this part of the service? Towards God? Receiving from God?</a:t>
            </a:r>
          </a:p>
          <a:p>
            <a:pPr lvl="0"/>
            <a:r>
              <a:rPr lang="en-GB" dirty="0"/>
              <a:t>Is the space sacred?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11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Is there room to respond to what’s happening?</a:t>
            </a:r>
          </a:p>
          <a:p>
            <a:pPr lvl="0"/>
            <a:r>
              <a:rPr lang="en-GB" dirty="0"/>
              <a:t>Do your actions stop other people from engaging with the service?</a:t>
            </a:r>
          </a:p>
          <a:p>
            <a:pPr lvl="0"/>
            <a:r>
              <a:rPr lang="en-GB" dirty="0"/>
              <a:t>Crumbs…</a:t>
            </a:r>
          </a:p>
          <a:p>
            <a:pPr lvl="0"/>
            <a:r>
              <a:rPr lang="en-GB" dirty="0"/>
              <a:t>How do others respond to what is happening?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053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Theological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Private communion of one person with their creator</a:t>
            </a:r>
          </a:p>
          <a:p>
            <a:pPr lvl="0"/>
            <a:r>
              <a:rPr lang="en-GB" dirty="0"/>
              <a:t>A homely gathering of like-minded people</a:t>
            </a:r>
          </a:p>
          <a:p>
            <a:pPr lvl="0"/>
            <a:r>
              <a:rPr lang="en-GB" dirty="0"/>
              <a:t>The Messianic Banquet</a:t>
            </a:r>
          </a:p>
          <a:p>
            <a:pPr lvl="0"/>
            <a:r>
              <a:rPr lang="en-GB" dirty="0"/>
              <a:t>The ‘outward and visible sign of an inward and spiritual grace’</a:t>
            </a:r>
          </a:p>
          <a:p>
            <a:pPr lvl="0"/>
            <a:r>
              <a:rPr lang="en-GB" dirty="0"/>
              <a:t>The road to </a:t>
            </a:r>
            <a:r>
              <a:rPr lang="en-GB" dirty="0" err="1"/>
              <a:t>Eammaus</a:t>
            </a:r>
            <a:r>
              <a:rPr lang="en-GB" dirty="0"/>
              <a:t> </a:t>
            </a:r>
            <a:r>
              <a:rPr lang="en-GB"/>
              <a:t>– </a:t>
            </a:r>
            <a:br>
              <a:rPr lang="en-GB"/>
            </a:br>
            <a:r>
              <a:rPr lang="en-GB"/>
              <a:t>Christ </a:t>
            </a:r>
            <a:r>
              <a:rPr lang="en-GB" dirty="0"/>
              <a:t>revealed in the breaking of bread</a:t>
            </a:r>
          </a:p>
          <a:p>
            <a:pPr lvl="0"/>
            <a:r>
              <a:rPr lang="en-GB" dirty="0"/>
              <a:t>The Lord’s Supper</a:t>
            </a:r>
          </a:p>
          <a:p>
            <a:pPr lvl="0"/>
            <a:r>
              <a:rPr lang="en-GB" dirty="0"/>
              <a:t>Breaking the word and the bread</a:t>
            </a:r>
          </a:p>
          <a:p>
            <a:pPr lvl="0"/>
            <a:r>
              <a:rPr lang="en-GB" dirty="0"/>
              <a:t>A radical meal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31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65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Practical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Anglicanism shapes what we do</a:t>
            </a:r>
          </a:p>
          <a:p>
            <a:pPr lvl="1"/>
            <a:r>
              <a:rPr lang="en-GB" dirty="0"/>
              <a:t>Bible</a:t>
            </a:r>
          </a:p>
          <a:p>
            <a:pPr lvl="1"/>
            <a:r>
              <a:rPr lang="en-GB" dirty="0"/>
              <a:t>Tradition</a:t>
            </a:r>
          </a:p>
          <a:p>
            <a:pPr lvl="1"/>
            <a:r>
              <a:rPr lang="en-GB" dirty="0"/>
              <a:t>Reason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677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Usual Way – The BCP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Boilerplate worship</a:t>
            </a:r>
          </a:p>
          <a:p>
            <a:r>
              <a:rPr lang="en-GB" dirty="0"/>
              <a:t>Legally the foundation of worship in the Church of England</a:t>
            </a:r>
          </a:p>
          <a:p>
            <a:r>
              <a:rPr lang="en-GB" dirty="0"/>
              <a:t>One order for Lord’s Supper (or Holy Communion)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2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Usual Way – The BCP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Table in the Chancel or the body of the church</a:t>
            </a:r>
          </a:p>
          <a:p>
            <a:r>
              <a:rPr lang="en-GB" dirty="0"/>
              <a:t>White Table Cloth</a:t>
            </a:r>
          </a:p>
          <a:p>
            <a:r>
              <a:rPr lang="en-GB" dirty="0"/>
              <a:t>Stand at the North side</a:t>
            </a:r>
          </a:p>
          <a:p>
            <a:r>
              <a:rPr lang="en-GB" dirty="0"/>
              <a:t>The priest shall place…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56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Usual Way – The BCP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…take the Pattern into his hands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And here to break the bread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And here to lay his hand upon the bread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…take the Cup into his hand.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And here to lay his hand upon every vessel [of wine]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receive….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79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EC62-AD94-50C4-A0F3-338D20FB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Threefold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21AD-374F-5D45-3C07-0AF9F782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1 Cor 11.13-26</a:t>
            </a:r>
          </a:p>
          <a:p>
            <a:pPr marL="0" indent="0">
              <a:buNone/>
            </a:pPr>
            <a:r>
              <a:rPr lang="en-GB" dirty="0"/>
              <a:t>Jesus took bread and wine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 gave thanks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 broke it and gave it to the disciples</a:t>
            </a:r>
          </a:p>
        </p:txBody>
      </p:sp>
    </p:spTree>
    <p:extLst>
      <p:ext uri="{BB962C8B-B14F-4D97-AF65-F5344CB8AC3E}">
        <p14:creationId xmlns:p14="http://schemas.microsoft.com/office/powerpoint/2010/main" val="1862554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Usual Way – The BCP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dirty="0"/>
              <a:t>…</a:t>
            </a:r>
            <a:r>
              <a:rPr lang="en-GB" sz="4400" dirty="0">
                <a:solidFill>
                  <a:srgbClr val="FF0000"/>
                </a:solidFill>
              </a:rPr>
              <a:t>take</a:t>
            </a:r>
            <a:r>
              <a:rPr lang="en-GB" dirty="0"/>
              <a:t> the Pattern into his hands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And here to </a:t>
            </a:r>
            <a:r>
              <a:rPr lang="en-GB" sz="4400" dirty="0">
                <a:solidFill>
                  <a:srgbClr val="FF0000"/>
                </a:solidFill>
              </a:rPr>
              <a:t>break</a:t>
            </a:r>
            <a:r>
              <a:rPr lang="en-GB" dirty="0"/>
              <a:t> the bread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And here to lay his hand upon the bread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…</a:t>
            </a:r>
            <a:r>
              <a:rPr lang="en-GB" sz="4400" dirty="0">
                <a:solidFill>
                  <a:srgbClr val="FF0000"/>
                </a:solidFill>
              </a:rPr>
              <a:t>take</a:t>
            </a:r>
            <a:r>
              <a:rPr lang="en-GB" dirty="0"/>
              <a:t> the Cup into his hand.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And here to lay his hand upon every </a:t>
            </a:r>
            <a:br>
              <a:rPr lang="en-GB" dirty="0"/>
            </a:br>
            <a:r>
              <a:rPr lang="en-GB" dirty="0"/>
              <a:t>vessel [of wine]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</a:t>
            </a:r>
            <a:r>
              <a:rPr lang="en-GB" sz="4400" dirty="0">
                <a:solidFill>
                  <a:srgbClr val="FF0000"/>
                </a:solidFill>
              </a:rPr>
              <a:t>receive….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4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 still for the presence of the Lord,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Holy One is here;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Come bow before Him now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With reverence and fear.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 Him no sin is found,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We stand on holy ground;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 still, for the presence of the Lord,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Holy One is here.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292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CA9D-1270-2B00-C8E2-9925BECB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14CEF-CFE8-EF37-8DB1-6C47DAB5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BCP becomes formational tradition</a:t>
            </a:r>
          </a:p>
          <a:p>
            <a:endParaRPr lang="en-GB" dirty="0"/>
          </a:p>
          <a:p>
            <a:r>
              <a:rPr lang="en-GB" dirty="0"/>
              <a:t>Liturgy is tradition vs evangelism</a:t>
            </a:r>
          </a:p>
          <a:p>
            <a:endParaRPr lang="en-GB" dirty="0"/>
          </a:p>
          <a:p>
            <a:r>
              <a:rPr lang="en-GB" dirty="0"/>
              <a:t>Reason shapes how we hold </a:t>
            </a:r>
            <a:br>
              <a:rPr lang="en-GB" dirty="0"/>
            </a:br>
            <a:r>
              <a:rPr lang="en-GB" dirty="0"/>
              <a:t>this together</a:t>
            </a:r>
          </a:p>
        </p:txBody>
      </p:sp>
    </p:spTree>
    <p:extLst>
      <p:ext uri="{BB962C8B-B14F-4D97-AF65-F5344CB8AC3E}">
        <p14:creationId xmlns:p14="http://schemas.microsoft.com/office/powerpoint/2010/main" val="40149644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C184-DA90-7D37-1A64-B321780A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Clues Reinforcing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BEB6-F6C7-4DE7-5B30-ADF818732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bread and wine</a:t>
            </a:r>
          </a:p>
          <a:p>
            <a:r>
              <a:rPr lang="en-GB" dirty="0"/>
              <a:t>Give thanks</a:t>
            </a:r>
          </a:p>
          <a:p>
            <a:r>
              <a:rPr lang="en-GB" dirty="0"/>
              <a:t>Break bread</a:t>
            </a:r>
          </a:p>
          <a:p>
            <a:endParaRPr lang="en-GB" dirty="0"/>
          </a:p>
          <a:p>
            <a:r>
              <a:rPr lang="en-GB" dirty="0"/>
              <a:t>Action of the Holy Spirit (Epiclesis)</a:t>
            </a:r>
          </a:p>
        </p:txBody>
      </p:sp>
    </p:spTree>
    <p:extLst>
      <p:ext uri="{BB962C8B-B14F-4D97-AF65-F5344CB8AC3E}">
        <p14:creationId xmlns:p14="http://schemas.microsoft.com/office/powerpoint/2010/main" val="113950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C184-DA90-7D37-1A64-B321780AA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Clues Reinforcing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BEB6-F6C7-4DE7-5B30-ADF81873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Prayer of Preparation</a:t>
            </a:r>
          </a:p>
          <a:p>
            <a:r>
              <a:rPr lang="en-GB" dirty="0"/>
              <a:t>Sursum Corda</a:t>
            </a:r>
          </a:p>
          <a:p>
            <a:r>
              <a:rPr lang="en-GB" dirty="0"/>
              <a:t>Thanksgiving</a:t>
            </a:r>
          </a:p>
          <a:p>
            <a:r>
              <a:rPr lang="en-GB" i="1" dirty="0"/>
              <a:t>Words of institution</a:t>
            </a:r>
          </a:p>
          <a:p>
            <a:r>
              <a:rPr lang="en-GB" dirty="0"/>
              <a:t>Words of consecration</a:t>
            </a:r>
          </a:p>
          <a:p>
            <a:r>
              <a:rPr lang="en-GB" i="1" dirty="0"/>
              <a:t>Anamnesis</a:t>
            </a:r>
          </a:p>
          <a:p>
            <a:r>
              <a:rPr lang="en-GB" dirty="0"/>
              <a:t>Epiclesis</a:t>
            </a:r>
          </a:p>
          <a:p>
            <a:r>
              <a:rPr lang="en-GB" dirty="0"/>
              <a:t>Doxology</a:t>
            </a:r>
          </a:p>
          <a:p>
            <a:r>
              <a:rPr lang="en-GB" dirty="0"/>
              <a:t>Fraction</a:t>
            </a:r>
          </a:p>
          <a:p>
            <a:r>
              <a:rPr lang="en-GB" dirty="0"/>
              <a:t>Offering</a:t>
            </a:r>
          </a:p>
        </p:txBody>
      </p:sp>
    </p:spTree>
    <p:extLst>
      <p:ext uri="{BB962C8B-B14F-4D97-AF65-F5344CB8AC3E}">
        <p14:creationId xmlns:p14="http://schemas.microsoft.com/office/powerpoint/2010/main" val="230674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 still, for the glory of the Lord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Is shining all around;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He burns with holy fire,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With splendour He is crowned.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How awesome is the sight,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Our radiant King of light!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 still, for the glory of the Lord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Is shining all around.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83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 still, for the power of the Lord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Is moving in this place;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He comes to cleanse and heal,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To minister His grace.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No work too hard for Him,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 faith receive from Him;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 still, for the power of the Lord 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Is moving in this place.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7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Bible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Mark 14:22-25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1 Corinthians 11:23-26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We hold a period of silence to reflect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02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1508</Words>
  <Application>Microsoft Office PowerPoint</Application>
  <PresentationFormat>On-screen Show (4:3)</PresentationFormat>
  <Paragraphs>256</Paragraphs>
  <Slides>62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Antique Olive Std Black</vt:lpstr>
      <vt:lpstr>Arial</vt:lpstr>
      <vt:lpstr>Calibri</vt:lpstr>
      <vt:lpstr>Cambria</vt:lpstr>
      <vt:lpstr>Wingdings</vt:lpstr>
      <vt:lpstr>Office Theme</vt:lpstr>
      <vt:lpstr>Practising Presidency</vt:lpstr>
      <vt:lpstr>Outline</vt:lpstr>
      <vt:lpstr>Opening Worship</vt:lpstr>
      <vt:lpstr>Opening Worship</vt:lpstr>
      <vt:lpstr>Opening Worship</vt:lpstr>
      <vt:lpstr>Song</vt:lpstr>
      <vt:lpstr>Song</vt:lpstr>
      <vt:lpstr>Song</vt:lpstr>
      <vt:lpstr>Bible Readings</vt:lpstr>
      <vt:lpstr>Intercession</vt:lpstr>
      <vt:lpstr>Collect</vt:lpstr>
      <vt:lpstr>Lord’s Prayer</vt:lpstr>
      <vt:lpstr>Lord’s Prayer</vt:lpstr>
      <vt:lpstr>Opening Worship</vt:lpstr>
      <vt:lpstr>Thinking about Presidency</vt:lpstr>
      <vt:lpstr>Thinking about Presidency</vt:lpstr>
      <vt:lpstr>Thinking about Presidency</vt:lpstr>
      <vt:lpstr>Aims of the session</vt:lpstr>
      <vt:lpstr>The Components of Presidency</vt:lpstr>
      <vt:lpstr>(Some of) The Components of Presidency</vt:lpstr>
      <vt:lpstr>Breadth of Tradition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Walking Survey</vt:lpstr>
      <vt:lpstr>The Usual Way…</vt:lpstr>
      <vt:lpstr>Theology</vt:lpstr>
      <vt:lpstr>Theology</vt:lpstr>
      <vt:lpstr>Theological Images</vt:lpstr>
      <vt:lpstr>Any Questions?</vt:lpstr>
      <vt:lpstr>Getting Practical</vt:lpstr>
      <vt:lpstr>The Usual Way – The BCP</vt:lpstr>
      <vt:lpstr>The Usual Way – The BCP</vt:lpstr>
      <vt:lpstr>The Usual Way – The BCP</vt:lpstr>
      <vt:lpstr>Threefold Action</vt:lpstr>
      <vt:lpstr>The Usual Way – The BCP</vt:lpstr>
      <vt:lpstr>Common Worship</vt:lpstr>
      <vt:lpstr>Visual Clues Reinforcing Learning</vt:lpstr>
      <vt:lpstr>Visual Clues Reinforcing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Practising Presidency</dc:title>
  <dc:creator>Andy Stinson</dc:creator>
  <cp:lastModifiedBy>Andy Stinson</cp:lastModifiedBy>
  <cp:revision>13</cp:revision>
  <dcterms:created xsi:type="dcterms:W3CDTF">2017-06-08T15:20:51Z</dcterms:created>
  <dcterms:modified xsi:type="dcterms:W3CDTF">2022-05-25T15:26:29Z</dcterms:modified>
</cp:coreProperties>
</file>