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5"/>
    <p:sldMasterId id="2147483738" r:id="rId6"/>
  </p:sldMasterIdLst>
  <p:notesMasterIdLst>
    <p:notesMasterId r:id="rId42"/>
  </p:notesMasterIdLst>
  <p:sldIdLst>
    <p:sldId id="1212" r:id="rId7"/>
    <p:sldId id="1223" r:id="rId8"/>
    <p:sldId id="1206" r:id="rId9"/>
    <p:sldId id="1207" r:id="rId10"/>
    <p:sldId id="317" r:id="rId11"/>
    <p:sldId id="322" r:id="rId12"/>
    <p:sldId id="1200" r:id="rId13"/>
    <p:sldId id="320" r:id="rId14"/>
    <p:sldId id="1184" r:id="rId15"/>
    <p:sldId id="295" r:id="rId16"/>
    <p:sldId id="1203" r:id="rId17"/>
    <p:sldId id="1209" r:id="rId18"/>
    <p:sldId id="291" r:id="rId19"/>
    <p:sldId id="284" r:id="rId20"/>
    <p:sldId id="1202" r:id="rId21"/>
    <p:sldId id="1213" r:id="rId22"/>
    <p:sldId id="1230" r:id="rId23"/>
    <p:sldId id="1231" r:id="rId24"/>
    <p:sldId id="282" r:id="rId25"/>
    <p:sldId id="315" r:id="rId26"/>
    <p:sldId id="285" r:id="rId27"/>
    <p:sldId id="316" r:id="rId28"/>
    <p:sldId id="319" r:id="rId29"/>
    <p:sldId id="313" r:id="rId30"/>
    <p:sldId id="1232" r:id="rId31"/>
    <p:sldId id="1235" r:id="rId32"/>
    <p:sldId id="264" r:id="rId33"/>
    <p:sldId id="1208" r:id="rId34"/>
    <p:sldId id="1233" r:id="rId35"/>
    <p:sldId id="467" r:id="rId36"/>
    <p:sldId id="1234" r:id="rId37"/>
    <p:sldId id="306" r:id="rId38"/>
    <p:sldId id="1225" r:id="rId39"/>
    <p:sldId id="1236" r:id="rId40"/>
    <p:sldId id="123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10"/>
    <a:srgbClr val="BF81F3"/>
    <a:srgbClr val="3E8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7" autoAdjust="0"/>
    <p:restoredTop sz="94660"/>
  </p:normalViewPr>
  <p:slideViewPr>
    <p:cSldViewPr snapToGrid="0">
      <p:cViewPr varScale="1">
        <p:scale>
          <a:sx n="114" d="100"/>
          <a:sy n="114"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12:10:18.283"/>
    </inkml:context>
    <inkml:brush xml:id="br0">
      <inkml:brushProperty name="width" value="0.025" units="cm"/>
      <inkml:brushProperty name="height" value="0.025" units="cm"/>
      <inkml:brushProperty name="color" value="#E71224"/>
    </inkml:brush>
  </inkml:definitions>
  <inkml:trace contextRef="#ctx0" brushRef="#br0">194 4 24575,'23'0'0,"1"1"0,-1 1 0,1 1 0,-1 1 0,0 1 0,0 1 0,0 1 0,-1 1 0,0 1 0,0 1 0,24 15 0,-36-19 0,0-2 0,1 1 0,0-2 0,-1 1 0,1-1 0,0-1 0,13 2 0,-11-3 0,0 2 0,0 0 0,0 0 0,21 10 0,-22-8 0,1 0 0,-1-1 0,1 0 0,0-1 0,-1 0 0,1-1 0,20 0 0,-33-1 0,1-1 0,-1 0 0,0 0 0,0 0 0,0 0 0,0 0 0,0 0 0,0 0 0,0 0 0,1 0 0,-1 0 0,0 0 0,0 0 0,0 0 0,0 1 0,0-1 0,0 0 0,0 0 0,0 0 0,0 0 0,0 0 0,0 0 0,0 0 0,0 1 0,0-1 0,0 0 0,1 0 0,-1 0 0,0 0 0,0 0 0,0 0 0,0 1 0,0-1 0,-1 0 0,1 0 0,0 0 0,0 0 0,0 0 0,0 0 0,0 1 0,0-1 0,0 0 0,0 0 0,0 0 0,0 0 0,0 0 0,0 0 0,0 0 0,0 0 0,-1 1 0,1-1 0,0 0 0,0 0 0,0 0 0,0 0 0,0 0 0,0 0 0,0 0 0,-1 0 0,1 0 0,0 0 0,0 0 0,0 0 0,0 0 0,0 0 0,-15 13 0,-17 8 0,7-6 0,15-8 0,-1-1 0,0 0 0,0-1 0,-22 8 0,31-12 0,0 0 0,-1-1 0,1 0 0,0 1 0,-1-1 0,1 0 0,0 0 0,-1 0 0,1 0 0,0-1 0,-1 1 0,1-1 0,0 1 0,-1-1 0,1 0 0,0 0 0,0 0 0,0 0 0,0 0 0,0 0 0,0-1 0,0 1 0,0-1 0,0 1 0,1-1 0,-1 0 0,0 0 0,1 1 0,0-1 0,-2-4 0,-10-19 0,-9-14 0,18 42 0,0 11 0,2 14 0,-5 19 0,-4-30 0,10-17 0,0 0 0,1 0 0,-1 0 0,1 0 0,-1 0 0,0 0 0,1 0 0,-1 0 0,0 0 0,1 0 0,-1 0 0,1-1 0,-1 1 0,0 0 0,1 0 0,-1-1 0,1 1 0,-1 0 0,1-1 0,-1 1 0,1-1 0,-1 1 0,1-1 0,-1 1 0,1-1 0,0 1 0,-1-1 0,1 1 0,0-1 0,-1 1 0,1-2 0,-13-36 0,9 23 0,3 38 0,1-18 0,0-1 0,0 1 0,-1-1 0,1 1 0,-1-1 0,0 0 0,0 1 0,-1-1 0,1 0 0,-1 1 0,0-1 0,-4 5 0,5-8 0,0 1 0,0-1 0,-1 0 0,1 0 0,0 0 0,-1 0 0,1 0 0,-1 0 0,0 0 0,1-1 0,-1 1 0,0 0 0,1-1 0,-1 1 0,0-1 0,0 0 0,1 0 0,-1 0 0,0 0 0,0 0 0,1 0 0,-1 0 0,0 0 0,0-1 0,1 1 0,-1-1 0,0 1 0,1-1 0,-1 1 0,0-1 0,1 0 0,-1 0 0,1 0 0,-1 0 0,0-2 0,-13-7 0,1-1 0,1 0 0,0-1 0,0-1 0,-18-24 0,17 20 0,-1 0 0,-27-23 0,92 87 0,-47-45 0,-1-1 0,1 1 0,0 0 0,-1-1 0,1 0 0,0 0 0,0 0 0,0 0 0,0 0 0,0 0 0,0-1 0,0 1 0,0-1 0,0 0 0,0 0 0,1 0 0,-1 0 0,0-1 0,0 1 0,0-1 0,0 0 0,0 0 0,0 0 0,0 0 0,-1-1 0,4-1 0,37-10 0,-29 10 0,1 1 0,0 1 0,-1 0 0,1 0 0,0 2 0,-1 0 0,1 1 0,0 0 0,-1 1 0,0 1 0,27 10 0,-41-14 0,1 0 0,0 0 0,-1 0 0,1 0 0,-1 0 0,1 0 0,-1 0 0,1 1 0,-1-1 0,1 0 0,-1 0 0,0 1 0,1-1 0,-1 0 0,1 1 0,-1-1 0,0 0 0,1 1 0,-1-1 0,0 1 0,1-1 0,-1 1 0,0-1 0,0 1 0,1-1 0,-1 1 0,0-1 0,0 1 0,0-1 0,0 1 0,0-1 0,1 1 0,-1-1 0,0 1 0,0-1 0,0 1 0,-1-1 0,1 1 0,0 0 0,-22 8 0,-34-4 0,50-6 0,1-1 0,-1 0 0,1 0 0,0-1 0,-1 1 0,1-1 0,0 0 0,1-1 0,-1 1 0,0-1 0,1 0 0,0 0 0,0 0 0,0-1 0,1 1 0,-1-1 0,-3-7 0,-25-27 0,5 18 0,20 15 0,0 1 0,0-1 0,0 0 0,1-1 0,0 0 0,-6-7 0,12 13 0,0 1 0,1-1 0,-1 1 0,0-1 0,0 1 0,0-1 0,0 1 0,1-1 0,-1 1 0,0-1 0,0 1 0,1-1 0,-1 1 0,0-1 0,1 1 0,-1 0 0,1-1 0,-1 1 0,0 0 0,1-1 0,-1 1 0,1 0 0,-1-1 0,1 1 0,-1 0 0,1 0 0,-1 0 0,1-1 0,-1 1 0,1 0 0,0 0 0,-1 0 0,1 0 0,-1 0 0,1 0 0,-1 0 0,1 0 0,-1 0 0,1 0 0,0 1 0,30-2 0,-29 1 0,23 1 0,-1 2 0,1 0 0,0 2 0,-1 1 0,41 15 0,-47-15 0,3-1 0,-1 0 0,1-1 0,24 0 0,-29-3 0,1 1 0,-1 0 0,0 1 0,0 0 0,0 2 0,24 9 0,-39-13 0,0-1 0,1 0 0,-1 1 0,0 0 0,0-1 0,0 1 0,0-1 0,1 1 0,-1 0 0,0 0 0,0 0 0,0 0 0,-1 0 0,1 0 0,0 0 0,0 0 0,0 0 0,-1 0 0,1 0 0,0 0 0,-1 1 0,1-1 0,-1 0 0,0 0 0,1 2 0,-2-1 0,1-1 0,-1 1 0,1-1 0,-1 0 0,0 0 0,0 1 0,0-1 0,0 0 0,0 0 0,0 0 0,0 0 0,0 0 0,0 0 0,0 0 0,-1 0 0,1-1 0,0 1 0,-2 0 0,-9 5 0,0-2 0,1 1 0,-24 4 0,-78 17 0,99-21 0,0 0 0,0 2 0,1-1 0,0 2 0,0 0 0,0 0 0,-19 18 0,8-8 0,21-15 0,0 1 0,0-1 0,-1 1 0,2 0 0,-1 0 0,0 0 0,1 0 0,-2 4 0,3-4 0,-1-1 0,0 0 0,0 0 0,0 0 0,0 0 0,0 0 0,0-1 0,-6 6 0,7-8 0,-1 1 0,1 0 0,-1-1 0,1 0 0,-1 1 0,1-1 0,-1 0 0,1 0 0,-1 0 0,1 0 0,-1 0 0,1 0 0,-1 0 0,0 0 0,1-1 0,-1 1 0,1 0 0,-1-1 0,1 0 0,0 1 0,-1-1 0,1 0 0,0 0 0,-1 1 0,-1-3 0,-34-23 0,-36-33 0,-31-24 0,-2 14 0,106 69 0,-1 0 0,1-1 0,0 1 0,-1-1 0,1 1 0,-1 0 0,1-1 0,0 1 0,-1-1 0,1 1 0,0 0 0,0-1 0,-1 1 0,1-1 0,0 1 0,0-1 0,0 1 0,0-1 0,0 0 0,0 1 0,0-1 0,0 1 0,0-1 0,0 1 0,0-1 0,0 1 0,0-1 0,0 1 0,0-1 0,0 1 0,0-1 0,1 1 0,-1-1 0,0 1 0,0-1 0,1 1 0,-1-1 0,0 1 0,1 0 0,-1-1 0,1 1 0,-1 0 0,0-1 0,1 1 0,-1 0 0,1-1 0,-1 1 0,1 0 0,-1 0 0,1-1 0,-1 1 0,1 0 0,-1 0 0,1 0 0,-1 0 0,1 0 0,-1 0 0,2 0 0,42-12 0,-32 9 0,49-9 0,-53 3 0,-8 8 0,0 0 0,1 0 0,-1 0 0,1 0 0,-1 0 0,1 1 0,0-1 0,-1 0 0,1 0 0,0 0 0,0 1 0,-1-1 0,1 1 0,0-1 0,0 0 0,0 1 0,0-1 0,0 1 0,1-1 0,14-1 0,0 0 0,0 1 0,0 0 0,0 1 0,0 1 0,0 1 0,0 0 0,22 7 0,52 5 0,-86-14 0,1 0 0,-1 0 0,0 1 0,1-1 0,-1 1 0,0 1 0,1-1 0,-1 0 0,0 1 0,0 0 0,0 0 0,6 4 0,-8-3 0,0-1 0,0 1 0,0 0 0,0 0 0,0-1 0,0 1 0,-1 1 0,1-1 0,-1 0 0,0 0 0,0 0 0,0 1 0,-1-1 0,1 0 0,-1 1 0,0-1 0,0 4 0,0 11 0,-1 0 0,-1 0 0,0 0 0,-9 28 0,6-25 0,1 1 0,-3 35 0,7-53 0,0-1 0,0 1 0,0-1 0,-1 1 0,1-1 0,-1 1 0,0-1 0,0 1 0,0-1 0,0 0 0,-1 0 0,1 1 0,-1-1 0,0 0 0,0 0 0,0-1 0,0 1 0,-3 2 0,0-2 0,1 0 0,0-1 0,-1 0 0,0 0 0,1 0 0,-1-1 0,0 0 0,0 0 0,0 0 0,0 0 0,0-1 0,-7 0 0,7 1 0,-1-1 0,1 0 0,0 0 0,-1-1 0,1 1 0,-1-1 0,1 0 0,0-1 0,0 1 0,0-1 0,0 0 0,0-1 0,0 1 0,0-1 0,1 0 0,-1 0 0,1 0 0,0-1 0,0 1 0,0-1 0,0 0 0,1 0 0,-5-7 0,3 1 0,0 0 0,1 1 0,0-1 0,0-1 0,1 1 0,1 0 0,0-1 0,0 1 0,1-1 0,0 0 0,2-11 0,-2-16 0,0 24 0,0 0 0,1 1 0,1-1 0,0 0 0,1 1 0,6-23 0,-7 33 0,1 0 0,0 1 0,-1-1 0,1 1 0,0 0 0,1 0 0,-1-1 0,0 2 0,1-1 0,-1 0 0,1 0 0,0 1 0,-1-1 0,1 1 0,0 0 0,0 0 0,0 0 0,0 0 0,0 0 0,0 1 0,0-1 0,5 1 0,11-1 0,0 0 0,29 4 0,-23-1 0,8-1 0,-1 2 0,58 12 0,-73-12 0,-1-1 0,1 0 0,16-1 0,-18-2 0,-1 2 0,0 0 0,28 6 0,-41-7 0,-1 0 0,1 0 0,-1 0 0,1 0 0,-1 0 0,1 0 0,-1 0 0,1 0 0,-1 1 0,0-1 0,1 0 0,-1 0 0,1 0 0,-1 0 0,1 1 0,-1-1 0,0 0 0,1 1 0,-1-1 0,0 0 0,1 1 0,-1-1 0,0 0 0,1 1 0,-1-1 0,0 0 0,0 1 0,1-1 0,-1 1 0,0 0 0,-13 5 0,-25 0 0,8-5 0,1 2 0,-1 0 0,1 2 0,0 1 0,-38 14 0,51-15 0,0 0 0,1-1 0,-2-1 0,1-1 0,0 0 0,0-1 0,-1-1 0,1 0 0,-1-1 0,1-1 0,0-1 0,-29-7 0,8-9 0,-61-42 0,90 55 0,0 1 0,-1 0 0,0 0 0,0 1 0,0 0 0,0 0 0,-1 1 0,1 1 0,-1-1 0,0 2 0,0-1 0,0 1 0,-11 1 0,12 0 0,5 0 0,0 0 0,1 0 0,-1 0 0,1 0 0,-1 0 0,0-1 0,1 0 0,-1 1 0,1-2 0,-1 1 0,1 0 0,-5-3 0,8 4 0,0 0 0,0-1 0,0 1 0,0 0 0,0-1 0,0 1 0,0 0 0,0-1 0,0 1 0,0 0 0,0-1 0,0 1 0,0 0 0,1-1 0,-1 1 0,0 0 0,0 0 0,0-1 0,0 1 0,1 0 0,-1 0 0,0-1 0,0 1 0,0 0 0,1 0 0,-1-1 0,0 1 0,1 0 0,-1 0 0,0 0 0,0 0 0,1 0 0,-1-1 0,0 1 0,1 0 0,-1 0 0,0 0 0,1 0 0,0 0 0,17-7 0,-17 6 0,21-6 0,0 1 0,0 1 0,0 1 0,42-2 0,97 7 0,-66 1 0,-78 0 0,0 0 0,1 1 0,-1 1 0,-1 0 0,1 2 0,28 12 0,-25-9 0,0-2 0,1 0 0,41 8 0,24-11 0,-69-5 0,-1 1 0,0 0 0,0 2 0,1-1 0,-1 2 0,0 0 0,0 2 0,30 11 0,-46-16 0,1 0 0,-1 0 0,1 0 0,-1 1 0,1-1 0,-1 0 0,0 0 0,1 1 0,-1-1 0,1 0 0,-1 1 0,1-1 0,-1 0 0,0 1 0,1-1 0,-1 1 0,0-1 0,0 1 0,1-1 0,-1 1 0,0-1 0,0 1 0,0-1 0,1 1 0,-1-1 0,0 1 0,0-1 0,0 1 0,0-1 0,0 1 0,0-1 0,0 1 0,0-1 0,0 2 0,-17 12 0,-26 3 0,14-11 0,-7 0 0,0 2 0,-41 15 0,65-19 0,0 2 0,0-1 0,1 2 0,0-1 0,1 1 0,-1 1 0,1 0 0,0 1 0,1-1 0,-9 13 0,-65 83 0,81-100 0,-1-1 0,1 0 0,-1 0 0,0 0 0,0 0 0,0-1 0,-1 1 0,1-1 0,0 0 0,-1 0 0,0 0 0,1 0 0,-1-1 0,0 0 0,0 1 0,0-1 0,-8 1 0,5-2 0,0 0 0,0-1 0,0 1 0,0-1 0,0 0 0,0-1 0,1 0 0,-1 0 0,-11-5 0,0-2 0,1-1 0,0-1 0,1 0 0,0-1 0,1-1 0,-21-20 0,30 26 0,1 0 0,-1 1 0,1-2 0,0 1 0,1-1 0,-1 1 0,1-1 0,1 0 0,0-1 0,0 1 0,1-1 0,0 1 0,0-1 0,-1-13 0,2 15-52,-1 0-1,0 0 1,-1 0 0,1 0-1,-2 1 1,1-1 0,-1 1-1,1 0 1,-2 0-1,1 0 1,-1 0 0,0 1-1,0-1 1,0 1-1,-7-4 1,5 2-475,-5-4-6299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12:09:44.684"/>
    </inkml:context>
    <inkml:brush xml:id="br0">
      <inkml:brushProperty name="width" value="0.025" units="cm"/>
      <inkml:brushProperty name="height" value="0.025" units="cm"/>
      <inkml:brushProperty name="color" value="#E71224"/>
    </inkml:brush>
  </inkml:definitions>
  <inkml:trace contextRef="#ctx0" brushRef="#br0">5102 2007 24575,'-4'-1'0,"-1"1"0,1 0 0,0-1 0,0 0 0,0 0 0,0 0 0,1-1 0,-1 1 0,0-1 0,0 0 0,1 0 0,-1 0 0,1-1 0,0 1 0,0-1 0,0 0 0,0 1 0,0-2 0,0 1 0,-2-5 0,-5-7 0,0-1 0,2 0 0,-10-25 0,-2-3 0,11 26 0,-42-82 0,-100-148 0,11 72 0,53 68 0,74 93 0,-159-188 0,114 150 0,-3 3 0,-133-83 0,124 88 0,-9-7 0,-1 3 0,-3 4 0,-101-39 0,112 57 0,-657-220 0,205 126 0,426 101 0,-1 4 0,-1 5 0,0 3 0,-100 7 0,162 1 0,-8-1 0,0 2 0,0 2 0,0 1 0,0 3 0,-59 17 0,33 2 0,2 3 0,-83 47 0,-123 94 0,152-73 0,33-24 0,28-27 0,3 3 0,-75 78 0,121-110 0,1 0 0,1 0 0,0 1 0,1 1 0,1 0 0,1 1 0,1-1 0,0 2 0,2-1 0,0 1 0,-5 36 0,-2 40 0,5 2 0,7 184 0,3-126 0,-2 727 0,1-881-52,-1 0-1,0 0 1,0 0-1,0 0 1,0 1-1,0-1 1,0 0-1,-1 0 1,0 0-1,1 0 1,-1 0-1,0 0 1,-1 0-1,1 0 1,-1 0-1,1 0 1,-1-1-1,0 1 1,0 0-1,0-1 0,0 0 1,0 1-1,0-1 1,-1 0-1,-2 2 1,-12 2-6774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12:09:46.757"/>
    </inkml:context>
    <inkml:brush xml:id="br0">
      <inkml:brushProperty name="width" value="0.025" units="cm"/>
      <inkml:brushProperty name="height" value="0.025" units="cm"/>
      <inkml:brushProperty name="color" value="#E71224"/>
    </inkml:brush>
  </inkml:definitions>
  <inkml:trace contextRef="#ctx0" brushRef="#br0">0 7 24575,'7'0'0,"1"0"0,0-1 0,0 2 0,0-1 0,-1 1 0,16 4 0,-21-4 0,1 0 0,-1 1 0,0-1 0,0 0 0,1 1 0,-1-1 0,0 1 0,-1 0 0,1 0 0,0-1 0,0 1 0,-1 0 0,1 1 0,-1-1 0,0 0 0,0 0 0,1 0 0,-1 1 0,-1-1 0,1 1 0,0-1 0,0 4 0,3 13 0,1 0 0,0 0 0,2-1 0,0 0 0,1 0 0,1-1 0,17 27 0,-18-33 0,0-1 0,-1 1 0,0 0 0,0 0 0,-1 0 0,0 1 0,-1 0 0,7 25 0,-12-34 0,1 0 0,-1 1 0,1-1 0,0 0 0,1 0 0,-1 0 0,0 0 0,1 0 0,0 0 0,-1 0 0,1 0 0,0 0 0,1-1 0,-1 1 0,0-1 0,1 0 0,-1 0 0,1 1 0,0-2 0,3 3 0,-3-3 0,0 0 0,0-1 0,0 1 0,0-1 0,-1 0 0,1 0 0,0 0 0,0 0 0,0-1 0,0 1 0,0-1 0,0 0 0,-1 0 0,1 0 0,0 0 0,0 0 0,-1 0 0,1-1 0,-1 1 0,1-1 0,-1 0 0,0 0 0,4-3 0,21-21 0,36-44 0,13-12 0,-40 49-116,-11 11-92,-1 0 0,-1-2-1,-1 0 1,-1-2 0,18-28 0,-31 39-6618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12:10:30.963"/>
    </inkml:context>
    <inkml:brush xml:id="br0">
      <inkml:brushProperty name="width" value="0.025" units="cm"/>
      <inkml:brushProperty name="height" value="0.025" units="cm"/>
      <inkml:brushProperty name="color" value="#E71224"/>
    </inkml:brush>
  </inkml:definitions>
  <inkml:trace contextRef="#ctx0" brushRef="#br0">1 0 24575,'12'0'0,"0"1"0,0 0 0,-1 0 0,1 1 0,0 1 0,-1 0 0,1 0 0,-1 1 0,0 1 0,0 0 0,0 0 0,-1 1 0,0 0 0,0 1 0,14 13 0,-14-12 0,12 11 0,0 1 0,22 27 0,-37-40 0,-1 0 0,-1 1 0,1-1 0,-1 1 0,-1 0 0,1 0 0,-1 1 0,-1-1 0,0 1 0,0 0 0,0-1 0,-1 2 0,-1-1 0,1 0 0,-2 0 0,1 12 0,-1-1 0,-1-9 0,1-1 0,0 1 0,1-1 0,0 1 0,1 0 0,0-1 0,1 0 0,3 12 0,-5-22 0,-1 1 0,0-1 0,0 1 0,0-1 0,1 1 0,-1-1 0,0 1 0,0-1 0,1 1 0,-1-1 0,0 0 0,1 1 0,-1-1 0,1 0 0,-1 1 0,0-1 0,1 0 0,-1 1 0,1-1 0,-1 0 0,1 0 0,-1 1 0,1-1 0,-1 0 0,1 0 0,-1 0 0,1 0 0,-1 0 0,1 0 0,-1 0 0,1 0 0,0 0 0,0 0 0,15-15 0,12-36 0,-24 42 0,8-14 0,1 0 0,0 1 0,2 1 0,32-37 0,-38 46 0,-21 15 0,-21 17 0,25-15 0,0 0 0,1 1 0,-1 0 0,1 1 0,0 0 0,1 0 0,0 0 0,0 1 0,0-1 0,1 2 0,0-1 0,1 0 0,-6 13 0,9-15 0,-1 1 0,-1-1 0,1 0 0,-1 0 0,0 0 0,0-1 0,-1 1 0,0-1 0,0 1 0,0-1 0,0 0 0,-8 6 0,10-10 0,0 0 0,0 1 0,0-1 0,0 0 0,0 0 0,0 0 0,-1 0 0,1-1 0,0 1 0,-1 0 0,1-1 0,0 0 0,-1 1 0,1-1 0,-1 0 0,1 0 0,0-1 0,-1 1 0,1 0 0,0-1 0,-1 1 0,1-1 0,0 0 0,0 0 0,-1 0 0,1 0 0,0 0 0,0 0 0,0-1 0,0 1 0,0-1 0,1 1 0,-1-1 0,0 0 0,1 0 0,-3-3 0,-3-5 0,0 0 0,0 0 0,1-1 0,1 0 0,-7-18 0,8 20 0,1 0 0,-1 0 0,-1 0 0,0 0 0,0 0 0,-1 1 0,0 0 0,0 0 0,-14-13 0,13 16-115,2 1-63,0 0-1,1 0 0,-1 0 1,1 0-1,0-1 1,-4-5-1,0-5-6647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2EFC-5B0A-4DCC-9DA8-4EAC1A598F28}" type="datetimeFigureOut">
              <a:rPr lang="en-GB" smtClean="0"/>
              <a:t>05/12/2023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C34D8-EB09-481B-8922-98FBB3A31F43}" type="slidenum">
              <a:rPr lang="en-GB" smtClean="0"/>
              <a:t>‹#›</a:t>
            </a:fld>
            <a:endParaRPr lang="en-GB"/>
          </a:p>
        </p:txBody>
      </p:sp>
    </p:spTree>
    <p:extLst>
      <p:ext uri="{BB962C8B-B14F-4D97-AF65-F5344CB8AC3E}">
        <p14:creationId xmlns:p14="http://schemas.microsoft.com/office/powerpoint/2010/main" val="379867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to the tree or Ezra, if time (4’45)</a:t>
            </a:r>
          </a:p>
        </p:txBody>
      </p:sp>
      <p:sp>
        <p:nvSpPr>
          <p:cNvPr id="4" name="Slide Number Placeholder 3"/>
          <p:cNvSpPr>
            <a:spLocks noGrp="1"/>
          </p:cNvSpPr>
          <p:nvPr>
            <p:ph type="sldNum" sz="quarter" idx="5"/>
          </p:nvPr>
        </p:nvSpPr>
        <p:spPr/>
        <p:txBody>
          <a:bodyPr/>
          <a:lstStyle/>
          <a:p>
            <a:fld id="{761C34D8-EB09-481B-8922-98FBB3A31F43}" type="slidenum">
              <a:rPr lang="en-GB" smtClean="0"/>
              <a:t>4</a:t>
            </a:fld>
            <a:endParaRPr lang="en-GB"/>
          </a:p>
        </p:txBody>
      </p:sp>
    </p:spTree>
    <p:extLst>
      <p:ext uri="{BB962C8B-B14F-4D97-AF65-F5344CB8AC3E}">
        <p14:creationId xmlns:p14="http://schemas.microsoft.com/office/powerpoint/2010/main" val="223916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 has given us a ‘use it or lose it’ moment post pandemic, where the old has been stripped away to make space for a new approach, a new attitude, new practices, new adventures</a:t>
            </a:r>
          </a:p>
        </p:txBody>
      </p:sp>
      <p:sp>
        <p:nvSpPr>
          <p:cNvPr id="4" name="Slide Number Placeholder 3"/>
          <p:cNvSpPr>
            <a:spLocks noGrp="1"/>
          </p:cNvSpPr>
          <p:nvPr>
            <p:ph type="sldNum" sz="quarter" idx="5"/>
          </p:nvPr>
        </p:nvSpPr>
        <p:spPr/>
        <p:txBody>
          <a:bodyPr/>
          <a:lstStyle/>
          <a:p>
            <a:fld id="{761C34D8-EB09-481B-8922-98FBB3A31F43}" type="slidenum">
              <a:rPr lang="en-GB" smtClean="0"/>
              <a:t>10</a:t>
            </a:fld>
            <a:endParaRPr lang="en-GB"/>
          </a:p>
        </p:txBody>
      </p:sp>
    </p:spTree>
    <p:extLst>
      <p:ext uri="{BB962C8B-B14F-4D97-AF65-F5344CB8AC3E}">
        <p14:creationId xmlns:p14="http://schemas.microsoft.com/office/powerpoint/2010/main" val="350099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think our approach has a good chance of working? It’s based on research, particularly from National Institute for Christian Education Research: Faith in the Nexus 2020.</a:t>
            </a:r>
          </a:p>
        </p:txBody>
      </p:sp>
      <p:sp>
        <p:nvSpPr>
          <p:cNvPr id="4" name="Slide Number Placeholder 3"/>
          <p:cNvSpPr>
            <a:spLocks noGrp="1"/>
          </p:cNvSpPr>
          <p:nvPr>
            <p:ph type="sldNum" sz="quarter" idx="5"/>
          </p:nvPr>
        </p:nvSpPr>
        <p:spPr/>
        <p:txBody>
          <a:bodyPr/>
          <a:lstStyle/>
          <a:p>
            <a:fld id="{761C34D8-EB09-481B-8922-98FBB3A31F43}" type="slidenum">
              <a:rPr lang="en-GB" smtClean="0"/>
              <a:t>19</a:t>
            </a:fld>
            <a:endParaRPr lang="en-GB"/>
          </a:p>
        </p:txBody>
      </p:sp>
    </p:spTree>
    <p:extLst>
      <p:ext uri="{BB962C8B-B14F-4D97-AF65-F5344CB8AC3E}">
        <p14:creationId xmlns:p14="http://schemas.microsoft.com/office/powerpoint/2010/main" val="183081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3900" cy="3265487"/>
          </a:xfrm>
        </p:spPr>
      </p:sp>
      <p:sp>
        <p:nvSpPr>
          <p:cNvPr id="3" name="Notes Placeholder 2"/>
          <p:cNvSpPr>
            <a:spLocks noGrp="1"/>
          </p:cNvSpPr>
          <p:nvPr>
            <p:ph type="body" idx="1"/>
          </p:nvPr>
        </p:nvSpPr>
        <p:spPr/>
        <p:txBody>
          <a:bodyPr/>
          <a:lstStyle/>
          <a:p>
            <a:pPr algn="l"/>
            <a:endParaRPr lang="en-GB" sz="1200">
              <a:solidFill>
                <a:srgbClr val="675495"/>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0E2E2-3022-4B73-8CAF-2C87BB0125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43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11351-65A8-4178-B7BE-16CD0B84F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15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208088"/>
            <a:ext cx="5803900" cy="3265487"/>
          </a:xfrm>
        </p:spPr>
      </p:sp>
      <p:sp>
        <p:nvSpPr>
          <p:cNvPr id="3" name="Notes Placeholder 2"/>
          <p:cNvSpPr>
            <a:spLocks noGrp="1"/>
          </p:cNvSpPr>
          <p:nvPr>
            <p:ph type="body" idx="1"/>
          </p:nvPr>
        </p:nvSpPr>
        <p:spPr/>
        <p:txBody>
          <a:bodyPr/>
          <a:lstStyle/>
          <a:p>
            <a:pPr algn="l"/>
            <a:endParaRPr lang="en-GB" sz="1200">
              <a:solidFill>
                <a:srgbClr val="675495"/>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0E2E2-3022-4B73-8CAF-2C87BB0125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35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11351-65A8-4178-B7BE-16CD0B84F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60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11351-65A8-4178-B7BE-16CD0B84F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63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C11351-65A8-4178-B7BE-16CD0B84F3F8}" type="slidenum">
              <a:rPr lang="en-GB" smtClean="0"/>
              <a:t>33</a:t>
            </a:fld>
            <a:endParaRPr lang="en-GB"/>
          </a:p>
        </p:txBody>
      </p:sp>
    </p:spTree>
    <p:extLst>
      <p:ext uri="{BB962C8B-B14F-4D97-AF65-F5344CB8AC3E}">
        <p14:creationId xmlns:p14="http://schemas.microsoft.com/office/powerpoint/2010/main" val="266813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7252" y="-13693"/>
            <a:ext cx="10515600" cy="548680"/>
          </a:xfrm>
          <a:prstGeom prst="rect">
            <a:avLst/>
          </a:prstGeom>
        </p:spPr>
        <p:txBody>
          <a:bodyPr/>
          <a:lstStyle>
            <a:lvl1pPr>
              <a:defRPr sz="2584"/>
            </a:lvl1pPr>
          </a:lstStyle>
          <a:p>
            <a:r>
              <a:rPr lang="en-US"/>
              <a:t>Click to edit Master title style</a:t>
            </a:r>
            <a:endParaRPr lang="en-GB"/>
          </a:p>
        </p:txBody>
      </p:sp>
      <p:sp>
        <p:nvSpPr>
          <p:cNvPr id="4" name="Oval 3">
            <a:extLst>
              <a:ext uri="{FF2B5EF4-FFF2-40B4-BE49-F238E27FC236}">
                <a16:creationId xmlns:a16="http://schemas.microsoft.com/office/drawing/2014/main" id="{C8989B17-51B6-4CC4-9C1F-55B8E198760D}"/>
              </a:ext>
            </a:extLst>
          </p:cNvPr>
          <p:cNvSpPr>
            <a:spLocks noChangeArrowheads="1"/>
          </p:cNvSpPr>
          <p:nvPr userDrawn="1"/>
        </p:nvSpPr>
        <p:spPr bwMode="auto">
          <a:xfrm rot="16200000">
            <a:off x="7136083" y="2327227"/>
            <a:ext cx="5335036" cy="5335439"/>
          </a:xfrm>
          <a:prstGeom prst="ellipse">
            <a:avLst/>
          </a:prstGeom>
          <a:solidFill>
            <a:srgbClr val="F3F0F7">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6" name="Oval 4">
            <a:extLst>
              <a:ext uri="{FF2B5EF4-FFF2-40B4-BE49-F238E27FC236}">
                <a16:creationId xmlns:a16="http://schemas.microsoft.com/office/drawing/2014/main" id="{F8CCBC8D-96B5-449F-B820-7F5E8B78BB9B}"/>
              </a:ext>
            </a:extLst>
          </p:cNvPr>
          <p:cNvSpPr>
            <a:spLocks noChangeArrowheads="1"/>
          </p:cNvSpPr>
          <p:nvPr userDrawn="1"/>
        </p:nvSpPr>
        <p:spPr bwMode="auto">
          <a:xfrm rot="16200000">
            <a:off x="10380508" y="2990564"/>
            <a:ext cx="5335036" cy="5335433"/>
          </a:xfrm>
          <a:prstGeom prst="ellipse">
            <a:avLst/>
          </a:prstGeom>
          <a:solidFill>
            <a:srgbClr val="EBE1F5">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 name="Oval 5">
            <a:extLst>
              <a:ext uri="{FF2B5EF4-FFF2-40B4-BE49-F238E27FC236}">
                <a16:creationId xmlns:a16="http://schemas.microsoft.com/office/drawing/2014/main" id="{77763E56-33FA-4FC1-90FC-B66435881212}"/>
              </a:ext>
            </a:extLst>
          </p:cNvPr>
          <p:cNvSpPr>
            <a:spLocks noChangeArrowheads="1"/>
          </p:cNvSpPr>
          <p:nvPr userDrawn="1"/>
        </p:nvSpPr>
        <p:spPr bwMode="auto">
          <a:xfrm rot="16200000">
            <a:off x="8240344" y="5454937"/>
            <a:ext cx="5335036" cy="5335439"/>
          </a:xfrm>
          <a:prstGeom prst="ellipse">
            <a:avLst/>
          </a:prstGeom>
          <a:solidFill>
            <a:srgbClr val="CCD4E5">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6024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ssion BLANK BotR">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125EE217-73E5-4843-845D-C59B8642E543}"/>
              </a:ext>
            </a:extLst>
          </p:cNvPr>
          <p:cNvGrpSpPr>
            <a:grpSpLocks/>
          </p:cNvGrpSpPr>
          <p:nvPr userDrawn="1"/>
        </p:nvGrpSpPr>
        <p:grpSpPr bwMode="auto">
          <a:xfrm>
            <a:off x="9383837" y="4535056"/>
            <a:ext cx="2936299" cy="2976934"/>
            <a:chOff x="108313157" y="108978044"/>
            <a:chExt cx="1416968" cy="1436469"/>
          </a:xfrm>
        </p:grpSpPr>
        <p:sp>
          <p:nvSpPr>
            <p:cNvPr id="6" name="Oval 3">
              <a:extLst>
                <a:ext uri="{FF2B5EF4-FFF2-40B4-BE49-F238E27FC236}">
                  <a16:creationId xmlns:a16="http://schemas.microsoft.com/office/drawing/2014/main" id="{5C0874AB-2BBC-4365-AD3B-BC613843CA4B}"/>
                </a:ext>
              </a:extLst>
            </p:cNvPr>
            <p:cNvSpPr>
              <a:spLocks noChangeArrowheads="1"/>
            </p:cNvSpPr>
            <p:nvPr/>
          </p:nvSpPr>
          <p:spPr bwMode="auto">
            <a:xfrm>
              <a:off x="108836848" y="108978044"/>
              <a:ext cx="893277" cy="893277"/>
            </a:xfrm>
            <a:prstGeom prst="ellipse">
              <a:avLst/>
            </a:prstGeom>
            <a:noFill/>
            <a:ln w="114300" algn="ctr">
              <a:solidFill>
                <a:srgbClr val="F3F0F7"/>
              </a:solidFill>
              <a:round/>
              <a:headEnd/>
              <a:tailEnd/>
            </a:ln>
            <a:effectLst/>
            <a:extLst>
              <a:ext uri="{909E8E84-426E-40DD-AFC4-6F175D3DCCD1}">
                <a14:hiddenFill xmlns:a14="http://schemas.microsoft.com/office/drawing/2010/main">
                  <a:solidFill>
                    <a:srgbClr val="9966CC"/>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Oval 4">
              <a:extLst>
                <a:ext uri="{FF2B5EF4-FFF2-40B4-BE49-F238E27FC236}">
                  <a16:creationId xmlns:a16="http://schemas.microsoft.com/office/drawing/2014/main" id="{1A93904E-FA5A-4D4D-BF22-1C03973A004D}"/>
                </a:ext>
              </a:extLst>
            </p:cNvPr>
            <p:cNvSpPr>
              <a:spLocks noChangeArrowheads="1"/>
            </p:cNvSpPr>
            <p:nvPr/>
          </p:nvSpPr>
          <p:spPr bwMode="auto">
            <a:xfrm>
              <a:off x="108725782" y="109521237"/>
              <a:ext cx="893277" cy="893276"/>
            </a:xfrm>
            <a:prstGeom prst="ellipse">
              <a:avLst/>
            </a:prstGeom>
            <a:noFill/>
            <a:ln w="114300" algn="ctr">
              <a:solidFill>
                <a:srgbClr val="EBE1F5"/>
              </a:solidFill>
              <a:round/>
              <a:headEnd/>
              <a:tailEnd/>
            </a:ln>
            <a:effectLst/>
            <a:extLst>
              <a:ext uri="{909E8E84-426E-40DD-AFC4-6F175D3DCCD1}">
                <a14:hiddenFill xmlns:a14="http://schemas.microsoft.com/office/drawing/2010/main">
                  <a:solidFill>
                    <a:srgbClr val="9966CC"/>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Oval 5">
              <a:extLst>
                <a:ext uri="{FF2B5EF4-FFF2-40B4-BE49-F238E27FC236}">
                  <a16:creationId xmlns:a16="http://schemas.microsoft.com/office/drawing/2014/main" id="{DD449733-185A-49B5-BFC9-D91219E5CEB5}"/>
                </a:ext>
              </a:extLst>
            </p:cNvPr>
            <p:cNvSpPr>
              <a:spLocks noChangeArrowheads="1"/>
            </p:cNvSpPr>
            <p:nvPr/>
          </p:nvSpPr>
          <p:spPr bwMode="auto">
            <a:xfrm>
              <a:off x="108313157" y="109162923"/>
              <a:ext cx="893277" cy="893277"/>
            </a:xfrm>
            <a:prstGeom prst="ellipse">
              <a:avLst/>
            </a:prstGeom>
            <a:noFill/>
            <a:ln w="114300" algn="ctr">
              <a:solidFill>
                <a:srgbClr val="CCD4E5"/>
              </a:solidFill>
              <a:round/>
              <a:headEnd/>
              <a:tailEnd/>
            </a:ln>
            <a:effectLst/>
            <a:extLst>
              <a:ext uri="{909E8E84-426E-40DD-AFC4-6F175D3DCCD1}">
                <a14:hiddenFill xmlns:a14="http://schemas.microsoft.com/office/drawing/2010/main">
                  <a:solidFill>
                    <a:srgbClr val="9966CC"/>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pic>
        <p:nvPicPr>
          <p:cNvPr id="9" name="Picture 6" descr="Growing Faith Logo">
            <a:extLst>
              <a:ext uri="{FF2B5EF4-FFF2-40B4-BE49-F238E27FC236}">
                <a16:creationId xmlns:a16="http://schemas.microsoft.com/office/drawing/2014/main" id="{DE15A773-0EB6-43AD-B279-77F2AA5B7CD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3331" y="4660281"/>
            <a:ext cx="1390774" cy="539154"/>
          </a:xfrm>
          <a:prstGeom prst="rect">
            <a:avLst/>
          </a:prstGeom>
          <a:noFill/>
          <a:ln>
            <a:noFill/>
          </a:ln>
          <a:effectLst/>
          <a:extLst>
            <a:ext uri="{909E8E84-426E-40DD-AFC4-6F175D3DCCD1}">
              <a14:hiddenFill xmlns:a14="http://schemas.microsoft.com/office/drawing/2010/main">
                <a:solidFill>
                  <a:srgbClr val="9966C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Oval 3">
            <a:extLst>
              <a:ext uri="{FF2B5EF4-FFF2-40B4-BE49-F238E27FC236}">
                <a16:creationId xmlns:a16="http://schemas.microsoft.com/office/drawing/2014/main" id="{44676BE6-3FA0-4BB0-A7A2-98974BBF9857}"/>
              </a:ext>
            </a:extLst>
          </p:cNvPr>
          <p:cNvSpPr>
            <a:spLocks noChangeArrowheads="1"/>
          </p:cNvSpPr>
          <p:nvPr userDrawn="1"/>
        </p:nvSpPr>
        <p:spPr bwMode="auto">
          <a:xfrm rot="16200000">
            <a:off x="5620550" y="727026"/>
            <a:ext cx="5335036" cy="5335439"/>
          </a:xfrm>
          <a:prstGeom prst="ellipse">
            <a:avLst/>
          </a:prstGeom>
          <a:solidFill>
            <a:srgbClr val="F3F0F7">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1" name="Oval 4">
            <a:extLst>
              <a:ext uri="{FF2B5EF4-FFF2-40B4-BE49-F238E27FC236}">
                <a16:creationId xmlns:a16="http://schemas.microsoft.com/office/drawing/2014/main" id="{8F21B83A-A5DC-450E-A303-46AA7A65A16A}"/>
              </a:ext>
            </a:extLst>
          </p:cNvPr>
          <p:cNvSpPr>
            <a:spLocks noChangeArrowheads="1"/>
          </p:cNvSpPr>
          <p:nvPr userDrawn="1"/>
        </p:nvSpPr>
        <p:spPr bwMode="auto">
          <a:xfrm rot="16200000">
            <a:off x="8864975" y="1390363"/>
            <a:ext cx="5335036" cy="5335433"/>
          </a:xfrm>
          <a:prstGeom prst="ellipse">
            <a:avLst/>
          </a:prstGeom>
          <a:solidFill>
            <a:srgbClr val="EBE1F5">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2" name="Oval 5">
            <a:extLst>
              <a:ext uri="{FF2B5EF4-FFF2-40B4-BE49-F238E27FC236}">
                <a16:creationId xmlns:a16="http://schemas.microsoft.com/office/drawing/2014/main" id="{53461B62-E5E6-4FC1-80E9-AEDD73F33F19}"/>
              </a:ext>
            </a:extLst>
          </p:cNvPr>
          <p:cNvSpPr>
            <a:spLocks noChangeArrowheads="1"/>
          </p:cNvSpPr>
          <p:nvPr userDrawn="1"/>
        </p:nvSpPr>
        <p:spPr bwMode="auto">
          <a:xfrm rot="16200000">
            <a:off x="6724811" y="3854736"/>
            <a:ext cx="5335036" cy="5335439"/>
          </a:xfrm>
          <a:prstGeom prst="ellipse">
            <a:avLst/>
          </a:prstGeom>
          <a:solidFill>
            <a:srgbClr val="CCD4E5">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9330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ession BLANK TopL">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125EE217-73E5-4843-845D-C59B8642E543}"/>
              </a:ext>
            </a:extLst>
          </p:cNvPr>
          <p:cNvGrpSpPr>
            <a:grpSpLocks/>
          </p:cNvGrpSpPr>
          <p:nvPr userDrawn="1"/>
        </p:nvGrpSpPr>
        <p:grpSpPr bwMode="auto">
          <a:xfrm>
            <a:off x="-703238" y="-271125"/>
            <a:ext cx="2936299" cy="2976934"/>
            <a:chOff x="108313157" y="108978044"/>
            <a:chExt cx="1416968" cy="1436469"/>
          </a:xfrm>
        </p:grpSpPr>
        <p:sp>
          <p:nvSpPr>
            <p:cNvPr id="6" name="Oval 3">
              <a:extLst>
                <a:ext uri="{FF2B5EF4-FFF2-40B4-BE49-F238E27FC236}">
                  <a16:creationId xmlns:a16="http://schemas.microsoft.com/office/drawing/2014/main" id="{5C0874AB-2BBC-4365-AD3B-BC613843CA4B}"/>
                </a:ext>
              </a:extLst>
            </p:cNvPr>
            <p:cNvSpPr>
              <a:spLocks noChangeArrowheads="1"/>
            </p:cNvSpPr>
            <p:nvPr/>
          </p:nvSpPr>
          <p:spPr bwMode="auto">
            <a:xfrm>
              <a:off x="108836848" y="108978044"/>
              <a:ext cx="893277" cy="893277"/>
            </a:xfrm>
            <a:prstGeom prst="ellipse">
              <a:avLst/>
            </a:prstGeom>
            <a:noFill/>
            <a:ln w="114300" algn="ctr">
              <a:solidFill>
                <a:srgbClr val="F3F0F7"/>
              </a:solidFill>
              <a:round/>
              <a:headEnd/>
              <a:tailEnd/>
            </a:ln>
            <a:effectLst/>
            <a:extLst>
              <a:ext uri="{909E8E84-426E-40DD-AFC4-6F175D3DCCD1}">
                <a14:hiddenFill xmlns:a14="http://schemas.microsoft.com/office/drawing/2010/main">
                  <a:solidFill>
                    <a:srgbClr val="9966CC"/>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Oval 4">
              <a:extLst>
                <a:ext uri="{FF2B5EF4-FFF2-40B4-BE49-F238E27FC236}">
                  <a16:creationId xmlns:a16="http://schemas.microsoft.com/office/drawing/2014/main" id="{1A93904E-FA5A-4D4D-BF22-1C03973A004D}"/>
                </a:ext>
              </a:extLst>
            </p:cNvPr>
            <p:cNvSpPr>
              <a:spLocks noChangeArrowheads="1"/>
            </p:cNvSpPr>
            <p:nvPr/>
          </p:nvSpPr>
          <p:spPr bwMode="auto">
            <a:xfrm>
              <a:off x="108725782" y="109521237"/>
              <a:ext cx="893277" cy="893276"/>
            </a:xfrm>
            <a:prstGeom prst="ellipse">
              <a:avLst/>
            </a:prstGeom>
            <a:noFill/>
            <a:ln w="114300" algn="ctr">
              <a:solidFill>
                <a:srgbClr val="EBE1F5"/>
              </a:solidFill>
              <a:round/>
              <a:headEnd/>
              <a:tailEnd/>
            </a:ln>
            <a:effectLst/>
            <a:extLst>
              <a:ext uri="{909E8E84-426E-40DD-AFC4-6F175D3DCCD1}">
                <a14:hiddenFill xmlns:a14="http://schemas.microsoft.com/office/drawing/2010/main">
                  <a:solidFill>
                    <a:srgbClr val="9966CC"/>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Oval 5">
              <a:extLst>
                <a:ext uri="{FF2B5EF4-FFF2-40B4-BE49-F238E27FC236}">
                  <a16:creationId xmlns:a16="http://schemas.microsoft.com/office/drawing/2014/main" id="{DD449733-185A-49B5-BFC9-D91219E5CEB5}"/>
                </a:ext>
              </a:extLst>
            </p:cNvPr>
            <p:cNvSpPr>
              <a:spLocks noChangeArrowheads="1"/>
            </p:cNvSpPr>
            <p:nvPr/>
          </p:nvSpPr>
          <p:spPr bwMode="auto">
            <a:xfrm>
              <a:off x="108313157" y="109162923"/>
              <a:ext cx="893277" cy="893277"/>
            </a:xfrm>
            <a:prstGeom prst="ellipse">
              <a:avLst/>
            </a:prstGeom>
            <a:noFill/>
            <a:ln w="114300" algn="ctr">
              <a:solidFill>
                <a:srgbClr val="CCD4E5"/>
              </a:solidFill>
              <a:round/>
              <a:headEnd/>
              <a:tailEnd/>
            </a:ln>
            <a:effectLst/>
            <a:extLst>
              <a:ext uri="{909E8E84-426E-40DD-AFC4-6F175D3DCCD1}">
                <a14:hiddenFill xmlns:a14="http://schemas.microsoft.com/office/drawing/2010/main">
                  <a:solidFill>
                    <a:srgbClr val="9966CC"/>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pic>
        <p:nvPicPr>
          <p:cNvPr id="9" name="Picture 6" descr="Growing Faith Logo">
            <a:extLst>
              <a:ext uri="{FF2B5EF4-FFF2-40B4-BE49-F238E27FC236}">
                <a16:creationId xmlns:a16="http://schemas.microsoft.com/office/drawing/2014/main" id="{DE15A773-0EB6-43AD-B279-77F2AA5B7CD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761" y="1968578"/>
            <a:ext cx="1268398" cy="491714"/>
          </a:xfrm>
          <a:prstGeom prst="rect">
            <a:avLst/>
          </a:prstGeom>
          <a:noFill/>
          <a:ln>
            <a:noFill/>
          </a:ln>
          <a:effectLst/>
          <a:extLst>
            <a:ext uri="{909E8E84-426E-40DD-AFC4-6F175D3DCCD1}">
              <a14:hiddenFill xmlns:a14="http://schemas.microsoft.com/office/drawing/2010/main">
                <a:solidFill>
                  <a:srgbClr val="9966C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3" name="Group 12">
            <a:extLst>
              <a:ext uri="{FF2B5EF4-FFF2-40B4-BE49-F238E27FC236}">
                <a16:creationId xmlns:a16="http://schemas.microsoft.com/office/drawing/2014/main" id="{85E61BA7-9908-4DD8-BF51-F69D40ABFA22}"/>
              </a:ext>
            </a:extLst>
          </p:cNvPr>
          <p:cNvGrpSpPr/>
          <p:nvPr userDrawn="1"/>
        </p:nvGrpSpPr>
        <p:grpSpPr>
          <a:xfrm>
            <a:off x="5620348" y="727228"/>
            <a:ext cx="8579861" cy="8462746"/>
            <a:chOff x="5620348" y="727228"/>
            <a:chExt cx="8579861" cy="8462746"/>
          </a:xfrm>
        </p:grpSpPr>
        <p:sp>
          <p:nvSpPr>
            <p:cNvPr id="10" name="Oval 3">
              <a:extLst>
                <a:ext uri="{FF2B5EF4-FFF2-40B4-BE49-F238E27FC236}">
                  <a16:creationId xmlns:a16="http://schemas.microsoft.com/office/drawing/2014/main" id="{15A5DD88-B02E-4B71-838C-34E7A2D2D161}"/>
                </a:ext>
              </a:extLst>
            </p:cNvPr>
            <p:cNvSpPr>
              <a:spLocks noChangeArrowheads="1"/>
            </p:cNvSpPr>
            <p:nvPr userDrawn="1"/>
          </p:nvSpPr>
          <p:spPr bwMode="auto">
            <a:xfrm rot="16200000">
              <a:off x="5620550" y="727026"/>
              <a:ext cx="5335036" cy="5335439"/>
            </a:xfrm>
            <a:prstGeom prst="ellipse">
              <a:avLst/>
            </a:prstGeom>
            <a:solidFill>
              <a:srgbClr val="F3F0F7">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1" name="Oval 4">
              <a:extLst>
                <a:ext uri="{FF2B5EF4-FFF2-40B4-BE49-F238E27FC236}">
                  <a16:creationId xmlns:a16="http://schemas.microsoft.com/office/drawing/2014/main" id="{76F090D2-2E6E-4898-9439-F6D062610D69}"/>
                </a:ext>
              </a:extLst>
            </p:cNvPr>
            <p:cNvSpPr>
              <a:spLocks noChangeArrowheads="1"/>
            </p:cNvSpPr>
            <p:nvPr userDrawn="1"/>
          </p:nvSpPr>
          <p:spPr bwMode="auto">
            <a:xfrm rot="16200000">
              <a:off x="8864975" y="1390363"/>
              <a:ext cx="5335036" cy="5335433"/>
            </a:xfrm>
            <a:prstGeom prst="ellipse">
              <a:avLst/>
            </a:prstGeom>
            <a:solidFill>
              <a:srgbClr val="EBE1F5">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2" name="Oval 5">
              <a:extLst>
                <a:ext uri="{FF2B5EF4-FFF2-40B4-BE49-F238E27FC236}">
                  <a16:creationId xmlns:a16="http://schemas.microsoft.com/office/drawing/2014/main" id="{A4CA7593-06AA-44F1-ACAE-7300943DFBBE}"/>
                </a:ext>
              </a:extLst>
            </p:cNvPr>
            <p:cNvSpPr>
              <a:spLocks noChangeArrowheads="1"/>
            </p:cNvSpPr>
            <p:nvPr userDrawn="1"/>
          </p:nvSpPr>
          <p:spPr bwMode="auto">
            <a:xfrm rot="16200000">
              <a:off x="6724811" y="3854736"/>
              <a:ext cx="5335036" cy="5335439"/>
            </a:xfrm>
            <a:prstGeom prst="ellipse">
              <a:avLst/>
            </a:prstGeom>
            <a:solidFill>
              <a:srgbClr val="CCD4E5">
                <a:alpha val="30000"/>
              </a:srgbClr>
            </a:solidFill>
            <a:ln w="228600" algn="ctr">
              <a:noFill/>
              <a:round/>
              <a:headEnd/>
              <a:tailEnd/>
            </a:ln>
            <a:effectLst/>
          </p:spPr>
          <p:txBody>
            <a:bodyPr vert="horz" wrap="square" lIns="36576" tIns="36576" rIns="36576" bIns="36576"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949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9B3E-BDCF-64A7-C8C1-63A4A45DC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038E9-8AFE-4734-DFBB-7DFACE776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484DED-7B09-C996-1CE6-71438078C3F6}"/>
              </a:ext>
            </a:extLst>
          </p:cNvPr>
          <p:cNvSpPr>
            <a:spLocks noGrp="1"/>
          </p:cNvSpPr>
          <p:nvPr>
            <p:ph type="dt" sz="half" idx="10"/>
          </p:nvPr>
        </p:nvSpPr>
        <p:spPr/>
        <p:txBody>
          <a:bodyPr/>
          <a:lstStyle/>
          <a:p>
            <a:fld id="{DFAD03FE-3BEF-47C7-85EE-C113559FB74D}" type="datetimeFigureOut">
              <a:rPr lang="en-GB" smtClean="0"/>
              <a:t>05/12/2023</a:t>
            </a:fld>
            <a:endParaRPr lang="en-GB"/>
          </a:p>
        </p:txBody>
      </p:sp>
      <p:sp>
        <p:nvSpPr>
          <p:cNvPr id="5" name="Footer Placeholder 4">
            <a:extLst>
              <a:ext uri="{FF2B5EF4-FFF2-40B4-BE49-F238E27FC236}">
                <a16:creationId xmlns:a16="http://schemas.microsoft.com/office/drawing/2014/main" id="{1F490724-24C2-4299-2DEF-273EDF952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B8A4B7-ECE4-8998-95EF-686B799EF3B9}"/>
              </a:ext>
            </a:extLst>
          </p:cNvPr>
          <p:cNvSpPr>
            <a:spLocks noGrp="1"/>
          </p:cNvSpPr>
          <p:nvPr>
            <p:ph type="sldNum" sz="quarter" idx="12"/>
          </p:nvPr>
        </p:nvSpPr>
        <p:spPr/>
        <p:txBody>
          <a:bodyPr/>
          <a:lstStyle/>
          <a:p>
            <a:fld id="{3518BBF0-E5CC-4527-B626-C4399F65CE80}" type="slidenum">
              <a:rPr lang="en-GB" smtClean="0"/>
              <a:t>‹#›</a:t>
            </a:fld>
            <a:endParaRPr lang="en-GB"/>
          </a:p>
        </p:txBody>
      </p:sp>
    </p:spTree>
    <p:extLst>
      <p:ext uri="{BB962C8B-B14F-4D97-AF65-F5344CB8AC3E}">
        <p14:creationId xmlns:p14="http://schemas.microsoft.com/office/powerpoint/2010/main" val="383736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76821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94285554"/>
      </p:ext>
    </p:extLst>
  </p:cSld>
  <p:clrMapOvr>
    <a:masterClrMapping/>
  </p:clrMapOvr>
  <p:extLst>
    <p:ext uri="{DCECCB84-F9BA-43D5-87BE-67443E8EF086}">
      <p15:sldGuideLst xmlns:p15="http://schemas.microsoft.com/office/powerpoint/2012/main">
        <p15:guide id="1" orient="horz" pos="2494">
          <p15:clr>
            <a:srgbClr val="FBAE40"/>
          </p15:clr>
        </p15:guide>
        <p15:guide id="2" pos="52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EEFB-8051-0340-B38B-F296CE0694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4FAEC2-26EA-F941-846D-C868C6B3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6F601-1498-4142-86F1-9E28242CA200}"/>
              </a:ext>
            </a:extLst>
          </p:cNvPr>
          <p:cNvSpPr>
            <a:spLocks noGrp="1"/>
          </p:cNvSpPr>
          <p:nvPr>
            <p:ph type="dt" sz="half" idx="10"/>
          </p:nvPr>
        </p:nvSpPr>
        <p:spPr/>
        <p:txBody>
          <a:bodyPr/>
          <a:lstStyle/>
          <a:p>
            <a:fld id="{FC8C4EE1-95CA-8D4B-8A19-52B70E5A58CF}" type="datetimeFigureOut">
              <a:rPr lang="en-US" smtClean="0"/>
              <a:t>12/5/2023</a:t>
            </a:fld>
            <a:endParaRPr lang="en-US"/>
          </a:p>
        </p:txBody>
      </p:sp>
      <p:sp>
        <p:nvSpPr>
          <p:cNvPr id="5" name="Footer Placeholder 4">
            <a:extLst>
              <a:ext uri="{FF2B5EF4-FFF2-40B4-BE49-F238E27FC236}">
                <a16:creationId xmlns:a16="http://schemas.microsoft.com/office/drawing/2014/main" id="{5BDEC733-8F20-1D47-93D9-88F0608C0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7D2A9-3F2F-6B42-91B6-5089A4A45ADD}"/>
              </a:ext>
            </a:extLst>
          </p:cNvPr>
          <p:cNvSpPr>
            <a:spLocks noGrp="1"/>
          </p:cNvSpPr>
          <p:nvPr>
            <p:ph type="sldNum" sz="quarter" idx="12"/>
          </p:nvPr>
        </p:nvSpPr>
        <p:spPr/>
        <p:txBody>
          <a:bodyPr/>
          <a:lstStyle/>
          <a:p>
            <a:fld id="{0482863E-D444-8A41-B271-361A15CC7ED5}" type="slidenum">
              <a:rPr lang="en-US" smtClean="0"/>
              <a:t>‹#›</a:t>
            </a:fld>
            <a:endParaRPr lang="en-US"/>
          </a:p>
        </p:txBody>
      </p:sp>
    </p:spTree>
    <p:extLst>
      <p:ext uri="{BB962C8B-B14F-4D97-AF65-F5344CB8AC3E}">
        <p14:creationId xmlns:p14="http://schemas.microsoft.com/office/powerpoint/2010/main" val="10089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36998-C7D3-5512-9FA9-A105214CA76E}"/>
              </a:ext>
            </a:extLst>
          </p:cNvPr>
          <p:cNvSpPr>
            <a:spLocks noGrp="1"/>
          </p:cNvSpPr>
          <p:nvPr>
            <p:ph type="dt" sz="half" idx="10"/>
          </p:nvPr>
        </p:nvSpPr>
        <p:spPr/>
        <p:txBody>
          <a:bodyPr/>
          <a:lstStyle/>
          <a:p>
            <a:fld id="{E2A919F6-EF99-4027-954A-464FFC62F594}" type="datetimeFigureOut">
              <a:rPr lang="en-GB" smtClean="0"/>
              <a:t>05/12/2023</a:t>
            </a:fld>
            <a:endParaRPr lang="en-GB"/>
          </a:p>
        </p:txBody>
      </p:sp>
      <p:sp>
        <p:nvSpPr>
          <p:cNvPr id="3" name="Footer Placeholder 2">
            <a:extLst>
              <a:ext uri="{FF2B5EF4-FFF2-40B4-BE49-F238E27FC236}">
                <a16:creationId xmlns:a16="http://schemas.microsoft.com/office/drawing/2014/main" id="{785A94E0-5F60-5B8A-2499-D1DA21BFD2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4E560F-86D8-4221-F8C4-1A7624C40486}"/>
              </a:ext>
            </a:extLst>
          </p:cNvPr>
          <p:cNvSpPr>
            <a:spLocks noGrp="1"/>
          </p:cNvSpPr>
          <p:nvPr>
            <p:ph type="sldNum" sz="quarter" idx="12"/>
          </p:nvPr>
        </p:nvSpPr>
        <p:spPr/>
        <p:txBody>
          <a:bodyPr/>
          <a:lstStyle/>
          <a:p>
            <a:fld id="{D02535A4-8FD7-42C0-8189-232424EF4B34}" type="slidenum">
              <a:rPr lang="en-GB" smtClean="0"/>
              <a:t>‹#›</a:t>
            </a:fld>
            <a:endParaRPr lang="en-GB"/>
          </a:p>
        </p:txBody>
      </p:sp>
    </p:spTree>
    <p:extLst>
      <p:ext uri="{BB962C8B-B14F-4D97-AF65-F5344CB8AC3E}">
        <p14:creationId xmlns:p14="http://schemas.microsoft.com/office/powerpoint/2010/main" val="147397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933247"/>
      </p:ext>
    </p:extLst>
  </p:cSld>
  <p:clrMap bg1="lt1" tx1="dk1" bg2="lt2" tx2="dk2" accent1="accent1" accent2="accent2" accent3="accent3" accent4="accent4" accent5="accent5" accent6="accent6" hlink="hlink" folHlink="folHlink"/>
  <p:sldLayoutIdLst>
    <p:sldLayoutId id="2147483802" r:id="rId1"/>
    <p:sldLayoutId id="2147483788" r:id="rId2"/>
    <p:sldLayoutId id="2147483785" r:id="rId3"/>
    <p:sldLayoutId id="2147483805" r:id="rId4"/>
    <p:sldLayoutId id="2147483806" r:id="rId5"/>
    <p:sldLayoutId id="2147483807" r:id="rId6"/>
    <p:sldLayoutId id="214748380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891A2-C687-B96C-E6D7-1404C03EE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F3E284-0E5C-472C-FE34-4FB104F07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94CAE-F87B-83C8-4ECF-418C6DEC4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919F6-EF99-4027-954A-464FFC62F594}" type="datetimeFigureOut">
              <a:rPr lang="en-GB" smtClean="0"/>
              <a:t>05/12/2023</a:t>
            </a:fld>
            <a:endParaRPr lang="en-GB"/>
          </a:p>
        </p:txBody>
      </p:sp>
      <p:sp>
        <p:nvSpPr>
          <p:cNvPr id="5" name="Footer Placeholder 4">
            <a:extLst>
              <a:ext uri="{FF2B5EF4-FFF2-40B4-BE49-F238E27FC236}">
                <a16:creationId xmlns:a16="http://schemas.microsoft.com/office/drawing/2014/main" id="{DB049DF7-918F-A313-45FC-52010017F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45E407-AC57-12FA-91E6-EFE5F2000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535A4-8FD7-42C0-8189-232424EF4B34}" type="slidenum">
              <a:rPr lang="en-GB" smtClean="0"/>
              <a:t>‹#›</a:t>
            </a:fld>
            <a:endParaRPr lang="en-GB"/>
          </a:p>
        </p:txBody>
      </p:sp>
    </p:spTree>
    <p:extLst>
      <p:ext uri="{BB962C8B-B14F-4D97-AF65-F5344CB8AC3E}">
        <p14:creationId xmlns:p14="http://schemas.microsoft.com/office/powerpoint/2010/main" val="1108844896"/>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nicer.org.uk/docs/faith-in-the-nexus-final-report.pdf#:~:text=Faith%20in%20the%20Nexusis%20a%20rare%2C%20possibly%20unique,children%E2%80%99s%20perceptions%20of%20this%20nexus%20is%20particularly%20valuabl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8.jpe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hyperlink" Target="https://cofe.io/doublecyp" TargetMode="Externa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0.png"/><Relationship Id="rId5" Type="http://schemas.openxmlformats.org/officeDocument/2006/relationships/image" Target="../media/image27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38.jpeg"/><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jpeg"/><Relationship Id="rId7" Type="http://schemas.openxmlformats.org/officeDocument/2006/relationships/hyperlink" Target="https://vimeo.com/827664338/a13470615a?share=cop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vimeo.com/813154587/d3520554d5?share=copy" TargetMode="External"/><Relationship Id="rId5" Type="http://schemas.openxmlformats.org/officeDocument/2006/relationships/image" Target="../media/image40.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https://player.vimeo.com/video/813154587?h=d3520554d5&amp;amp;app_id=122963"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62508-0A1E-B15A-2547-7C5C8C9F9A03}"/>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5100" dirty="0">
                <a:solidFill>
                  <a:srgbClr val="FFFFFF"/>
                </a:solidFill>
              </a:rPr>
              <a:t>Chester</a:t>
            </a:r>
            <a:r>
              <a:rPr lang="en-US" sz="5100" kern="1200" dirty="0">
                <a:solidFill>
                  <a:srgbClr val="FFFFFF"/>
                </a:solidFill>
                <a:latin typeface="+mj-lt"/>
                <a:ea typeface="+mj-ea"/>
                <a:cs typeface="+mj-cs"/>
              </a:rPr>
              <a:t> Diocese </a:t>
            </a:r>
            <a:br>
              <a:rPr lang="en-US" sz="5100" kern="1200" dirty="0">
                <a:solidFill>
                  <a:srgbClr val="FFFFFF"/>
                </a:solidFill>
                <a:latin typeface="+mj-lt"/>
                <a:ea typeface="+mj-ea"/>
                <a:cs typeface="+mj-cs"/>
              </a:rPr>
            </a:br>
            <a:r>
              <a:rPr lang="en-US" sz="5100" dirty="0">
                <a:solidFill>
                  <a:srgbClr val="FFFFFF"/>
                </a:solidFill>
              </a:rPr>
              <a:t>Dec</a:t>
            </a:r>
            <a:r>
              <a:rPr lang="en-US" sz="5100" kern="1200" dirty="0">
                <a:solidFill>
                  <a:srgbClr val="FFFFFF"/>
                </a:solidFill>
                <a:latin typeface="+mj-lt"/>
                <a:ea typeface="+mj-ea"/>
                <a:cs typeface="+mj-cs"/>
              </a:rPr>
              <a:t>ember 2023</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5570C05-681C-E647-B8AB-0A1672DF7CE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16741" y="3067050"/>
            <a:ext cx="6555470" cy="3019537"/>
          </a:xfrm>
          <a:prstGeom prst="rect">
            <a:avLst/>
          </a:prstGeom>
        </p:spPr>
      </p:pic>
    </p:spTree>
    <p:extLst>
      <p:ext uri="{BB962C8B-B14F-4D97-AF65-F5344CB8AC3E}">
        <p14:creationId xmlns:p14="http://schemas.microsoft.com/office/powerpoint/2010/main" val="80887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ight from open door">
            <a:extLst>
              <a:ext uri="{FF2B5EF4-FFF2-40B4-BE49-F238E27FC236}">
                <a16:creationId xmlns:a16="http://schemas.microsoft.com/office/drawing/2014/main" id="{D3173F18-D3B1-9B41-7ACF-5D231926F8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08C69A-D3CD-7595-7A6A-B484A71674B2}"/>
              </a:ext>
            </a:extLst>
          </p:cNvPr>
          <p:cNvSpPr txBox="1"/>
          <p:nvPr/>
        </p:nvSpPr>
        <p:spPr>
          <a:xfrm>
            <a:off x="3511604" y="2159213"/>
            <a:ext cx="3895805" cy="707886"/>
          </a:xfrm>
          <a:prstGeom prst="rect">
            <a:avLst/>
          </a:prstGeom>
          <a:noFill/>
        </p:spPr>
        <p:txBody>
          <a:bodyPr wrap="square" rtlCol="0">
            <a:spAutoFit/>
          </a:bodyPr>
          <a:lstStyle/>
          <a:p>
            <a:r>
              <a:rPr lang="en-GB" sz="4000" dirty="0">
                <a:solidFill>
                  <a:schemeClr val="bg1"/>
                </a:solidFill>
              </a:rPr>
              <a:t>A </a:t>
            </a:r>
            <a:r>
              <a:rPr lang="en-GB" sz="4000" dirty="0" err="1">
                <a:solidFill>
                  <a:schemeClr val="bg1"/>
                </a:solidFill>
              </a:rPr>
              <a:t>kairos</a:t>
            </a:r>
            <a:r>
              <a:rPr lang="en-GB" sz="4000" dirty="0">
                <a:solidFill>
                  <a:schemeClr val="bg1"/>
                </a:solidFill>
              </a:rPr>
              <a:t> moment</a:t>
            </a:r>
          </a:p>
        </p:txBody>
      </p:sp>
    </p:spTree>
    <p:extLst>
      <p:ext uri="{BB962C8B-B14F-4D97-AF65-F5344CB8AC3E}">
        <p14:creationId xmlns:p14="http://schemas.microsoft.com/office/powerpoint/2010/main" val="188198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AF250-C792-1B12-AAA3-4A33FC372C66}"/>
              </a:ext>
            </a:extLst>
          </p:cNvPr>
          <p:cNvSpPr txBox="1"/>
          <p:nvPr/>
        </p:nvSpPr>
        <p:spPr>
          <a:xfrm>
            <a:off x="236491" y="2459504"/>
            <a:ext cx="2583711" cy="1938992"/>
          </a:xfrm>
          <a:prstGeom prst="rect">
            <a:avLst/>
          </a:prstGeom>
          <a:noFill/>
        </p:spPr>
        <p:txBody>
          <a:bodyPr wrap="square" rtlCol="0">
            <a:spAutoFit/>
          </a:bodyPr>
          <a:lstStyle/>
          <a:p>
            <a:r>
              <a:rPr lang="en-GB" sz="2400" dirty="0">
                <a:solidFill>
                  <a:srgbClr val="7030A0"/>
                </a:solidFill>
                <a:latin typeface="Calibri" panose="020F0502020204030204" pitchFamily="34" charset="0"/>
                <a:cs typeface="Calibri" panose="020F0502020204030204" pitchFamily="34" charset="0"/>
              </a:rPr>
              <a:t>A perfect time to be someone who cares about children and young people!</a:t>
            </a:r>
          </a:p>
        </p:txBody>
      </p:sp>
      <p:pic>
        <p:nvPicPr>
          <p:cNvPr id="4" name="Picture 3">
            <a:extLst>
              <a:ext uri="{FF2B5EF4-FFF2-40B4-BE49-F238E27FC236}">
                <a16:creationId xmlns:a16="http://schemas.microsoft.com/office/drawing/2014/main" id="{F992B843-961C-3E24-F770-FFA61CF1409F}"/>
              </a:ext>
            </a:extLst>
          </p:cNvPr>
          <p:cNvPicPr>
            <a:picLocks noChangeAspect="1"/>
          </p:cNvPicPr>
          <p:nvPr/>
        </p:nvPicPr>
        <p:blipFill>
          <a:blip r:embed="rId2"/>
          <a:stretch>
            <a:fillRect/>
          </a:stretch>
        </p:blipFill>
        <p:spPr>
          <a:xfrm>
            <a:off x="3075945" y="286088"/>
            <a:ext cx="9013386" cy="6489638"/>
          </a:xfrm>
          <a:prstGeom prst="rect">
            <a:avLst/>
          </a:prstGeom>
        </p:spPr>
      </p:pic>
      <p:sp>
        <p:nvSpPr>
          <p:cNvPr id="3" name="Rectangle 2">
            <a:extLst>
              <a:ext uri="{FF2B5EF4-FFF2-40B4-BE49-F238E27FC236}">
                <a16:creationId xmlns:a16="http://schemas.microsoft.com/office/drawing/2014/main" id="{6141906E-88E6-5C19-102D-C1E6E934CA39}"/>
              </a:ext>
            </a:extLst>
          </p:cNvPr>
          <p:cNvSpPr/>
          <p:nvPr/>
        </p:nvSpPr>
        <p:spPr>
          <a:xfrm>
            <a:off x="7900086" y="1861751"/>
            <a:ext cx="280087"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103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D1C7849-DC28-EDA7-410B-6AB39AC80FCF}"/>
              </a:ext>
            </a:extLst>
          </p:cNvPr>
          <p:cNvSpPr>
            <a:spLocks noGrp="1"/>
          </p:cNvSpPr>
          <p:nvPr>
            <p:ph type="subTitle" idx="1"/>
          </p:nvPr>
        </p:nvSpPr>
        <p:spPr>
          <a:xfrm>
            <a:off x="1038225" y="4539286"/>
            <a:ext cx="9144000" cy="646785"/>
          </a:xfrm>
        </p:spPr>
        <p:txBody>
          <a:bodyPr>
            <a:normAutofit/>
          </a:bodyPr>
          <a:lstStyle/>
          <a:p>
            <a:r>
              <a:rPr lang="en-GB" sz="4000" dirty="0">
                <a:solidFill>
                  <a:schemeClr val="accent6">
                    <a:lumMod val="50000"/>
                  </a:schemeClr>
                </a:solidFill>
              </a:rPr>
              <a:t>Home - church - school</a:t>
            </a:r>
          </a:p>
        </p:txBody>
      </p:sp>
      <p:pic>
        <p:nvPicPr>
          <p:cNvPr id="5" name="Picture 4" descr="A close-up of a logo">
            <a:extLst>
              <a:ext uri="{FF2B5EF4-FFF2-40B4-BE49-F238E27FC236}">
                <a16:creationId xmlns:a16="http://schemas.microsoft.com/office/drawing/2014/main" id="{D4081F28-4473-4A1B-E562-AB6444713C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26095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74DCF-19CB-E78C-02D6-6A7B2A222461}"/>
              </a:ext>
            </a:extLst>
          </p:cNvPr>
          <p:cNvSpPr txBox="1"/>
          <p:nvPr/>
        </p:nvSpPr>
        <p:spPr>
          <a:xfrm>
            <a:off x="889782" y="1049609"/>
            <a:ext cx="7339817" cy="4832092"/>
          </a:xfrm>
          <a:prstGeom prst="rect">
            <a:avLst/>
          </a:prstGeom>
          <a:noFill/>
        </p:spPr>
        <p:txBody>
          <a:bodyPr wrap="square">
            <a:spAutoFit/>
          </a:bodyPr>
          <a:lstStyle/>
          <a:p>
            <a:r>
              <a:rPr lang="en-GB" sz="4000" dirty="0">
                <a:solidFill>
                  <a:srgbClr val="7030A0"/>
                </a:solidFill>
                <a:latin typeface="Arial" panose="020B0604020202020204" pitchFamily="34" charset="0"/>
                <a:cs typeface="Arial" panose="020B0604020202020204" pitchFamily="34" charset="0"/>
              </a:rPr>
              <a:t>Growing Faith</a:t>
            </a:r>
          </a:p>
          <a:p>
            <a:endParaRPr lang="en-GB" sz="2800" b="1" dirty="0">
              <a:solidFill>
                <a:srgbClr val="7030A0"/>
              </a:solidFill>
            </a:endParaRPr>
          </a:p>
          <a:p>
            <a:pPr rtl="0">
              <a:spcBef>
                <a:spcPts val="0"/>
              </a:spcBef>
              <a:spcAft>
                <a:spcPts val="0"/>
              </a:spcAft>
            </a:pPr>
            <a:r>
              <a:rPr lang="en-GB" sz="2400" b="0" i="0" u="none" strike="noStrike" dirty="0">
                <a:solidFill>
                  <a:srgbClr val="7030A0"/>
                </a:solidFill>
                <a:effectLst/>
                <a:latin typeface="Arial" panose="020B0604020202020204" pitchFamily="34" charset="0"/>
              </a:rPr>
              <a:t>Growing Faith is the movement that exists to change the culture of the Church of England so that everyone instinctively puts put </a:t>
            </a:r>
            <a:r>
              <a:rPr lang="en-GB" sz="2400" b="1" i="0" u="none" strike="noStrike" dirty="0">
                <a:solidFill>
                  <a:srgbClr val="7030A0"/>
                </a:solidFill>
                <a:effectLst/>
                <a:latin typeface="Arial" panose="020B0604020202020204" pitchFamily="34" charset="0"/>
              </a:rPr>
              <a:t>children, young people and families </a:t>
            </a:r>
            <a:r>
              <a:rPr lang="en-GB" sz="2400" i="0" u="none" strike="noStrike" dirty="0">
                <a:solidFill>
                  <a:srgbClr val="7030A0"/>
                </a:solidFill>
                <a:effectLst/>
                <a:latin typeface="Arial" panose="020B0604020202020204" pitchFamily="34" charset="0"/>
              </a:rPr>
              <a:t>at the heart of all </a:t>
            </a:r>
            <a:r>
              <a:rPr lang="en-GB" sz="2400" b="0" i="0" u="none" strike="noStrike" dirty="0">
                <a:solidFill>
                  <a:srgbClr val="7030A0"/>
                </a:solidFill>
                <a:effectLst/>
                <a:latin typeface="Arial" panose="020B0604020202020204" pitchFamily="34" charset="0"/>
              </a:rPr>
              <a:t>the mission and ministry of the Church.</a:t>
            </a:r>
          </a:p>
          <a:p>
            <a:pPr rtl="0">
              <a:spcBef>
                <a:spcPts val="0"/>
              </a:spcBef>
              <a:spcAft>
                <a:spcPts val="0"/>
              </a:spcAft>
            </a:pPr>
            <a:endParaRPr lang="en-GB" sz="2400" b="0" dirty="0">
              <a:solidFill>
                <a:srgbClr val="7030A0"/>
              </a:solidFill>
              <a:effectLst/>
            </a:endParaRPr>
          </a:p>
          <a:p>
            <a:pPr rtl="0">
              <a:spcBef>
                <a:spcPts val="0"/>
              </a:spcBef>
              <a:spcAft>
                <a:spcPts val="0"/>
              </a:spcAft>
            </a:pPr>
            <a:r>
              <a:rPr lang="en-GB" sz="2400" b="0" i="0" u="none" strike="noStrike" dirty="0">
                <a:solidFill>
                  <a:srgbClr val="7030A0"/>
                </a:solidFill>
                <a:effectLst/>
                <a:latin typeface="Arial" panose="020B0604020202020204" pitchFamily="34" charset="0"/>
              </a:rPr>
              <a:t>It involves </a:t>
            </a:r>
            <a:r>
              <a:rPr lang="en-GB" sz="2400" b="1" i="0" u="none" strike="noStrike" dirty="0">
                <a:solidFill>
                  <a:srgbClr val="7030A0"/>
                </a:solidFill>
                <a:effectLst/>
                <a:latin typeface="Arial" panose="020B0604020202020204" pitchFamily="34" charset="0"/>
              </a:rPr>
              <a:t>churches, schools and households </a:t>
            </a:r>
            <a:r>
              <a:rPr lang="en-GB" sz="2400" b="0" i="0" u="none" strike="noStrike" dirty="0">
                <a:solidFill>
                  <a:srgbClr val="7030A0"/>
                </a:solidFill>
                <a:effectLst/>
                <a:latin typeface="Arial" panose="020B0604020202020204" pitchFamily="34" charset="0"/>
              </a:rPr>
              <a:t>working </a:t>
            </a:r>
            <a:r>
              <a:rPr lang="en-GB" sz="2400" b="1" i="0" u="none" strike="noStrike" dirty="0">
                <a:solidFill>
                  <a:srgbClr val="7030A0"/>
                </a:solidFill>
                <a:effectLst/>
                <a:latin typeface="Arial" panose="020B0604020202020204" pitchFamily="34" charset="0"/>
              </a:rPr>
              <a:t>together</a:t>
            </a:r>
            <a:r>
              <a:rPr lang="en-GB" sz="2400" b="0" i="0" u="none" strike="noStrike" dirty="0">
                <a:solidFill>
                  <a:srgbClr val="7030A0"/>
                </a:solidFill>
                <a:effectLst/>
                <a:latin typeface="Arial" panose="020B0604020202020204" pitchFamily="34" charset="0"/>
              </a:rPr>
              <a:t> to help children, young people and families have life in all its fullness. </a:t>
            </a:r>
          </a:p>
          <a:p>
            <a:pPr rtl="0">
              <a:spcBef>
                <a:spcPts val="0"/>
              </a:spcBef>
              <a:spcAft>
                <a:spcPts val="0"/>
              </a:spcAft>
            </a:pPr>
            <a:r>
              <a:rPr lang="en-GB" sz="2400" b="0" i="0" u="none" strike="noStrike" dirty="0">
                <a:solidFill>
                  <a:srgbClr val="7030A0"/>
                </a:solidFill>
                <a:effectLst/>
                <a:latin typeface="Arial" panose="020B0604020202020204" pitchFamily="34" charset="0"/>
              </a:rPr>
              <a:t>(John 10:10)</a:t>
            </a:r>
            <a:endParaRPr lang="en-GB" sz="2400" b="0" dirty="0">
              <a:solidFill>
                <a:srgbClr val="7030A0"/>
              </a:solidFill>
              <a:effectLst/>
            </a:endParaRPr>
          </a:p>
        </p:txBody>
      </p:sp>
    </p:spTree>
    <p:extLst>
      <p:ext uri="{BB962C8B-B14F-4D97-AF65-F5344CB8AC3E}">
        <p14:creationId xmlns:p14="http://schemas.microsoft.com/office/powerpoint/2010/main" val="109953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text, sign&#10;&#10;Description automatically generated">
            <a:extLst>
              <a:ext uri="{FF2B5EF4-FFF2-40B4-BE49-F238E27FC236}">
                <a16:creationId xmlns:a16="http://schemas.microsoft.com/office/drawing/2014/main" id="{6F9842CF-E6C7-43A2-9A87-CDD2B76232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09050" y="5451475"/>
            <a:ext cx="29400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5E3F80C-9F08-4D00-8D68-C4AFAB7575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5543" y="389544"/>
            <a:ext cx="6120914" cy="6200169"/>
          </a:xfrm>
          <a:prstGeom prst="rect">
            <a:avLst/>
          </a:prstGeom>
        </p:spPr>
      </p:pic>
      <p:sp>
        <p:nvSpPr>
          <p:cNvPr id="3" name="TextBox 2">
            <a:extLst>
              <a:ext uri="{FF2B5EF4-FFF2-40B4-BE49-F238E27FC236}">
                <a16:creationId xmlns:a16="http://schemas.microsoft.com/office/drawing/2014/main" id="{AD90C683-5B9C-4EA0-B595-C329140E20AE}"/>
              </a:ext>
            </a:extLst>
          </p:cNvPr>
          <p:cNvSpPr txBox="1"/>
          <p:nvPr/>
        </p:nvSpPr>
        <p:spPr>
          <a:xfrm>
            <a:off x="3508086" y="2556057"/>
            <a:ext cx="2986391" cy="707886"/>
          </a:xfrm>
          <a:prstGeom prst="rect">
            <a:avLst/>
          </a:prstGeom>
          <a:noFill/>
        </p:spPr>
        <p:txBody>
          <a:bodyPr wrap="square" lIns="91440" tIns="45720" rIns="91440" bIns="45720" rtlCol="0" anchor="t">
            <a:spAutoFit/>
          </a:bodyPr>
          <a:lstStyle/>
          <a:p>
            <a:r>
              <a:rPr lang="en-GB" sz="4000" dirty="0">
                <a:solidFill>
                  <a:srgbClr val="7030A0"/>
                </a:solidFill>
              </a:rPr>
              <a:t>Home</a:t>
            </a:r>
          </a:p>
        </p:txBody>
      </p:sp>
      <p:sp>
        <p:nvSpPr>
          <p:cNvPr id="4" name="TextBox 3">
            <a:extLst>
              <a:ext uri="{FF2B5EF4-FFF2-40B4-BE49-F238E27FC236}">
                <a16:creationId xmlns:a16="http://schemas.microsoft.com/office/drawing/2014/main" id="{053374E6-002E-4DAC-9E7D-D27EAF8742F6}"/>
              </a:ext>
            </a:extLst>
          </p:cNvPr>
          <p:cNvSpPr txBox="1"/>
          <p:nvPr/>
        </p:nvSpPr>
        <p:spPr>
          <a:xfrm>
            <a:off x="6789907" y="1520394"/>
            <a:ext cx="2636195" cy="830997"/>
          </a:xfrm>
          <a:prstGeom prst="rect">
            <a:avLst/>
          </a:prstGeom>
          <a:noFill/>
        </p:spPr>
        <p:txBody>
          <a:bodyPr wrap="square" rtlCol="0">
            <a:spAutoFit/>
          </a:bodyPr>
          <a:lstStyle/>
          <a:p>
            <a:r>
              <a:rPr lang="en-GB" sz="4800" dirty="0">
                <a:solidFill>
                  <a:srgbClr val="7030A0"/>
                </a:solidFill>
              </a:rPr>
              <a:t>Church</a:t>
            </a:r>
          </a:p>
        </p:txBody>
      </p:sp>
      <p:sp>
        <p:nvSpPr>
          <p:cNvPr id="5" name="TextBox 4">
            <a:extLst>
              <a:ext uri="{FF2B5EF4-FFF2-40B4-BE49-F238E27FC236}">
                <a16:creationId xmlns:a16="http://schemas.microsoft.com/office/drawing/2014/main" id="{32066450-5514-4557-ABA1-90B4BE7092A8}"/>
              </a:ext>
            </a:extLst>
          </p:cNvPr>
          <p:cNvSpPr txBox="1"/>
          <p:nvPr/>
        </p:nvSpPr>
        <p:spPr>
          <a:xfrm>
            <a:off x="6048849" y="4743386"/>
            <a:ext cx="2940050" cy="830997"/>
          </a:xfrm>
          <a:prstGeom prst="rect">
            <a:avLst/>
          </a:prstGeom>
          <a:noFill/>
        </p:spPr>
        <p:txBody>
          <a:bodyPr wrap="square" rtlCol="0">
            <a:spAutoFit/>
          </a:bodyPr>
          <a:lstStyle/>
          <a:p>
            <a:r>
              <a:rPr lang="en-GB" sz="4800" dirty="0">
                <a:solidFill>
                  <a:srgbClr val="7030A0"/>
                </a:solidFill>
              </a:rPr>
              <a:t>School</a:t>
            </a:r>
          </a:p>
        </p:txBody>
      </p:sp>
      <p:sp>
        <p:nvSpPr>
          <p:cNvPr id="6" name="Oval 5">
            <a:extLst>
              <a:ext uri="{FF2B5EF4-FFF2-40B4-BE49-F238E27FC236}">
                <a16:creationId xmlns:a16="http://schemas.microsoft.com/office/drawing/2014/main" id="{C60C2655-F515-508A-D74D-049E000CB7A1}"/>
              </a:ext>
            </a:extLst>
          </p:cNvPr>
          <p:cNvSpPr/>
          <p:nvPr/>
        </p:nvSpPr>
        <p:spPr>
          <a:xfrm>
            <a:off x="5295900" y="466725"/>
            <a:ext cx="3776181" cy="3800475"/>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FBFAF01-A64D-8E7B-66B0-067E703359AB}"/>
              </a:ext>
            </a:extLst>
          </p:cNvPr>
          <p:cNvSpPr/>
          <p:nvPr/>
        </p:nvSpPr>
        <p:spPr>
          <a:xfrm>
            <a:off x="3107219" y="1190625"/>
            <a:ext cx="3776181" cy="3895725"/>
          </a:xfrm>
          <a:prstGeom prst="ellipse">
            <a:avLst/>
          </a:prstGeom>
          <a:noFill/>
          <a:ln w="76200">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E19EF58-417D-95E3-C5A1-C2BD9A4CA329}"/>
              </a:ext>
            </a:extLst>
          </p:cNvPr>
          <p:cNvSpPr/>
          <p:nvPr/>
        </p:nvSpPr>
        <p:spPr>
          <a:xfrm>
            <a:off x="4791075" y="2681160"/>
            <a:ext cx="3848330" cy="3895724"/>
          </a:xfrm>
          <a:prstGeom prst="ellipse">
            <a:avLst/>
          </a:prstGeom>
          <a:noFill/>
          <a:ln w="76200">
            <a:solidFill>
              <a:srgbClr val="3E8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35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8AE84-6766-A224-C7C3-0D0A818D7A39}"/>
              </a:ext>
            </a:extLst>
          </p:cNvPr>
          <p:cNvSpPr txBox="1"/>
          <p:nvPr/>
        </p:nvSpPr>
        <p:spPr>
          <a:xfrm>
            <a:off x="721762" y="621414"/>
            <a:ext cx="7348152" cy="2031325"/>
          </a:xfrm>
          <a:prstGeom prst="rect">
            <a:avLst/>
          </a:prstGeom>
          <a:noFill/>
        </p:spPr>
        <p:txBody>
          <a:bodyPr wrap="square" rtlCol="0">
            <a:spAutoFit/>
          </a:bodyPr>
          <a:lstStyle/>
          <a:p>
            <a:r>
              <a:rPr lang="en-GB" dirty="0">
                <a:solidFill>
                  <a:schemeClr val="accent6">
                    <a:lumMod val="50000"/>
                  </a:schemeClr>
                </a:solidFill>
              </a:rPr>
              <a:t>2021 – distribution of under-16s (average weekly attendance) in churches</a:t>
            </a:r>
          </a:p>
          <a:p>
            <a:r>
              <a:rPr lang="en-GB" dirty="0">
                <a:solidFill>
                  <a:schemeClr val="accent6">
                    <a:lumMod val="50000"/>
                  </a:schemeClr>
                </a:solidFill>
              </a:rPr>
              <a:t>25% have 0</a:t>
            </a:r>
          </a:p>
          <a:p>
            <a:r>
              <a:rPr lang="en-GB" dirty="0">
                <a:solidFill>
                  <a:schemeClr val="accent6">
                    <a:lumMod val="50000"/>
                  </a:schemeClr>
                </a:solidFill>
              </a:rPr>
              <a:t>25% have 1 </a:t>
            </a:r>
          </a:p>
          <a:p>
            <a:r>
              <a:rPr lang="en-GB" dirty="0">
                <a:solidFill>
                  <a:schemeClr val="accent6">
                    <a:lumMod val="50000"/>
                  </a:schemeClr>
                </a:solidFill>
              </a:rPr>
              <a:t>25% have 6</a:t>
            </a:r>
          </a:p>
          <a:p>
            <a:r>
              <a:rPr lang="en-GB" dirty="0">
                <a:solidFill>
                  <a:schemeClr val="accent6">
                    <a:lumMod val="50000"/>
                  </a:schemeClr>
                </a:solidFill>
              </a:rPr>
              <a:t>25% have 22</a:t>
            </a:r>
          </a:p>
          <a:p>
            <a:endParaRPr lang="en-GB" dirty="0">
              <a:solidFill>
                <a:schemeClr val="accent6">
                  <a:lumMod val="50000"/>
                </a:schemeClr>
              </a:solidFill>
            </a:endParaRPr>
          </a:p>
          <a:p>
            <a:r>
              <a:rPr lang="en-GB" dirty="0">
                <a:solidFill>
                  <a:schemeClr val="accent6">
                    <a:lumMod val="50000"/>
                  </a:schemeClr>
                </a:solidFill>
              </a:rPr>
              <a:t>Average awa of under-16s is 5.1 (in 2019 8.3)</a:t>
            </a:r>
          </a:p>
        </p:txBody>
      </p:sp>
      <p:pic>
        <p:nvPicPr>
          <p:cNvPr id="4" name="Picture 3">
            <a:extLst>
              <a:ext uri="{FF2B5EF4-FFF2-40B4-BE49-F238E27FC236}">
                <a16:creationId xmlns:a16="http://schemas.microsoft.com/office/drawing/2014/main" id="{F9A407E0-F63A-2EF9-8D44-A845F75829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853" y="2884888"/>
            <a:ext cx="6572270" cy="3641083"/>
          </a:xfrm>
          <a:prstGeom prst="rect">
            <a:avLst/>
          </a:prstGeom>
        </p:spPr>
      </p:pic>
      <p:pic>
        <p:nvPicPr>
          <p:cNvPr id="3" name="Picture 2">
            <a:extLst>
              <a:ext uri="{FF2B5EF4-FFF2-40B4-BE49-F238E27FC236}">
                <a16:creationId xmlns:a16="http://schemas.microsoft.com/office/drawing/2014/main" id="{17CFFF22-D9B1-987E-F17E-2FF93E04428A}"/>
              </a:ext>
            </a:extLst>
          </p:cNvPr>
          <p:cNvPicPr>
            <a:picLocks noChangeAspect="1"/>
          </p:cNvPicPr>
          <p:nvPr/>
        </p:nvPicPr>
        <p:blipFill>
          <a:blip r:embed="rId3"/>
          <a:stretch>
            <a:fillRect/>
          </a:stretch>
        </p:blipFill>
        <p:spPr>
          <a:xfrm>
            <a:off x="7374256" y="1245808"/>
            <a:ext cx="4715175" cy="4366383"/>
          </a:xfrm>
          <a:prstGeom prst="rect">
            <a:avLst/>
          </a:prstGeom>
        </p:spPr>
      </p:pic>
    </p:spTree>
    <p:extLst>
      <p:ext uri="{BB962C8B-B14F-4D97-AF65-F5344CB8AC3E}">
        <p14:creationId xmlns:p14="http://schemas.microsoft.com/office/powerpoint/2010/main" val="382171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B617A-8D37-1A94-C92B-056B865D14D9}"/>
              </a:ext>
            </a:extLst>
          </p:cNvPr>
          <p:cNvSpPr txBox="1"/>
          <p:nvPr/>
        </p:nvSpPr>
        <p:spPr>
          <a:xfrm>
            <a:off x="808419" y="1297755"/>
            <a:ext cx="5919537"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7030A0"/>
                </a:solidFill>
              </a:rPr>
              <a:t>Unlock keychain leadership</a:t>
            </a:r>
          </a:p>
          <a:p>
            <a:pPr marL="457200" indent="-457200">
              <a:buFont typeface="Arial" panose="020B0604020202020204" pitchFamily="34" charset="0"/>
              <a:buChar char="•"/>
            </a:pPr>
            <a:r>
              <a:rPr lang="en-GB" sz="2800" dirty="0">
                <a:solidFill>
                  <a:srgbClr val="7030A0"/>
                </a:solidFill>
              </a:rPr>
              <a:t>Empathize with today’s young people</a:t>
            </a:r>
          </a:p>
          <a:p>
            <a:pPr marL="457200" indent="-457200">
              <a:buFont typeface="Arial" panose="020B0604020202020204" pitchFamily="34" charset="0"/>
              <a:buChar char="•"/>
            </a:pPr>
            <a:r>
              <a:rPr lang="en-GB" sz="2800" dirty="0">
                <a:solidFill>
                  <a:srgbClr val="7030A0"/>
                </a:solidFill>
              </a:rPr>
              <a:t>Take Jesus’ message seriously</a:t>
            </a:r>
          </a:p>
          <a:p>
            <a:pPr marL="457200" indent="-457200">
              <a:buFont typeface="Arial" panose="020B0604020202020204" pitchFamily="34" charset="0"/>
              <a:buChar char="•"/>
            </a:pPr>
            <a:r>
              <a:rPr lang="en-GB" sz="2800" dirty="0">
                <a:solidFill>
                  <a:srgbClr val="7030A0"/>
                </a:solidFill>
              </a:rPr>
              <a:t>Fuel a warm community</a:t>
            </a:r>
          </a:p>
          <a:p>
            <a:pPr marL="457200" indent="-457200">
              <a:buFont typeface="Arial" panose="020B0604020202020204" pitchFamily="34" charset="0"/>
              <a:buChar char="•"/>
            </a:pPr>
            <a:r>
              <a:rPr lang="en-GB" sz="2800" dirty="0">
                <a:solidFill>
                  <a:srgbClr val="7030A0"/>
                </a:solidFill>
                <a:highlight>
                  <a:srgbClr val="FFFF00"/>
                </a:highlight>
              </a:rPr>
              <a:t>Prioritize young people everywhere</a:t>
            </a:r>
          </a:p>
          <a:p>
            <a:pPr marL="457200" indent="-457200">
              <a:buFont typeface="Arial" panose="020B0604020202020204" pitchFamily="34" charset="0"/>
              <a:buChar char="•"/>
            </a:pPr>
            <a:r>
              <a:rPr lang="en-GB" sz="2800" dirty="0">
                <a:solidFill>
                  <a:srgbClr val="7030A0"/>
                </a:solidFill>
              </a:rPr>
              <a:t>Be the best </a:t>
            </a:r>
            <a:r>
              <a:rPr lang="en-GB" sz="2800" dirty="0" err="1">
                <a:solidFill>
                  <a:srgbClr val="7030A0"/>
                </a:solidFill>
              </a:rPr>
              <a:t>neighbors</a:t>
            </a:r>
            <a:endParaRPr lang="en-GB" sz="2800" dirty="0">
              <a:solidFill>
                <a:srgbClr val="7030A0"/>
              </a:solidFill>
            </a:endParaRPr>
          </a:p>
          <a:p>
            <a:endParaRPr lang="en-GB" sz="2800" dirty="0">
              <a:solidFill>
                <a:srgbClr val="7030A0"/>
              </a:solidFill>
            </a:endParaRPr>
          </a:p>
          <a:p>
            <a:endParaRPr lang="en-GB" sz="2800" dirty="0">
              <a:solidFill>
                <a:srgbClr val="7030A0"/>
              </a:solidFill>
            </a:endParaRPr>
          </a:p>
          <a:p>
            <a:r>
              <a:rPr lang="en-GB" sz="2800" i="1" dirty="0">
                <a:solidFill>
                  <a:srgbClr val="7030A0"/>
                </a:solidFill>
              </a:rPr>
              <a:t>Growing Young </a:t>
            </a:r>
          </a:p>
          <a:p>
            <a:r>
              <a:rPr lang="en-GB" sz="2800" dirty="0">
                <a:solidFill>
                  <a:srgbClr val="7030A0"/>
                </a:solidFill>
              </a:rPr>
              <a:t>Powell, Mulder, Griffin </a:t>
            </a:r>
            <a:r>
              <a:rPr lang="en-GB" sz="2800" dirty="0" err="1">
                <a:solidFill>
                  <a:srgbClr val="7030A0"/>
                </a:solidFill>
              </a:rPr>
              <a:t>Bakerbooks</a:t>
            </a:r>
            <a:r>
              <a:rPr lang="en-GB" sz="2800" dirty="0">
                <a:solidFill>
                  <a:srgbClr val="7030A0"/>
                </a:solidFill>
              </a:rPr>
              <a:t> 2016</a:t>
            </a:r>
            <a:endParaRPr lang="en-GB" dirty="0">
              <a:solidFill>
                <a:srgbClr val="7030A0"/>
              </a:solidFill>
            </a:endParaRPr>
          </a:p>
        </p:txBody>
      </p:sp>
      <p:pic>
        <p:nvPicPr>
          <p:cNvPr id="5" name="Picture 4">
            <a:extLst>
              <a:ext uri="{FF2B5EF4-FFF2-40B4-BE49-F238E27FC236}">
                <a16:creationId xmlns:a16="http://schemas.microsoft.com/office/drawing/2014/main" id="{B95C19D6-9919-A428-A7BA-2E972A582E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7956" y="344131"/>
            <a:ext cx="4100050" cy="4100050"/>
          </a:xfrm>
          <a:prstGeom prst="rect">
            <a:avLst/>
          </a:prstGeom>
        </p:spPr>
      </p:pic>
    </p:spTree>
    <p:extLst>
      <p:ext uri="{BB962C8B-B14F-4D97-AF65-F5344CB8AC3E}">
        <p14:creationId xmlns:p14="http://schemas.microsoft.com/office/powerpoint/2010/main" val="199088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AF3D6-AF56-A0AE-9456-E2F95A02E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603" y="4045226"/>
            <a:ext cx="6018730" cy="2782956"/>
          </a:xfrm>
          <a:prstGeom prst="rect">
            <a:avLst/>
          </a:prstGeom>
        </p:spPr>
      </p:pic>
      <p:pic>
        <p:nvPicPr>
          <p:cNvPr id="5" name="Picture 4">
            <a:extLst>
              <a:ext uri="{FF2B5EF4-FFF2-40B4-BE49-F238E27FC236}">
                <a16:creationId xmlns:a16="http://schemas.microsoft.com/office/drawing/2014/main" id="{0337E0F9-25F5-FC12-D4BE-94761D2B71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30" y="-805072"/>
            <a:ext cx="5884990" cy="7504045"/>
          </a:xfrm>
          <a:prstGeom prst="rect">
            <a:avLst/>
          </a:prstGeom>
        </p:spPr>
      </p:pic>
      <p:pic>
        <p:nvPicPr>
          <p:cNvPr id="7" name="Picture 6">
            <a:extLst>
              <a:ext uri="{FF2B5EF4-FFF2-40B4-BE49-F238E27FC236}">
                <a16:creationId xmlns:a16="http://schemas.microsoft.com/office/drawing/2014/main" id="{CE137171-D5B7-C850-F620-376AF81C6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0278" y="59636"/>
            <a:ext cx="4568685" cy="4788685"/>
          </a:xfrm>
          <a:prstGeom prst="rect">
            <a:avLst/>
          </a:prstGeom>
        </p:spPr>
      </p:pic>
    </p:spTree>
    <p:extLst>
      <p:ext uri="{BB962C8B-B14F-4D97-AF65-F5344CB8AC3E}">
        <p14:creationId xmlns:p14="http://schemas.microsoft.com/office/powerpoint/2010/main" val="210641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8B3874-CAC6-0837-9E97-EFDB9AF797DC}"/>
              </a:ext>
            </a:extLst>
          </p:cNvPr>
          <p:cNvSpPr txBox="1"/>
          <p:nvPr/>
        </p:nvSpPr>
        <p:spPr>
          <a:xfrm>
            <a:off x="2329314" y="837398"/>
            <a:ext cx="8614610" cy="6032421"/>
          </a:xfrm>
          <a:prstGeom prst="rect">
            <a:avLst/>
          </a:prstGeom>
          <a:noFill/>
        </p:spPr>
        <p:txBody>
          <a:bodyPr wrap="square" rtlCol="0">
            <a:spAutoFit/>
          </a:bodyPr>
          <a:lstStyle/>
          <a:p>
            <a:r>
              <a:rPr lang="en-GB" sz="4000" dirty="0">
                <a:solidFill>
                  <a:schemeClr val="accent6">
                    <a:lumMod val="50000"/>
                  </a:schemeClr>
                </a:solidFill>
                <a:latin typeface="Arial" panose="020B0604020202020204" pitchFamily="34" charset="0"/>
                <a:cs typeface="Arial" panose="020B0604020202020204" pitchFamily="34" charset="0"/>
              </a:rPr>
              <a:t>There are around a million under-16s in Church of England schools</a:t>
            </a:r>
          </a:p>
          <a:p>
            <a:endParaRPr lang="en-GB" dirty="0">
              <a:solidFill>
                <a:schemeClr val="accent6">
                  <a:lumMod val="50000"/>
                </a:schemeClr>
              </a:solidFill>
              <a:latin typeface="Arial" panose="020B0604020202020204" pitchFamily="34" charset="0"/>
              <a:cs typeface="Arial" panose="020B0604020202020204" pitchFamily="34" charset="0"/>
            </a:endParaRPr>
          </a:p>
          <a:p>
            <a:r>
              <a:rPr lang="en-GB" i="1" dirty="0">
                <a:solidFill>
                  <a:schemeClr val="accent6">
                    <a:lumMod val="50000"/>
                  </a:schemeClr>
                </a:solidFill>
                <a:latin typeface="Arial" panose="020B0604020202020204" pitchFamily="34" charset="0"/>
                <a:cs typeface="Arial" panose="020B0604020202020204" pitchFamily="34" charset="0"/>
              </a:rPr>
              <a:t>Jesus went….</a:t>
            </a:r>
          </a:p>
          <a:p>
            <a:r>
              <a:rPr lang="en-GB" i="1" dirty="0">
                <a:solidFill>
                  <a:schemeClr val="accent6">
                    <a:lumMod val="50000"/>
                  </a:schemeClr>
                </a:solidFill>
                <a:latin typeface="Arial" panose="020B0604020202020204" pitchFamily="34" charset="0"/>
                <a:cs typeface="Arial" panose="020B0604020202020204" pitchFamily="34" charset="0"/>
              </a:rPr>
              <a:t>As Jesus went on from there…</a:t>
            </a:r>
          </a:p>
          <a:p>
            <a:r>
              <a:rPr lang="en-GB" i="1" dirty="0">
                <a:solidFill>
                  <a:schemeClr val="accent6">
                    <a:lumMod val="50000"/>
                  </a:schemeClr>
                </a:solidFill>
                <a:latin typeface="Arial" panose="020B0604020202020204" pitchFamily="34" charset="0"/>
                <a:cs typeface="Arial" panose="020B0604020202020204" pitchFamily="34" charset="0"/>
              </a:rPr>
              <a:t>Jesus went out to them, walking on the lake…</a:t>
            </a:r>
          </a:p>
          <a:p>
            <a:r>
              <a:rPr lang="en-GB" i="1" dirty="0">
                <a:solidFill>
                  <a:schemeClr val="accent6">
                    <a:lumMod val="50000"/>
                  </a:schemeClr>
                </a:solidFill>
                <a:latin typeface="Arial" panose="020B0604020202020204" pitchFamily="34" charset="0"/>
                <a:cs typeface="Arial" panose="020B0604020202020204" pitchFamily="34" charset="0"/>
              </a:rPr>
              <a:t>These twelve Jesus sent out…</a:t>
            </a:r>
          </a:p>
          <a:p>
            <a:r>
              <a:rPr lang="en-GB" i="1" dirty="0">
                <a:solidFill>
                  <a:schemeClr val="accent6">
                    <a:lumMod val="50000"/>
                  </a:schemeClr>
                </a:solidFill>
                <a:latin typeface="Arial" panose="020B0604020202020204" pitchFamily="34" charset="0"/>
                <a:cs typeface="Arial" panose="020B0604020202020204" pitchFamily="34" charset="0"/>
              </a:rPr>
              <a:t>Jesus went out and saw a tax collector…</a:t>
            </a:r>
          </a:p>
          <a:p>
            <a:r>
              <a:rPr lang="en-GB" i="1" dirty="0">
                <a:solidFill>
                  <a:schemeClr val="accent6">
                    <a:lumMod val="50000"/>
                  </a:schemeClr>
                </a:solidFill>
                <a:latin typeface="Arial" panose="020B0604020202020204" pitchFamily="34" charset="0"/>
                <a:cs typeface="Arial" panose="020B0604020202020204" pitchFamily="34" charset="0"/>
              </a:rPr>
              <a:t>The Lord appointed seventy-two others and sent them two by two… </a:t>
            </a:r>
          </a:p>
          <a:p>
            <a:r>
              <a:rPr lang="en-GB" i="1" dirty="0">
                <a:solidFill>
                  <a:schemeClr val="accent6">
                    <a:lumMod val="50000"/>
                  </a:schemeClr>
                </a:solidFill>
                <a:latin typeface="Arial" panose="020B0604020202020204" pitchFamily="34" charset="0"/>
                <a:cs typeface="Arial" panose="020B0604020202020204" pitchFamily="34" charset="0"/>
              </a:rPr>
              <a:t>Jesus and his disciples went out into the Judean countryside…</a:t>
            </a:r>
          </a:p>
          <a:p>
            <a:r>
              <a:rPr lang="en-GB" i="1" dirty="0">
                <a:solidFill>
                  <a:schemeClr val="accent6">
                    <a:lumMod val="50000"/>
                  </a:schemeClr>
                </a:solidFill>
                <a:latin typeface="Arial" panose="020B0604020202020204" pitchFamily="34" charset="0"/>
                <a:cs typeface="Arial" panose="020B0604020202020204" pitchFamily="34" charset="0"/>
              </a:rPr>
              <a:t>Go and make disciples….</a:t>
            </a:r>
          </a:p>
          <a:p>
            <a:endParaRPr lang="en-GB" dirty="0">
              <a:solidFill>
                <a:schemeClr val="accent6">
                  <a:lumMod val="50000"/>
                </a:schemeClr>
              </a:solidFill>
              <a:latin typeface="Arial" panose="020B0604020202020204" pitchFamily="34" charset="0"/>
              <a:cs typeface="Arial" panose="020B0604020202020204" pitchFamily="34" charset="0"/>
            </a:endParaRPr>
          </a:p>
          <a:p>
            <a:r>
              <a:rPr lang="en-GB" sz="3600" dirty="0">
                <a:solidFill>
                  <a:schemeClr val="accent6">
                    <a:lumMod val="50000"/>
                  </a:schemeClr>
                </a:solidFill>
                <a:latin typeface="Arial" panose="020B0604020202020204" pitchFamily="34" charset="0"/>
                <a:cs typeface="Arial" panose="020B0604020202020204" pitchFamily="34" charset="0"/>
              </a:rPr>
              <a:t>Instead of staying grieving where they’re not, why not go out rejoicing to where they are?</a:t>
            </a:r>
          </a:p>
          <a:p>
            <a:endParaRPr lang="en-GB" dirty="0"/>
          </a:p>
        </p:txBody>
      </p:sp>
    </p:spTree>
    <p:extLst>
      <p:ext uri="{BB962C8B-B14F-4D97-AF65-F5344CB8AC3E}">
        <p14:creationId xmlns:p14="http://schemas.microsoft.com/office/powerpoint/2010/main" val="143235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597777-F99C-8BDF-84EE-011F3261BF96}"/>
              </a:ext>
            </a:extLst>
          </p:cNvPr>
          <p:cNvSpPr txBox="1"/>
          <p:nvPr/>
        </p:nvSpPr>
        <p:spPr>
          <a:xfrm>
            <a:off x="509953" y="881470"/>
            <a:ext cx="10884877" cy="5632311"/>
          </a:xfrm>
          <a:prstGeom prst="rect">
            <a:avLst/>
          </a:prstGeom>
          <a:noFill/>
        </p:spPr>
        <p:txBody>
          <a:bodyPr wrap="square">
            <a:spAutoFit/>
          </a:bodyPr>
          <a:lstStyle/>
          <a:p>
            <a:r>
              <a:rPr lang="en-GB" sz="1800" dirty="0">
                <a:solidFill>
                  <a:srgbClr val="7030A0"/>
                </a:solidFill>
                <a:effectLst/>
                <a:latin typeface="Arial" panose="020B0604020202020204" pitchFamily="34" charset="0"/>
                <a:ea typeface="Times New Roman" panose="02020603050405020304" pitchFamily="18" charset="0"/>
              </a:rPr>
              <a:t>The research from NICER on which Growing Faith is based concludes that where school, church and home act together, a child’s spirituality has the best chance of being nurtured:</a:t>
            </a:r>
          </a:p>
          <a:p>
            <a:endParaRPr lang="en-GB" sz="1800" dirty="0">
              <a:solidFill>
                <a:srgbClr val="7030A0"/>
              </a:solidFill>
              <a:effectLst/>
              <a:latin typeface="Times New Roman" panose="02020603050405020304" pitchFamily="18" charset="0"/>
              <a:ea typeface="Times New Roman" panose="02020603050405020304" pitchFamily="18" charset="0"/>
            </a:endParaRPr>
          </a:p>
          <a:p>
            <a:r>
              <a:rPr lang="en-GB" sz="1800" dirty="0">
                <a:solidFill>
                  <a:srgbClr val="7030A0"/>
                </a:solidFill>
                <a:effectLst/>
                <a:latin typeface="Arial" panose="020B0604020202020204" pitchFamily="34" charset="0"/>
                <a:ea typeface="Times New Roman" panose="02020603050405020304" pitchFamily="18" charset="0"/>
              </a:rPr>
              <a:t> </a:t>
            </a:r>
            <a:r>
              <a:rPr lang="en-GB" sz="2400" dirty="0">
                <a:solidFill>
                  <a:srgbClr val="7030A0"/>
                </a:solidFill>
                <a:effectLst/>
                <a:latin typeface="Arial" panose="020B0604020202020204" pitchFamily="34" charset="0"/>
                <a:ea typeface="Times New Roman" panose="02020603050405020304" pitchFamily="18" charset="0"/>
              </a:rPr>
              <a:t>• A strong relationship between church and the school has a strong association with attitudes and behaviours which facilitate faith-talk and interactions at home.</a:t>
            </a:r>
            <a:endParaRPr lang="en-GB" sz="2400" dirty="0">
              <a:solidFill>
                <a:srgbClr val="7030A0"/>
              </a:solidFill>
              <a:effectLst/>
              <a:latin typeface="Times New Roman" panose="02020603050405020304" pitchFamily="18" charset="0"/>
              <a:ea typeface="Times New Roman" panose="02020603050405020304" pitchFamily="18" charset="0"/>
            </a:endParaRPr>
          </a:p>
          <a:p>
            <a:r>
              <a:rPr lang="en-GB" sz="2400" dirty="0">
                <a:solidFill>
                  <a:srgbClr val="7030A0"/>
                </a:solidFill>
                <a:effectLst/>
                <a:latin typeface="Arial" panose="020B0604020202020204" pitchFamily="34" charset="0"/>
                <a:ea typeface="Times New Roman" panose="02020603050405020304" pitchFamily="18" charset="0"/>
              </a:rPr>
              <a:t> • Flourishing connections between school, home and church nurtures relationships between individuals and these institutions.</a:t>
            </a:r>
            <a:endParaRPr lang="en-GB" sz="2400" dirty="0">
              <a:solidFill>
                <a:srgbClr val="7030A0"/>
              </a:solidFill>
              <a:effectLst/>
              <a:latin typeface="Times New Roman" panose="02020603050405020304" pitchFamily="18" charset="0"/>
              <a:ea typeface="Times New Roman" panose="02020603050405020304" pitchFamily="18" charset="0"/>
            </a:endParaRPr>
          </a:p>
          <a:p>
            <a:r>
              <a:rPr lang="en-GB" sz="2400" dirty="0">
                <a:solidFill>
                  <a:srgbClr val="7030A0"/>
                </a:solidFill>
                <a:effectLst/>
                <a:latin typeface="Arial" panose="020B0604020202020204" pitchFamily="34" charset="0"/>
                <a:ea typeface="Times New Roman" panose="02020603050405020304" pitchFamily="18" charset="0"/>
              </a:rPr>
              <a:t> • Positive relationships between church and school are characterised by invitational worship, the celebration of festivals, the minister’s presence, and a sense of belonging and connection to the church community and building.</a:t>
            </a:r>
            <a:endParaRPr lang="en-GB" sz="2400" dirty="0">
              <a:solidFill>
                <a:srgbClr val="7030A0"/>
              </a:solidFill>
              <a:effectLst/>
              <a:latin typeface="Times New Roman" panose="02020603050405020304" pitchFamily="18" charset="0"/>
              <a:ea typeface="Times New Roman" panose="02020603050405020304" pitchFamily="18" charset="0"/>
            </a:endParaRPr>
          </a:p>
          <a:p>
            <a:r>
              <a:rPr lang="en-GB" sz="2400" dirty="0">
                <a:solidFill>
                  <a:srgbClr val="7030A0"/>
                </a:solidFill>
                <a:effectLst/>
                <a:latin typeface="Arial" panose="020B0604020202020204" pitchFamily="34" charset="0"/>
                <a:ea typeface="Times New Roman" panose="02020603050405020304" pitchFamily="18" charset="0"/>
              </a:rPr>
              <a:t> • The powerful impact these positive relationships have on aspects of family faith life is mostly unseen but is apparent in the significance for church school families of their connection with the local church. </a:t>
            </a:r>
          </a:p>
          <a:p>
            <a:endParaRPr lang="en-GB" sz="2400" dirty="0">
              <a:solidFill>
                <a:srgbClr val="7030A0"/>
              </a:solidFill>
              <a:effectLst/>
              <a:latin typeface="Arial" panose="020B0604020202020204" pitchFamily="34" charset="0"/>
              <a:ea typeface="Times New Roman" panose="02020603050405020304" pitchFamily="18" charset="0"/>
            </a:endParaRPr>
          </a:p>
          <a:p>
            <a:r>
              <a:rPr lang="en-GB" sz="1800" dirty="0">
                <a:solidFill>
                  <a:srgbClr val="7030A0"/>
                </a:solidFill>
                <a:effectLst/>
                <a:latin typeface="Arial" panose="020B0604020202020204" pitchFamily="34" charset="0"/>
                <a:ea typeface="Times New Roman" panose="02020603050405020304" pitchFamily="18" charset="0"/>
              </a:rPr>
              <a:t>(p11 Faith in the Nexus Final Report 2020 </a:t>
            </a:r>
            <a:r>
              <a:rPr lang="en-GB" sz="1800" u="sng" dirty="0">
                <a:solidFill>
                  <a:srgbClr val="7030A0"/>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faith-in-the-nexus-final-report.pdf (nicer.org.uk)</a:t>
            </a:r>
            <a:r>
              <a:rPr lang="en-GB" sz="1800" dirty="0">
                <a:solidFill>
                  <a:srgbClr val="7030A0"/>
                </a:solidFill>
                <a:effectLst/>
                <a:latin typeface="Arial" panose="020B0604020202020204" pitchFamily="34" charset="0"/>
                <a:ea typeface="Times New Roman" panose="02020603050405020304" pitchFamily="18" charset="0"/>
              </a:rPr>
              <a:t>)</a:t>
            </a:r>
            <a:endParaRPr lang="en-GB" sz="1800" dirty="0">
              <a:solidFill>
                <a:srgbClr val="7030A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F1E24620-2148-62A6-4811-B7831EAC4F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9268" y="5510258"/>
            <a:ext cx="2142468" cy="1270740"/>
          </a:xfrm>
          <a:prstGeom prst="rect">
            <a:avLst/>
          </a:prstGeom>
        </p:spPr>
      </p:pic>
    </p:spTree>
    <p:extLst>
      <p:ext uri="{BB962C8B-B14F-4D97-AF65-F5344CB8AC3E}">
        <p14:creationId xmlns:p14="http://schemas.microsoft.com/office/powerpoint/2010/main" val="6578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B9CCA-606C-8603-77B3-3CAA67010EF7}"/>
              </a:ext>
            </a:extLst>
          </p:cNvPr>
          <p:cNvSpPr txBox="1"/>
          <p:nvPr/>
        </p:nvSpPr>
        <p:spPr>
          <a:xfrm>
            <a:off x="644893" y="1039530"/>
            <a:ext cx="6660682" cy="4909229"/>
          </a:xfrm>
          <a:prstGeom prst="rect">
            <a:avLst/>
          </a:prstGeom>
          <a:noFill/>
        </p:spPr>
        <p:txBody>
          <a:bodyPr wrap="square" rtlCol="0">
            <a:spAutoFit/>
          </a:bodyPr>
          <a:lstStyle/>
          <a:p>
            <a:endParaRPr lang="en-GB" sz="3200" dirty="0">
              <a:solidFill>
                <a:srgbClr val="7030A0"/>
              </a:solidFill>
            </a:endParaRPr>
          </a:p>
          <a:p>
            <a:pPr>
              <a:lnSpc>
                <a:spcPct val="107000"/>
              </a:lnSpc>
              <a:spcAft>
                <a:spcPts val="800"/>
              </a:spcAft>
            </a:pP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To come away</a:t>
            </a:r>
          </a:p>
          <a:p>
            <a:pPr marL="285750" lvl="0" indent="-285750">
              <a:buFont typeface="Arial" panose="020B0604020202020204" pitchFamily="34" charset="0"/>
              <a:buChar char="•"/>
            </a:pPr>
            <a:r>
              <a:rPr lang="en-GB" sz="2400" b="1" kern="100" dirty="0">
                <a:solidFill>
                  <a:srgbClr val="7030A0"/>
                </a:solidFill>
                <a:latin typeface="Calibri" panose="020F0502020204030204" pitchFamily="34" charset="0"/>
                <a:ea typeface="Calibri" panose="020F0502020204030204" pitchFamily="34" charset="0"/>
                <a:cs typeface="Arial" panose="020B0604020202020204" pitchFamily="34" charset="0"/>
              </a:rPr>
              <a:t>informed </a:t>
            </a:r>
            <a:r>
              <a:rPr lang="en-GB" sz="2400" kern="100" dirty="0">
                <a:solidFill>
                  <a:srgbClr val="7030A0"/>
                </a:solidFill>
                <a:latin typeface="Calibri" panose="020F0502020204030204" pitchFamily="34" charset="0"/>
                <a:ea typeface="Calibri" panose="020F0502020204030204" pitchFamily="34" charset="0"/>
                <a:cs typeface="Arial" panose="020B0604020202020204" pitchFamily="34" charset="0"/>
              </a:rPr>
              <a:t>about Growing Faith</a:t>
            </a:r>
          </a:p>
          <a:p>
            <a:pPr marL="285750" indent="-285750">
              <a:buFont typeface="Arial" panose="020B0604020202020204" pitchFamily="34" charset="0"/>
              <a:buChar char="•"/>
            </a:pPr>
            <a:r>
              <a:rPr lang="en-GB" sz="2400" b="1" kern="100" dirty="0">
                <a:solidFill>
                  <a:srgbClr val="7030A0"/>
                </a:solidFill>
                <a:latin typeface="Calibri" panose="020F0502020204030204" pitchFamily="34" charset="0"/>
                <a:ea typeface="Calibri" panose="020F0502020204030204" pitchFamily="34" charset="0"/>
                <a:cs typeface="Arial" panose="020B0604020202020204" pitchFamily="34" charset="0"/>
              </a:rPr>
              <a:t>gleeful</a:t>
            </a:r>
            <a:r>
              <a:rPr lang="en-GB" sz="2400" kern="100" dirty="0">
                <a:solidFill>
                  <a:srgbClr val="7030A0"/>
                </a:solidFill>
                <a:latin typeface="Calibri" panose="020F0502020204030204" pitchFamily="34" charset="0"/>
                <a:ea typeface="Calibri" panose="020F0502020204030204" pitchFamily="34" charset="0"/>
                <a:cs typeface="Arial" panose="020B0604020202020204" pitchFamily="34" charset="0"/>
              </a:rPr>
              <a:t> about God’s Spirit at work in Chester Diocese</a:t>
            </a:r>
            <a:endPar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2400" b="1" kern="100" dirty="0">
                <a:solidFill>
                  <a:srgbClr val="7030A0"/>
                </a:solidFill>
                <a:latin typeface="Calibri" panose="020F0502020204030204" pitchFamily="34" charset="0"/>
                <a:ea typeface="Calibri" panose="020F0502020204030204" pitchFamily="34" charset="0"/>
                <a:cs typeface="Arial" panose="020B0604020202020204" pitchFamily="34" charset="0"/>
              </a:rPr>
              <a:t>e</a:t>
            </a:r>
            <a:r>
              <a:rPr lang="en-GB" sz="24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xcited</a:t>
            </a: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by the direction of the Church of England</a:t>
            </a:r>
          </a:p>
          <a:p>
            <a:pPr marL="285750" lvl="0" indent="-285750">
              <a:buFont typeface="Arial" panose="020B0604020202020204" pitchFamily="34" charset="0"/>
              <a:buChar char="•"/>
            </a:pPr>
            <a:r>
              <a:rPr lang="en-GB" sz="24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inspired</a:t>
            </a: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to prioritise </a:t>
            </a:r>
            <a:r>
              <a:rPr lang="en-GB" sz="2400" kern="100"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cyp</a:t>
            </a: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in your ministry</a:t>
            </a:r>
          </a:p>
          <a:p>
            <a:pPr marL="285750" lvl="0" indent="-285750">
              <a:buFont typeface="Arial" panose="020B0604020202020204" pitchFamily="34" charset="0"/>
              <a:buChar char="•"/>
            </a:pPr>
            <a:r>
              <a:rPr lang="en-GB" sz="24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equipped</a:t>
            </a: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to know where to find resources and support</a:t>
            </a:r>
          </a:p>
          <a:p>
            <a:pPr marL="285750" lvl="0" indent="-285750">
              <a:spcAft>
                <a:spcPts val="800"/>
              </a:spcAft>
              <a:buFont typeface="Arial" panose="020B0604020202020204" pitchFamily="34" charset="0"/>
              <a:buChar char="•"/>
            </a:pPr>
            <a:r>
              <a:rPr lang="en-GB" sz="2400" b="1" kern="100" dirty="0">
                <a:solidFill>
                  <a:srgbClr val="7030A0"/>
                </a:solidFill>
                <a:latin typeface="Calibri" panose="020F0502020204030204" pitchFamily="34" charset="0"/>
                <a:ea typeface="Calibri" panose="020F0502020204030204" pitchFamily="34" charset="0"/>
                <a:cs typeface="Arial" panose="020B0604020202020204" pitchFamily="34" charset="0"/>
              </a:rPr>
              <a:t>keen</a:t>
            </a: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to listen to </a:t>
            </a:r>
            <a:r>
              <a:rPr lang="en-GB" sz="2400" kern="100"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cyp</a:t>
            </a:r>
            <a:r>
              <a:rPr lang="en-GB" sz="2400"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voices</a:t>
            </a:r>
          </a:p>
          <a:p>
            <a:endParaRPr lang="en-GB" sz="3200" dirty="0">
              <a:solidFill>
                <a:srgbClr val="7030A0"/>
              </a:solidFill>
            </a:endParaRPr>
          </a:p>
          <a:p>
            <a:endParaRPr lang="en-GB" dirty="0"/>
          </a:p>
        </p:txBody>
      </p:sp>
      <p:pic>
        <p:nvPicPr>
          <p:cNvPr id="6" name="Picture 5" descr="A colorful foot prints on a white surface&#10;&#10;Description automatically generated">
            <a:extLst>
              <a:ext uri="{FF2B5EF4-FFF2-40B4-BE49-F238E27FC236}">
                <a16:creationId xmlns:a16="http://schemas.microsoft.com/office/drawing/2014/main" id="{4C59616D-FE20-4111-E19A-C8D73C6AE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1114" y="0"/>
            <a:ext cx="5143500" cy="6858000"/>
          </a:xfrm>
          <a:prstGeom prst="rect">
            <a:avLst/>
          </a:prstGeom>
        </p:spPr>
      </p:pic>
    </p:spTree>
    <p:extLst>
      <p:ext uri="{BB962C8B-B14F-4D97-AF65-F5344CB8AC3E}">
        <p14:creationId xmlns:p14="http://schemas.microsoft.com/office/powerpoint/2010/main" val="297071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pty speech bubbles">
            <a:extLst>
              <a:ext uri="{FF2B5EF4-FFF2-40B4-BE49-F238E27FC236}">
                <a16:creationId xmlns:a16="http://schemas.microsoft.com/office/drawing/2014/main" id="{23874556-A9B8-B779-5531-227A3AE89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4915716-958C-D6A2-AFBD-183FF227088D}"/>
              </a:ext>
            </a:extLst>
          </p:cNvPr>
          <p:cNvSpPr txBox="1"/>
          <p:nvPr/>
        </p:nvSpPr>
        <p:spPr>
          <a:xfrm>
            <a:off x="7517332" y="356135"/>
            <a:ext cx="4158112" cy="6208294"/>
          </a:xfrm>
          <a:prstGeom prst="rect">
            <a:avLst/>
          </a:prstGeom>
        </p:spPr>
        <p:txBody>
          <a:bodyPr vert="horz" lIns="91440" tIns="45720" rIns="91440" bIns="45720" rtlCol="0">
            <a:normAutofit lnSpcReduction="10000"/>
          </a:bodyPr>
          <a:lstStyle/>
          <a:p>
            <a:pPr>
              <a:lnSpc>
                <a:spcPct val="90000"/>
              </a:lnSpc>
              <a:spcAft>
                <a:spcPts val="600"/>
              </a:spcAft>
            </a:pPr>
            <a:r>
              <a:rPr lang="en-US" sz="2400" dirty="0">
                <a:solidFill>
                  <a:schemeClr val="accent6">
                    <a:lumMod val="50000"/>
                  </a:schemeClr>
                </a:solidFill>
                <a:effectLst/>
              </a:rPr>
              <a:t>‘Positive relationships between church and school are </a:t>
            </a:r>
            <a:r>
              <a:rPr lang="en-US" sz="2400" dirty="0" err="1">
                <a:solidFill>
                  <a:schemeClr val="accent6">
                    <a:lumMod val="50000"/>
                  </a:schemeClr>
                </a:solidFill>
                <a:effectLst/>
              </a:rPr>
              <a:t>characterised</a:t>
            </a:r>
            <a:r>
              <a:rPr lang="en-US" sz="2400" dirty="0">
                <a:solidFill>
                  <a:schemeClr val="accent6">
                    <a:lumMod val="50000"/>
                  </a:schemeClr>
                </a:solidFill>
                <a:effectLst/>
              </a:rPr>
              <a:t> by</a:t>
            </a:r>
          </a:p>
          <a:p>
            <a:pPr marL="285750" indent="-228600">
              <a:lnSpc>
                <a:spcPct val="90000"/>
              </a:lnSpc>
              <a:spcAft>
                <a:spcPts val="600"/>
              </a:spcAft>
              <a:buFont typeface="Arial" panose="020B0604020202020204" pitchFamily="34" charset="0"/>
              <a:buChar char="•"/>
            </a:pPr>
            <a:r>
              <a:rPr lang="en-US" sz="2400" dirty="0">
                <a:solidFill>
                  <a:schemeClr val="accent6">
                    <a:lumMod val="50000"/>
                  </a:schemeClr>
                </a:solidFill>
                <a:effectLst/>
              </a:rPr>
              <a:t>invitational worship, </a:t>
            </a:r>
          </a:p>
          <a:p>
            <a:pPr marL="285750" indent="-228600">
              <a:lnSpc>
                <a:spcPct val="90000"/>
              </a:lnSpc>
              <a:spcAft>
                <a:spcPts val="600"/>
              </a:spcAft>
              <a:buFont typeface="Arial" panose="020B0604020202020204" pitchFamily="34" charset="0"/>
              <a:buChar char="•"/>
            </a:pPr>
            <a:r>
              <a:rPr lang="en-US" sz="2400" dirty="0">
                <a:solidFill>
                  <a:schemeClr val="accent6">
                    <a:lumMod val="50000"/>
                  </a:schemeClr>
                </a:solidFill>
                <a:effectLst/>
              </a:rPr>
              <a:t>the celebration of festivals, </a:t>
            </a:r>
          </a:p>
          <a:p>
            <a:pPr marL="285750" indent="-228600">
              <a:lnSpc>
                <a:spcPct val="90000"/>
              </a:lnSpc>
              <a:spcAft>
                <a:spcPts val="600"/>
              </a:spcAft>
              <a:buFont typeface="Arial" panose="020B0604020202020204" pitchFamily="34" charset="0"/>
              <a:buChar char="•"/>
            </a:pPr>
            <a:r>
              <a:rPr lang="en-US" sz="2400" dirty="0">
                <a:solidFill>
                  <a:schemeClr val="accent6">
                    <a:lumMod val="50000"/>
                  </a:schemeClr>
                </a:solidFill>
                <a:effectLst/>
              </a:rPr>
              <a:t>the minister’s presence, </a:t>
            </a:r>
          </a:p>
          <a:p>
            <a:pPr marL="285750" indent="-228600">
              <a:lnSpc>
                <a:spcPct val="90000"/>
              </a:lnSpc>
              <a:spcAft>
                <a:spcPts val="600"/>
              </a:spcAft>
              <a:buFont typeface="Arial" panose="020B0604020202020204" pitchFamily="34" charset="0"/>
              <a:buChar char="•"/>
            </a:pPr>
            <a:r>
              <a:rPr lang="en-US" sz="2400" dirty="0">
                <a:solidFill>
                  <a:schemeClr val="accent6">
                    <a:lumMod val="50000"/>
                  </a:schemeClr>
                </a:solidFill>
                <a:effectLst/>
              </a:rPr>
              <a:t>and a sense of belonging and connection to the church community and building.’</a:t>
            </a:r>
          </a:p>
          <a:p>
            <a:pPr marL="57150">
              <a:lnSpc>
                <a:spcPct val="90000"/>
              </a:lnSpc>
              <a:spcAft>
                <a:spcPts val="600"/>
              </a:spcAft>
            </a:pPr>
            <a:r>
              <a:rPr lang="en-US" sz="2400" dirty="0">
                <a:solidFill>
                  <a:schemeClr val="accent6">
                    <a:lumMod val="50000"/>
                  </a:schemeClr>
                </a:solidFill>
              </a:rPr>
              <a:t>(Faith in the Nexus)</a:t>
            </a:r>
          </a:p>
          <a:p>
            <a:pPr indent="-228600">
              <a:lnSpc>
                <a:spcPct val="90000"/>
              </a:lnSpc>
              <a:spcAft>
                <a:spcPts val="600"/>
              </a:spcAft>
              <a:buFont typeface="Arial" panose="020B0604020202020204" pitchFamily="34" charset="0"/>
              <a:buChar char="•"/>
            </a:pPr>
            <a:endParaRPr lang="en-US" sz="2400" dirty="0">
              <a:solidFill>
                <a:schemeClr val="accent6">
                  <a:lumMod val="50000"/>
                </a:schemeClr>
              </a:solidFill>
              <a:effectLst/>
            </a:endParaRPr>
          </a:p>
          <a:p>
            <a:pPr>
              <a:lnSpc>
                <a:spcPct val="90000"/>
              </a:lnSpc>
              <a:spcAft>
                <a:spcPts val="600"/>
              </a:spcAft>
            </a:pPr>
            <a:r>
              <a:rPr lang="en-US" sz="2400" dirty="0">
                <a:solidFill>
                  <a:schemeClr val="accent6">
                    <a:lumMod val="50000"/>
                  </a:schemeClr>
                </a:solidFill>
              </a:rPr>
              <a:t>Where do you see any of these happening well in your context and/or elsewhere in the diocese?</a:t>
            </a:r>
          </a:p>
          <a:p>
            <a:pPr>
              <a:lnSpc>
                <a:spcPct val="90000"/>
              </a:lnSpc>
              <a:spcAft>
                <a:spcPts val="600"/>
              </a:spcAft>
            </a:pPr>
            <a:r>
              <a:rPr lang="en-US" sz="2400" dirty="0">
                <a:solidFill>
                  <a:schemeClr val="accent6">
                    <a:lumMod val="50000"/>
                  </a:schemeClr>
                </a:solidFill>
                <a:effectLst/>
              </a:rPr>
              <a:t>What else would you add to the list?</a:t>
            </a:r>
          </a:p>
        </p:txBody>
      </p:sp>
      <p:pic>
        <p:nvPicPr>
          <p:cNvPr id="7" name="Picture 6">
            <a:extLst>
              <a:ext uri="{FF2B5EF4-FFF2-40B4-BE49-F238E27FC236}">
                <a16:creationId xmlns:a16="http://schemas.microsoft.com/office/drawing/2014/main" id="{53BA0DD0-CF79-C721-FA24-19524C637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962" y="5143525"/>
            <a:ext cx="2145978" cy="1268078"/>
          </a:xfrm>
          <a:prstGeom prst="rect">
            <a:avLst/>
          </a:prstGeom>
        </p:spPr>
      </p:pic>
    </p:spTree>
    <p:extLst>
      <p:ext uri="{BB962C8B-B14F-4D97-AF65-F5344CB8AC3E}">
        <p14:creationId xmlns:p14="http://schemas.microsoft.com/office/powerpoint/2010/main" val="418621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Talking Jesus powerpoint28.png" descr="Talking Jesus powerpoint2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 name="Arrow: Right 1">
            <a:extLst>
              <a:ext uri="{FF2B5EF4-FFF2-40B4-BE49-F238E27FC236}">
                <a16:creationId xmlns:a16="http://schemas.microsoft.com/office/drawing/2014/main" id="{C1CC70E1-4E3B-C733-2150-64419C9F52D3}"/>
              </a:ext>
            </a:extLst>
          </p:cNvPr>
          <p:cNvSpPr/>
          <p:nvPr/>
        </p:nvSpPr>
        <p:spPr>
          <a:xfrm>
            <a:off x="661482" y="1371600"/>
            <a:ext cx="2840476" cy="1011677"/>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3E2C362-9FB0-E550-EB5B-95E71774D77E}"/>
              </a:ext>
            </a:extLst>
          </p:cNvPr>
          <p:cNvSpPr txBox="1"/>
          <p:nvPr/>
        </p:nvSpPr>
        <p:spPr>
          <a:xfrm>
            <a:off x="8629650" y="6515100"/>
            <a:ext cx="2990850" cy="369332"/>
          </a:xfrm>
          <a:prstGeom prst="rect">
            <a:avLst/>
          </a:prstGeom>
          <a:noFill/>
        </p:spPr>
        <p:txBody>
          <a:bodyPr wrap="square" rtlCol="0">
            <a:spAutoFit/>
          </a:bodyPr>
          <a:lstStyle/>
          <a:p>
            <a:r>
              <a:rPr lang="en-GB" dirty="0">
                <a:solidFill>
                  <a:srgbClr val="7030A0"/>
                </a:solidFill>
              </a:rPr>
              <a:t>Talking Jesus research 2022</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pty speech bubbles">
            <a:extLst>
              <a:ext uri="{FF2B5EF4-FFF2-40B4-BE49-F238E27FC236}">
                <a16:creationId xmlns:a16="http://schemas.microsoft.com/office/drawing/2014/main" id="{EB2C8E61-B945-905C-DEED-B52DA1FBC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9942EBE-27B7-1C37-CC28-E85C43C6CDB5}"/>
              </a:ext>
            </a:extLst>
          </p:cNvPr>
          <p:cNvSpPr txBox="1"/>
          <p:nvPr/>
        </p:nvSpPr>
        <p:spPr>
          <a:xfrm>
            <a:off x="408504" y="862320"/>
            <a:ext cx="6573252" cy="6199660"/>
          </a:xfrm>
          <a:prstGeom prst="rect">
            <a:avLst/>
          </a:prstGeom>
        </p:spPr>
        <p:txBody>
          <a:bodyPr vert="horz" lIns="91440" tIns="45720" rIns="91440" bIns="45720" rtlCol="0">
            <a:normAutofit/>
          </a:bodyPr>
          <a:lstStyle/>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4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r>
              <a:rPr lang="en-US" sz="2400" dirty="0">
                <a:solidFill>
                  <a:schemeClr val="accent6">
                    <a:lumMod val="50000"/>
                  </a:schemeClr>
                </a:solidFill>
                <a:latin typeface="Arial" panose="020B0604020202020204" pitchFamily="34" charset="0"/>
                <a:cs typeface="Arial" panose="020B0604020202020204" pitchFamily="34" charset="0"/>
              </a:rPr>
              <a:t>The Multinational Children’s Ministry Research indicates that children and young people’s spirituality thrives through safe and close </a:t>
            </a:r>
            <a:r>
              <a:rPr lang="en-US" sz="2400" b="1" dirty="0">
                <a:solidFill>
                  <a:schemeClr val="accent6">
                    <a:lumMod val="50000"/>
                  </a:schemeClr>
                </a:solidFill>
                <a:latin typeface="Arial" panose="020B0604020202020204" pitchFamily="34" charset="0"/>
                <a:cs typeface="Arial" panose="020B0604020202020204" pitchFamily="34" charset="0"/>
              </a:rPr>
              <a:t>connections with all generations</a:t>
            </a:r>
            <a:r>
              <a:rPr lang="en-US" sz="2400" dirty="0">
                <a:solidFill>
                  <a:schemeClr val="accent6">
                    <a:lumMod val="50000"/>
                  </a:schemeClr>
                </a:solidFill>
                <a:latin typeface="Arial" panose="020B0604020202020204" pitchFamily="34" charset="0"/>
                <a:cs typeface="Arial" panose="020B0604020202020204" pitchFamily="34" charset="0"/>
              </a:rPr>
              <a:t>. </a:t>
            </a:r>
          </a:p>
          <a:p>
            <a:pPr>
              <a:lnSpc>
                <a:spcPct val="90000"/>
              </a:lnSpc>
              <a:spcAft>
                <a:spcPts val="600"/>
              </a:spcAft>
            </a:pPr>
            <a:endParaRPr lang="en-US" sz="24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endParaRPr lang="en-US" sz="24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r>
              <a:rPr lang="en-US" sz="2400" dirty="0">
                <a:solidFill>
                  <a:schemeClr val="accent6">
                    <a:lumMod val="50000"/>
                  </a:schemeClr>
                </a:solidFill>
                <a:latin typeface="Arial" panose="020B0604020202020204" pitchFamily="34" charset="0"/>
                <a:cs typeface="Arial" panose="020B0604020202020204" pitchFamily="34" charset="0"/>
              </a:rPr>
              <a:t>What opportunities do you have in your parish for even greater </a:t>
            </a:r>
            <a:r>
              <a:rPr lang="en-US" sz="2400" b="1" dirty="0">
                <a:solidFill>
                  <a:schemeClr val="accent6">
                    <a:lumMod val="50000"/>
                  </a:schemeClr>
                </a:solidFill>
                <a:latin typeface="Arial" panose="020B0604020202020204" pitchFamily="34" charset="0"/>
                <a:cs typeface="Arial" panose="020B0604020202020204" pitchFamily="34" charset="0"/>
              </a:rPr>
              <a:t>intergenerational</a:t>
            </a:r>
            <a:r>
              <a:rPr lang="en-US" sz="2400" dirty="0">
                <a:solidFill>
                  <a:schemeClr val="accent6">
                    <a:lumMod val="50000"/>
                  </a:schemeClr>
                </a:solidFill>
                <a:latin typeface="Arial" panose="020B0604020202020204" pitchFamily="34" charset="0"/>
                <a:cs typeface="Arial" panose="020B0604020202020204" pitchFamily="34" charset="0"/>
              </a:rPr>
              <a:t> relational connection?</a:t>
            </a:r>
          </a:p>
        </p:txBody>
      </p:sp>
      <p:pic>
        <p:nvPicPr>
          <p:cNvPr id="3" name="Picture 2">
            <a:extLst>
              <a:ext uri="{FF2B5EF4-FFF2-40B4-BE49-F238E27FC236}">
                <a16:creationId xmlns:a16="http://schemas.microsoft.com/office/drawing/2014/main" id="{460B4E18-7A84-7D2D-B306-7CA52AAB9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990" y="0"/>
            <a:ext cx="2237426" cy="2895851"/>
          </a:xfrm>
          <a:prstGeom prst="rect">
            <a:avLst/>
          </a:prstGeom>
        </p:spPr>
      </p:pic>
    </p:spTree>
    <p:extLst>
      <p:ext uri="{BB962C8B-B14F-4D97-AF65-F5344CB8AC3E}">
        <p14:creationId xmlns:p14="http://schemas.microsoft.com/office/powerpoint/2010/main" val="354693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pty speech bubbles">
            <a:extLst>
              <a:ext uri="{FF2B5EF4-FFF2-40B4-BE49-F238E27FC236}">
                <a16:creationId xmlns:a16="http://schemas.microsoft.com/office/drawing/2014/main" id="{EB2C8E61-B945-905C-DEED-B52DA1FBC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9942EBE-27B7-1C37-CC28-E85C43C6CDB5}"/>
              </a:ext>
            </a:extLst>
          </p:cNvPr>
          <p:cNvSpPr txBox="1"/>
          <p:nvPr/>
        </p:nvSpPr>
        <p:spPr>
          <a:xfrm>
            <a:off x="972954" y="489897"/>
            <a:ext cx="6573252" cy="6199660"/>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The Growing Faith - Connections research suggests four fruitful ways forward to help children and young people’s spirituality flourish:</a:t>
            </a:r>
          </a:p>
          <a:p>
            <a:pPr>
              <a:lnSpc>
                <a:spcPct val="90000"/>
              </a:lnSpc>
              <a:spcAft>
                <a:spcPts val="600"/>
              </a:spcAft>
            </a:pPr>
            <a:r>
              <a:rPr lang="en-US" sz="2000" b="1" dirty="0">
                <a:solidFill>
                  <a:schemeClr val="accent6">
                    <a:lumMod val="50000"/>
                  </a:schemeClr>
                </a:solidFill>
                <a:latin typeface="Arial" panose="020B0604020202020204" pitchFamily="34" charset="0"/>
                <a:cs typeface="Arial" panose="020B0604020202020204" pitchFamily="34" charset="0"/>
              </a:rPr>
              <a:t>Voices</a:t>
            </a: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(making space for the voices of children and young people)</a:t>
            </a:r>
          </a:p>
          <a:p>
            <a:pPr>
              <a:lnSpc>
                <a:spcPct val="90000"/>
              </a:lnSpc>
              <a:spcAft>
                <a:spcPts val="600"/>
              </a:spcAft>
            </a:pPr>
            <a:r>
              <a:rPr lang="en-US" sz="2000" b="1" dirty="0">
                <a:solidFill>
                  <a:schemeClr val="accent6">
                    <a:lumMod val="50000"/>
                  </a:schemeClr>
                </a:solidFill>
                <a:latin typeface="Arial" panose="020B0604020202020204" pitchFamily="34" charset="0"/>
                <a:cs typeface="Arial" panose="020B0604020202020204" pitchFamily="34" charset="0"/>
              </a:rPr>
              <a:t>Rhythms</a:t>
            </a: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(making the most of festivals and seasons)</a:t>
            </a:r>
          </a:p>
          <a:p>
            <a:pPr>
              <a:lnSpc>
                <a:spcPct val="90000"/>
              </a:lnSpc>
              <a:spcAft>
                <a:spcPts val="600"/>
              </a:spcAft>
            </a:pPr>
            <a:r>
              <a:rPr lang="en-US" sz="2000" b="1" dirty="0">
                <a:solidFill>
                  <a:schemeClr val="accent6">
                    <a:lumMod val="50000"/>
                  </a:schemeClr>
                </a:solidFill>
                <a:latin typeface="Arial" panose="020B0604020202020204" pitchFamily="34" charset="0"/>
                <a:cs typeface="Arial" panose="020B0604020202020204" pitchFamily="34" charset="0"/>
              </a:rPr>
              <a:t>Relationships</a:t>
            </a: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(creating connections for genuine community across generations)</a:t>
            </a:r>
          </a:p>
          <a:p>
            <a:pPr>
              <a:lnSpc>
                <a:spcPct val="90000"/>
              </a:lnSpc>
              <a:spcAft>
                <a:spcPts val="600"/>
              </a:spcAft>
            </a:pPr>
            <a:r>
              <a:rPr lang="en-US" sz="2000" b="1" dirty="0">
                <a:solidFill>
                  <a:schemeClr val="accent6">
                    <a:lumMod val="50000"/>
                  </a:schemeClr>
                </a:solidFill>
                <a:latin typeface="Arial" panose="020B0604020202020204" pitchFamily="34" charset="0"/>
                <a:cs typeface="Arial" panose="020B0604020202020204" pitchFamily="34" charset="0"/>
              </a:rPr>
              <a:t>Purpose</a:t>
            </a: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(doing worthwhile activities together)</a:t>
            </a: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What do you already do across </a:t>
            </a:r>
            <a:r>
              <a:rPr lang="en-US" sz="2000" dirty="0" err="1">
                <a:solidFill>
                  <a:schemeClr val="accent6">
                    <a:lumMod val="50000"/>
                  </a:schemeClr>
                </a:solidFill>
                <a:latin typeface="Arial" panose="020B0604020202020204" pitchFamily="34" charset="0"/>
                <a:cs typeface="Arial" panose="020B0604020202020204" pitchFamily="34" charset="0"/>
              </a:rPr>
              <a:t>ch</a:t>
            </a:r>
            <a:r>
              <a:rPr lang="en-US" sz="2000" dirty="0">
                <a:solidFill>
                  <a:schemeClr val="accent6">
                    <a:lumMod val="50000"/>
                  </a:schemeClr>
                </a:solidFill>
                <a:latin typeface="Arial" panose="020B0604020202020204" pitchFamily="34" charset="0"/>
                <a:cs typeface="Arial" panose="020B0604020202020204" pitchFamily="34" charset="0"/>
              </a:rPr>
              <a:t>/</a:t>
            </a:r>
            <a:r>
              <a:rPr lang="en-US" sz="2000" dirty="0" err="1">
                <a:solidFill>
                  <a:schemeClr val="accent6">
                    <a:lumMod val="50000"/>
                  </a:schemeClr>
                </a:solidFill>
                <a:latin typeface="Arial" panose="020B0604020202020204" pitchFamily="34" charset="0"/>
                <a:cs typeface="Arial" panose="020B0604020202020204" pitchFamily="34" charset="0"/>
              </a:rPr>
              <a:t>hh</a:t>
            </a:r>
            <a:r>
              <a:rPr lang="en-US" sz="2000" dirty="0">
                <a:solidFill>
                  <a:schemeClr val="accent6">
                    <a:lumMod val="50000"/>
                  </a:schemeClr>
                </a:solidFill>
                <a:latin typeface="Arial" panose="020B0604020202020204" pitchFamily="34" charset="0"/>
                <a:cs typeface="Arial" panose="020B0604020202020204" pitchFamily="34" charset="0"/>
              </a:rPr>
              <a:t>/sch that could be done even more intentionally through the lens of these four suggestions?</a:t>
            </a:r>
          </a:p>
          <a:p>
            <a:pPr>
              <a:lnSpc>
                <a:spcPct val="90000"/>
              </a:lnSpc>
              <a:spcAft>
                <a:spcPts val="600"/>
              </a:spcAft>
            </a:pP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In your context, which of these is strongest and which is an area you would like to develop?</a:t>
            </a:r>
          </a:p>
        </p:txBody>
      </p:sp>
      <p:pic>
        <p:nvPicPr>
          <p:cNvPr id="5" name="Picture 4">
            <a:extLst>
              <a:ext uri="{FF2B5EF4-FFF2-40B4-BE49-F238E27FC236}">
                <a16:creationId xmlns:a16="http://schemas.microsoft.com/office/drawing/2014/main" id="{E359C211-7AF3-1B93-0E12-E4582BFFCC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0167" y="3976656"/>
            <a:ext cx="3795740" cy="2881334"/>
          </a:xfrm>
          <a:prstGeom prst="rect">
            <a:avLst/>
          </a:prstGeom>
        </p:spPr>
      </p:pic>
    </p:spTree>
    <p:extLst>
      <p:ext uri="{BB962C8B-B14F-4D97-AF65-F5344CB8AC3E}">
        <p14:creationId xmlns:p14="http://schemas.microsoft.com/office/powerpoint/2010/main" val="421299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57C2FB-09A0-1350-30D8-DA6C59DA144F}"/>
              </a:ext>
            </a:extLst>
          </p:cNvPr>
          <p:cNvSpPr txBox="1"/>
          <p:nvPr/>
        </p:nvSpPr>
        <p:spPr>
          <a:xfrm>
            <a:off x="2164431" y="1026556"/>
            <a:ext cx="9817768" cy="5970865"/>
          </a:xfrm>
          <a:prstGeom prst="rect">
            <a:avLst/>
          </a:prstGeom>
          <a:noFill/>
        </p:spPr>
        <p:txBody>
          <a:bodyPr wrap="square" rtlCol="0">
            <a:spAutoFit/>
          </a:bodyPr>
          <a:lstStyle/>
          <a:p>
            <a:r>
              <a:rPr lang="en-GB" sz="3200" dirty="0">
                <a:solidFill>
                  <a:srgbClr val="7030A0"/>
                </a:solidFill>
                <a:latin typeface="Arial" panose="020B0604020202020204" pitchFamily="34" charset="0"/>
                <a:cs typeface="Arial" panose="020B0604020202020204" pitchFamily="34" charset="0"/>
              </a:rPr>
              <a:t>What the Growing Faith Foundation is doing 2022-3 to effect culture change</a:t>
            </a:r>
          </a:p>
          <a:p>
            <a:endParaRPr lang="en-GB"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Prayer</a:t>
            </a: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Networks</a:t>
            </a: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Hubs</a:t>
            </a: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Programmes</a:t>
            </a: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Research</a:t>
            </a: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Church in school</a:t>
            </a:r>
          </a:p>
          <a:p>
            <a:pPr marL="342900" indent="-342900">
              <a:buFont typeface="Wingdings" panose="05000000000000000000" pitchFamily="2" charset="2"/>
              <a:buChar char="v"/>
            </a:pPr>
            <a:r>
              <a:rPr lang="en-GB" sz="3600" dirty="0">
                <a:solidFill>
                  <a:srgbClr val="7030A0"/>
                </a:solidFill>
                <a:latin typeface="Arial" panose="020B0604020202020204" pitchFamily="34" charset="0"/>
                <a:cs typeface="Arial" panose="020B0604020202020204" pitchFamily="34" charset="0"/>
              </a:rPr>
              <a:t>Podcasts and videos</a:t>
            </a:r>
          </a:p>
          <a:p>
            <a:endParaRPr lang="en-GB" sz="2400" dirty="0">
              <a:solidFill>
                <a:srgbClr val="7030A0"/>
              </a:solidFill>
            </a:endParaRPr>
          </a:p>
          <a:p>
            <a:endParaRPr lang="en-GB" dirty="0"/>
          </a:p>
        </p:txBody>
      </p:sp>
      <p:pic>
        <p:nvPicPr>
          <p:cNvPr id="4" name="Picture 3">
            <a:extLst>
              <a:ext uri="{FF2B5EF4-FFF2-40B4-BE49-F238E27FC236}">
                <a16:creationId xmlns:a16="http://schemas.microsoft.com/office/drawing/2014/main" id="{C13F7CF4-968C-1C86-8A02-D7463F09B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2583" y="2383550"/>
            <a:ext cx="3623390" cy="3623390"/>
          </a:xfrm>
          <a:prstGeom prst="rect">
            <a:avLst/>
          </a:prstGeom>
        </p:spPr>
      </p:pic>
    </p:spTree>
    <p:extLst>
      <p:ext uri="{BB962C8B-B14F-4D97-AF65-F5344CB8AC3E}">
        <p14:creationId xmlns:p14="http://schemas.microsoft.com/office/powerpoint/2010/main" val="210176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FEC18EE1-B203-1013-7498-25F5ED372611}"/>
              </a:ext>
            </a:extLst>
          </p:cNvPr>
          <p:cNvSpPr txBox="1"/>
          <p:nvPr/>
        </p:nvSpPr>
        <p:spPr>
          <a:xfrm>
            <a:off x="6199028" y="720581"/>
            <a:ext cx="3478751" cy="4785926"/>
          </a:xfrm>
          <a:prstGeom prst="rect">
            <a:avLst/>
          </a:prstGeom>
          <a:noFill/>
        </p:spPr>
        <p:txBody>
          <a:bodyPr wrap="square" rtlCol="0">
            <a:spAutoFit/>
          </a:bodyPr>
          <a:lstStyle/>
          <a:p>
            <a:pPr defTabSz="466344">
              <a:spcAft>
                <a:spcPts val="600"/>
              </a:spcAft>
            </a:pPr>
            <a:r>
              <a:rPr lang="en-GB" sz="2000" b="1" kern="1200" dirty="0">
                <a:solidFill>
                  <a:schemeClr val="accent6">
                    <a:lumMod val="50000"/>
                  </a:schemeClr>
                </a:solidFill>
                <a:latin typeface="Arial" panose="020B0604020202020204" pitchFamily="34" charset="0"/>
                <a:ea typeface="+mn-ea"/>
                <a:cs typeface="Arial" panose="020B0604020202020204" pitchFamily="34" charset="0"/>
              </a:rPr>
              <a:t>Prayer</a:t>
            </a:r>
          </a:p>
          <a:p>
            <a:pPr defTabSz="466344">
              <a:spcAft>
                <a:spcPts val="600"/>
              </a:spcAft>
            </a:pPr>
            <a:endParaRPr lang="en-GB" sz="2000" kern="1200" dirty="0">
              <a:solidFill>
                <a:schemeClr val="accent6">
                  <a:lumMod val="50000"/>
                </a:schemeClr>
              </a:solidFill>
              <a:latin typeface="Arial" panose="020B0604020202020204" pitchFamily="34" charset="0"/>
              <a:ea typeface="+mn-ea"/>
              <a:cs typeface="Arial" panose="020B0604020202020204" pitchFamily="34" charset="0"/>
            </a:endParaRPr>
          </a:p>
          <a:p>
            <a:pPr defTabSz="466344">
              <a:spcAft>
                <a:spcPts val="600"/>
              </a:spcAft>
            </a:pPr>
            <a:r>
              <a:rPr lang="en-GB" sz="2000" kern="1200" dirty="0">
                <a:solidFill>
                  <a:schemeClr val="accent6">
                    <a:lumMod val="50000"/>
                  </a:schemeClr>
                </a:solidFill>
                <a:latin typeface="Arial" panose="020B0604020202020204" pitchFamily="34" charset="0"/>
                <a:ea typeface="+mn-ea"/>
                <a:cs typeface="Arial" panose="020B0604020202020204" pitchFamily="34" charset="0"/>
              </a:rPr>
              <a:t>A short weekly email reminder to pray for children and young people and the work of Growing Faith</a:t>
            </a:r>
          </a:p>
          <a:p>
            <a:pPr defTabSz="466344">
              <a:spcAft>
                <a:spcPts val="600"/>
              </a:spcAft>
            </a:pPr>
            <a:endParaRPr lang="en-GB" sz="2000" kern="1200" dirty="0">
              <a:solidFill>
                <a:schemeClr val="accent6">
                  <a:lumMod val="50000"/>
                </a:schemeClr>
              </a:solidFill>
              <a:latin typeface="Arial" panose="020B0604020202020204" pitchFamily="34" charset="0"/>
              <a:ea typeface="+mn-ea"/>
              <a:cs typeface="Arial" panose="020B0604020202020204" pitchFamily="34" charset="0"/>
            </a:endParaRPr>
          </a:p>
          <a:p>
            <a:pPr defTabSz="466344">
              <a:spcAft>
                <a:spcPts val="600"/>
              </a:spcAft>
            </a:pPr>
            <a:r>
              <a:rPr lang="en-GB" sz="2000" kern="1200" dirty="0">
                <a:solidFill>
                  <a:schemeClr val="accent6">
                    <a:lumMod val="50000"/>
                  </a:schemeClr>
                </a:solidFill>
                <a:latin typeface="Arial" panose="020B0604020202020204" pitchFamily="34" charset="0"/>
                <a:ea typeface="+mn-ea"/>
                <a:cs typeface="Arial" panose="020B0604020202020204" pitchFamily="34" charset="0"/>
              </a:rPr>
              <a:t>Tuesdays 1.00-1.20 on Zoom</a:t>
            </a:r>
          </a:p>
          <a:p>
            <a:pPr defTabSz="466344">
              <a:spcAft>
                <a:spcPts val="600"/>
              </a:spcAft>
            </a:pPr>
            <a:r>
              <a:rPr lang="en-GB" sz="2000" kern="1200" dirty="0">
                <a:solidFill>
                  <a:schemeClr val="accent6">
                    <a:lumMod val="50000"/>
                  </a:schemeClr>
                </a:solidFill>
                <a:latin typeface="Arial" panose="020B0604020202020204" pitchFamily="34" charset="0"/>
                <a:ea typeface="+mn-ea"/>
                <a:cs typeface="Arial" panose="020B0604020202020204" pitchFamily="34" charset="0"/>
              </a:rPr>
              <a:t>Prayer for doubling the number of children and young people who are active disciples </a:t>
            </a:r>
            <a:r>
              <a:rPr lang="en-GB" sz="2000" u="sng" kern="1200" dirty="0">
                <a:solidFill>
                  <a:schemeClr val="accent6">
                    <a:lumMod val="50000"/>
                  </a:schemeClr>
                </a:solidFill>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https://cofe.io/doublecyp</a:t>
            </a:r>
            <a:endParaRPr lang="en-GB" sz="4000" dirty="0">
              <a:solidFill>
                <a:schemeClr val="accent6">
                  <a:lumMod val="50000"/>
                </a:schemeClr>
              </a:solidFill>
              <a:latin typeface="Arial" panose="020B0604020202020204" pitchFamily="34" charset="0"/>
              <a:cs typeface="Arial" panose="020B0604020202020204" pitchFamily="34" charset="0"/>
            </a:endParaRPr>
          </a:p>
        </p:txBody>
      </p:sp>
      <p:pic>
        <p:nvPicPr>
          <p:cNvPr id="10" name="Picture 9" descr="Woman with child">
            <a:extLst>
              <a:ext uri="{FF2B5EF4-FFF2-40B4-BE49-F238E27FC236}">
                <a16:creationId xmlns:a16="http://schemas.microsoft.com/office/drawing/2014/main" id="{77273F20-4900-8A5E-9BB4-C5845D2E57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5938" y="5055266"/>
            <a:ext cx="2670313" cy="1779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6572FD55-7185-6BFF-3EF7-12AB062909D5}"/>
                  </a:ext>
                </a:extLst>
              </p14:cNvPr>
              <p14:cNvContentPartPr/>
              <p14:nvPr/>
            </p14:nvContentPartPr>
            <p14:xfrm>
              <a:off x="4261718" y="1644291"/>
              <a:ext cx="351720" cy="167040"/>
            </p14:xfrm>
          </p:contentPart>
        </mc:Choice>
        <mc:Fallback xmlns="">
          <p:pic>
            <p:nvPicPr>
              <p:cNvPr id="26" name="Ink 25">
                <a:extLst>
                  <a:ext uri="{FF2B5EF4-FFF2-40B4-BE49-F238E27FC236}">
                    <a16:creationId xmlns:a16="http://schemas.microsoft.com/office/drawing/2014/main" id="{6572FD55-7185-6BFF-3EF7-12AB062909D5}"/>
                  </a:ext>
                </a:extLst>
              </p:cNvPr>
              <p:cNvPicPr/>
              <p:nvPr/>
            </p:nvPicPr>
            <p:blipFill>
              <a:blip r:embed="rId5"/>
              <a:stretch>
                <a:fillRect/>
              </a:stretch>
            </p:blipFill>
            <p:spPr>
              <a:xfrm>
                <a:off x="4257398" y="1639971"/>
                <a:ext cx="360360" cy="175680"/>
              </a:xfrm>
              <a:prstGeom prst="rect">
                <a:avLst/>
              </a:prstGeom>
            </p:spPr>
          </p:pic>
        </mc:Fallback>
      </mc:AlternateContent>
      <p:grpSp>
        <p:nvGrpSpPr>
          <p:cNvPr id="29" name="Group 28">
            <a:extLst>
              <a:ext uri="{FF2B5EF4-FFF2-40B4-BE49-F238E27FC236}">
                <a16:creationId xmlns:a16="http://schemas.microsoft.com/office/drawing/2014/main" id="{F52E602B-658A-60D5-DADB-44C936BB0C38}"/>
              </a:ext>
            </a:extLst>
          </p:cNvPr>
          <p:cNvGrpSpPr/>
          <p:nvPr/>
        </p:nvGrpSpPr>
        <p:grpSpPr>
          <a:xfrm>
            <a:off x="4302398" y="865611"/>
            <a:ext cx="1935000" cy="982800"/>
            <a:chOff x="4302398" y="865611"/>
            <a:chExt cx="1935000" cy="982800"/>
          </a:xfrm>
        </p:grpSpPr>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36F9FE09-77ED-8979-DFD5-C221BBFCD3A1}"/>
                    </a:ext>
                  </a:extLst>
                </p14:cNvPr>
                <p14:cNvContentPartPr/>
                <p14:nvPr/>
              </p14:nvContentPartPr>
              <p14:xfrm>
                <a:off x="4400678" y="865611"/>
                <a:ext cx="1836720" cy="935640"/>
              </p14:xfrm>
            </p:contentPart>
          </mc:Choice>
          <mc:Fallback xmlns="">
            <p:pic>
              <p:nvPicPr>
                <p:cNvPr id="23" name="Ink 22">
                  <a:extLst>
                    <a:ext uri="{FF2B5EF4-FFF2-40B4-BE49-F238E27FC236}">
                      <a16:creationId xmlns:a16="http://schemas.microsoft.com/office/drawing/2014/main" id="{36F9FE09-77ED-8979-DFD5-C221BBFCD3A1}"/>
                    </a:ext>
                  </a:extLst>
                </p:cNvPr>
                <p:cNvPicPr/>
                <p:nvPr/>
              </p:nvPicPr>
              <p:blipFill>
                <a:blip r:embed="rId7"/>
                <a:stretch>
                  <a:fillRect/>
                </a:stretch>
              </p:blipFill>
              <p:spPr>
                <a:xfrm>
                  <a:off x="4396358" y="861291"/>
                  <a:ext cx="184536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20CF58F0-4D9A-AD09-5CBA-541738228DDE}"/>
                    </a:ext>
                  </a:extLst>
                </p14:cNvPr>
                <p14:cNvContentPartPr/>
                <p14:nvPr/>
              </p14:nvContentPartPr>
              <p14:xfrm>
                <a:off x="4321478" y="1662651"/>
                <a:ext cx="258120" cy="151200"/>
              </p14:xfrm>
            </p:contentPart>
          </mc:Choice>
          <mc:Fallback xmlns="">
            <p:pic>
              <p:nvPicPr>
                <p:cNvPr id="24" name="Ink 23">
                  <a:extLst>
                    <a:ext uri="{FF2B5EF4-FFF2-40B4-BE49-F238E27FC236}">
                      <a16:creationId xmlns:a16="http://schemas.microsoft.com/office/drawing/2014/main" id="{20CF58F0-4D9A-AD09-5CBA-541738228DDE}"/>
                    </a:ext>
                  </a:extLst>
                </p:cNvPr>
                <p:cNvPicPr/>
                <p:nvPr/>
              </p:nvPicPr>
              <p:blipFill>
                <a:blip r:embed="rId9"/>
                <a:stretch>
                  <a:fillRect/>
                </a:stretch>
              </p:blipFill>
              <p:spPr>
                <a:xfrm>
                  <a:off x="4317158" y="1658331"/>
                  <a:ext cx="266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8304FE13-1083-B9FF-86AE-C8346D72619B}"/>
                    </a:ext>
                  </a:extLst>
                </p14:cNvPr>
                <p14:cNvContentPartPr/>
                <p14:nvPr/>
              </p14:nvContentPartPr>
              <p14:xfrm>
                <a:off x="4302398" y="1684251"/>
                <a:ext cx="193320" cy="164160"/>
              </p14:xfrm>
            </p:contentPart>
          </mc:Choice>
          <mc:Fallback xmlns="">
            <p:pic>
              <p:nvPicPr>
                <p:cNvPr id="28" name="Ink 27">
                  <a:extLst>
                    <a:ext uri="{FF2B5EF4-FFF2-40B4-BE49-F238E27FC236}">
                      <a16:creationId xmlns:a16="http://schemas.microsoft.com/office/drawing/2014/main" id="{8304FE13-1083-B9FF-86AE-C8346D72619B}"/>
                    </a:ext>
                  </a:extLst>
                </p:cNvPr>
                <p:cNvPicPr/>
                <p:nvPr/>
              </p:nvPicPr>
              <p:blipFill>
                <a:blip r:embed="rId11"/>
                <a:stretch>
                  <a:fillRect/>
                </a:stretch>
              </p:blipFill>
              <p:spPr>
                <a:xfrm>
                  <a:off x="4298078" y="1679931"/>
                  <a:ext cx="201960" cy="172800"/>
                </a:xfrm>
                <a:prstGeom prst="rect">
                  <a:avLst/>
                </a:prstGeom>
              </p:spPr>
            </p:pic>
          </mc:Fallback>
        </mc:AlternateContent>
      </p:grpSp>
      <p:pic>
        <p:nvPicPr>
          <p:cNvPr id="30" name="Picture 29">
            <a:extLst>
              <a:ext uri="{FF2B5EF4-FFF2-40B4-BE49-F238E27FC236}">
                <a16:creationId xmlns:a16="http://schemas.microsoft.com/office/drawing/2014/main" id="{E5BDE4DA-B4D4-4112-CCBB-9B3EB7ABFCA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98675" y="1870011"/>
            <a:ext cx="3067749" cy="3067749"/>
          </a:xfrm>
          <a:prstGeom prst="rect">
            <a:avLst/>
          </a:prstGeom>
        </p:spPr>
      </p:pic>
    </p:spTree>
    <p:extLst>
      <p:ext uri="{BB962C8B-B14F-4D97-AF65-F5344CB8AC3E}">
        <p14:creationId xmlns:p14="http://schemas.microsoft.com/office/powerpoint/2010/main" val="300000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18C95-166E-5095-C466-989B570162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5" y="0"/>
            <a:ext cx="12197565" cy="6858000"/>
          </a:xfrm>
          <a:prstGeom prst="rect">
            <a:avLst/>
          </a:prstGeom>
        </p:spPr>
      </p:pic>
      <p:sp>
        <p:nvSpPr>
          <p:cNvPr id="7" name="Rectangle 6">
            <a:extLst>
              <a:ext uri="{FF2B5EF4-FFF2-40B4-BE49-F238E27FC236}">
                <a16:creationId xmlns:a16="http://schemas.microsoft.com/office/drawing/2014/main" id="{98417B60-8303-058D-55FB-45EB99AA5F2C}"/>
              </a:ext>
            </a:extLst>
          </p:cNvPr>
          <p:cNvSpPr/>
          <p:nvPr/>
        </p:nvSpPr>
        <p:spPr>
          <a:xfrm>
            <a:off x="333683" y="365760"/>
            <a:ext cx="11557570" cy="614091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F2835CC-1EA7-6BE6-741F-84971298793F}"/>
              </a:ext>
            </a:extLst>
          </p:cNvPr>
          <p:cNvPicPr>
            <a:picLocks noChangeAspect="1"/>
          </p:cNvPicPr>
          <p:nvPr/>
        </p:nvPicPr>
        <p:blipFill>
          <a:blip r:embed="rId5"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67833" y="5095324"/>
            <a:ext cx="1290484" cy="1309222"/>
          </a:xfrm>
          <a:prstGeom prst="rect">
            <a:avLst/>
          </a:prstGeom>
        </p:spPr>
      </p:pic>
      <p:sp>
        <p:nvSpPr>
          <p:cNvPr id="6" name="TextBox 5">
            <a:extLst>
              <a:ext uri="{FF2B5EF4-FFF2-40B4-BE49-F238E27FC236}">
                <a16:creationId xmlns:a16="http://schemas.microsoft.com/office/drawing/2014/main" id="{5CD6A3AC-3A3A-B882-75AC-F2DF54588FE2}"/>
              </a:ext>
            </a:extLst>
          </p:cNvPr>
          <p:cNvSpPr txBox="1"/>
          <p:nvPr/>
        </p:nvSpPr>
        <p:spPr>
          <a:xfrm>
            <a:off x="492779" y="377032"/>
            <a:ext cx="106083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rPr>
              <a:t>Networks</a:t>
            </a:r>
          </a:p>
        </p:txBody>
      </p:sp>
      <p:sp>
        <p:nvSpPr>
          <p:cNvPr id="8" name="Oval 7">
            <a:extLst>
              <a:ext uri="{FF2B5EF4-FFF2-40B4-BE49-F238E27FC236}">
                <a16:creationId xmlns:a16="http://schemas.microsoft.com/office/drawing/2014/main" id="{BAC78328-B5C9-E665-B089-E30FF5F7D24F}"/>
              </a:ext>
            </a:extLst>
          </p:cNvPr>
          <p:cNvSpPr/>
          <p:nvPr/>
        </p:nvSpPr>
        <p:spPr>
          <a:xfrm>
            <a:off x="2592916" y="1344083"/>
            <a:ext cx="2582333" cy="1566333"/>
          </a:xfrm>
          <a:prstGeom prst="ellipse">
            <a:avLst/>
          </a:prstGeom>
          <a:solidFill>
            <a:srgbClr val="AD97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4C40386-A2DE-7126-235B-02AD0776B8E7}"/>
              </a:ext>
            </a:extLst>
          </p:cNvPr>
          <p:cNvSpPr/>
          <p:nvPr/>
        </p:nvSpPr>
        <p:spPr>
          <a:xfrm>
            <a:off x="7913768" y="3658662"/>
            <a:ext cx="2582333" cy="1566333"/>
          </a:xfrm>
          <a:prstGeom prst="ellipse">
            <a:avLst/>
          </a:prstGeom>
          <a:solidFill>
            <a:srgbClr val="AD97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922A117-20F6-CFD2-DDBD-1773B01CCE9A}"/>
              </a:ext>
            </a:extLst>
          </p:cNvPr>
          <p:cNvSpPr/>
          <p:nvPr/>
        </p:nvSpPr>
        <p:spPr>
          <a:xfrm>
            <a:off x="4932796" y="2789813"/>
            <a:ext cx="2582333" cy="1566333"/>
          </a:xfrm>
          <a:prstGeom prst="ellipse">
            <a:avLst/>
          </a:prstGeom>
          <a:solidFill>
            <a:srgbClr val="AD97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0F8E21B-C85A-65C8-BCCD-C36E1B49C9D3}"/>
              </a:ext>
            </a:extLst>
          </p:cNvPr>
          <p:cNvSpPr/>
          <p:nvPr/>
        </p:nvSpPr>
        <p:spPr>
          <a:xfrm>
            <a:off x="6898393" y="884995"/>
            <a:ext cx="2582333" cy="1566333"/>
          </a:xfrm>
          <a:prstGeom prst="ellipse">
            <a:avLst/>
          </a:prstGeom>
          <a:solidFill>
            <a:srgbClr val="AD97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C6FD0DA-B4B1-1F7F-868F-2E4AAED7FEDF}"/>
              </a:ext>
            </a:extLst>
          </p:cNvPr>
          <p:cNvSpPr txBox="1"/>
          <p:nvPr/>
        </p:nvSpPr>
        <p:spPr>
          <a:xfrm>
            <a:off x="2989790" y="1897331"/>
            <a:ext cx="1788583" cy="369332"/>
          </a:xfrm>
          <a:prstGeom prst="rect">
            <a:avLst/>
          </a:prstGeom>
          <a:solidFill>
            <a:srgbClr val="AD97C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Chaplains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C265A51-4952-199E-3E76-60CB0A970565}"/>
              </a:ext>
            </a:extLst>
          </p:cNvPr>
          <p:cNvSpPr txBox="1"/>
          <p:nvPr/>
        </p:nvSpPr>
        <p:spPr>
          <a:xfrm>
            <a:off x="7239000" y="1329475"/>
            <a:ext cx="1788583" cy="646331"/>
          </a:xfrm>
          <a:prstGeom prst="rect">
            <a:avLst/>
          </a:prstGeom>
          <a:solidFill>
            <a:srgbClr val="AD97C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School-church connection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D599EF1-1CDE-0739-0FE5-D76462117596}"/>
              </a:ext>
            </a:extLst>
          </p:cNvPr>
          <p:cNvSpPr/>
          <p:nvPr/>
        </p:nvSpPr>
        <p:spPr>
          <a:xfrm>
            <a:off x="1301749" y="3658662"/>
            <a:ext cx="2582333" cy="1566333"/>
          </a:xfrm>
          <a:prstGeom prst="ellipse">
            <a:avLst/>
          </a:prstGeom>
          <a:solidFill>
            <a:srgbClr val="AD97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FB1D8DD-3DD6-838F-C94D-C05ACD748C85}"/>
              </a:ext>
            </a:extLst>
          </p:cNvPr>
          <p:cNvSpPr txBox="1"/>
          <p:nvPr/>
        </p:nvSpPr>
        <p:spPr>
          <a:xfrm>
            <a:off x="1651000" y="4081996"/>
            <a:ext cx="1788583" cy="646331"/>
          </a:xfrm>
          <a:prstGeom prst="rect">
            <a:avLst/>
          </a:prstGeom>
          <a:solidFill>
            <a:srgbClr val="AD97C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Toddler group leaders</a:t>
            </a:r>
          </a:p>
        </p:txBody>
      </p:sp>
      <p:sp>
        <p:nvSpPr>
          <p:cNvPr id="15" name="TextBox 14">
            <a:extLst>
              <a:ext uri="{FF2B5EF4-FFF2-40B4-BE49-F238E27FC236}">
                <a16:creationId xmlns:a16="http://schemas.microsoft.com/office/drawing/2014/main" id="{11150CE3-7656-3598-1355-CD3E6E5316EE}"/>
              </a:ext>
            </a:extLst>
          </p:cNvPr>
          <p:cNvSpPr txBox="1"/>
          <p:nvPr/>
        </p:nvSpPr>
        <p:spPr>
          <a:xfrm>
            <a:off x="8246433" y="3961582"/>
            <a:ext cx="1788583" cy="923330"/>
          </a:xfrm>
          <a:prstGeom prst="rect">
            <a:avLst/>
          </a:prstGeom>
          <a:solidFill>
            <a:srgbClr val="AD97C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Listening and Responding to CYP</a:t>
            </a:r>
          </a:p>
        </p:txBody>
      </p:sp>
      <p:sp>
        <p:nvSpPr>
          <p:cNvPr id="16" name="TextBox 15">
            <a:extLst>
              <a:ext uri="{FF2B5EF4-FFF2-40B4-BE49-F238E27FC236}">
                <a16:creationId xmlns:a16="http://schemas.microsoft.com/office/drawing/2014/main" id="{147B45A7-CD06-6D30-0FE9-2FE9D9A6F122}"/>
              </a:ext>
            </a:extLst>
          </p:cNvPr>
          <p:cNvSpPr txBox="1"/>
          <p:nvPr/>
        </p:nvSpPr>
        <p:spPr>
          <a:xfrm>
            <a:off x="5331435" y="3206091"/>
            <a:ext cx="1788583" cy="646331"/>
          </a:xfrm>
          <a:prstGeom prst="rect">
            <a:avLst/>
          </a:prstGeom>
          <a:solidFill>
            <a:srgbClr val="AD97C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Parachurch organisations</a:t>
            </a:r>
          </a:p>
        </p:txBody>
      </p:sp>
      <p:pic>
        <p:nvPicPr>
          <p:cNvPr id="18" name="Picture 17" descr="People handing out shirts">
            <a:extLst>
              <a:ext uri="{FF2B5EF4-FFF2-40B4-BE49-F238E27FC236}">
                <a16:creationId xmlns:a16="http://schemas.microsoft.com/office/drawing/2014/main" id="{09A43FFE-D457-8EE3-BF91-5EAB9B9A30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9983" y="4464903"/>
            <a:ext cx="2933200" cy="1955467"/>
          </a:xfrm>
          <a:prstGeom prst="rect">
            <a:avLst/>
          </a:prstGeom>
          <a:effectLst>
            <a:softEdge rad="63500"/>
          </a:effectLst>
        </p:spPr>
      </p:pic>
    </p:spTree>
    <p:custDataLst>
      <p:tags r:id="rId1"/>
    </p:custDataLst>
    <p:extLst>
      <p:ext uri="{BB962C8B-B14F-4D97-AF65-F5344CB8AC3E}">
        <p14:creationId xmlns:p14="http://schemas.microsoft.com/office/powerpoint/2010/main" val="3341473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6601">
        <p159:morph option="byObject"/>
      </p:transition>
    </mc:Choice>
    <mc:Fallback xmlns="">
      <p:transition spd="slow" advTm="6660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56E7-3130-11A5-09B2-9FC6FB2E70E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E8489BF-B882-07C3-3555-E8EE543083EC}"/>
              </a:ext>
            </a:extLst>
          </p:cNvPr>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E81F2780-0D97-5ADC-34BB-186AC4E409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8" name="Rectangle 7">
            <a:extLst>
              <a:ext uri="{FF2B5EF4-FFF2-40B4-BE49-F238E27FC236}">
                <a16:creationId xmlns:a16="http://schemas.microsoft.com/office/drawing/2014/main" id="{BA4DF9E9-6F40-80F8-9A1E-F7248BE768E9}"/>
              </a:ext>
            </a:extLst>
          </p:cNvPr>
          <p:cNvSpPr/>
          <p:nvPr/>
        </p:nvSpPr>
        <p:spPr>
          <a:xfrm>
            <a:off x="237169" y="215900"/>
            <a:ext cx="11747046" cy="64389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pic>
        <p:nvPicPr>
          <p:cNvPr id="10" name="Picture 9">
            <a:extLst>
              <a:ext uri="{FF2B5EF4-FFF2-40B4-BE49-F238E27FC236}">
                <a16:creationId xmlns:a16="http://schemas.microsoft.com/office/drawing/2014/main" id="{0B2C6D60-B69F-2388-C0C8-D7FEA58A546C}"/>
              </a:ext>
            </a:extLst>
          </p:cNvPr>
          <p:cNvPicPr>
            <a:picLocks noChangeAspect="1"/>
          </p:cNvPicPr>
          <p:nvPr/>
        </p:nvPicPr>
        <p:blipFill>
          <a:blip r:embed="rId4"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91509" y="5182873"/>
            <a:ext cx="1408921" cy="1429380"/>
          </a:xfrm>
          <a:prstGeom prst="rect">
            <a:avLst/>
          </a:prstGeom>
        </p:spPr>
      </p:pic>
      <p:sp>
        <p:nvSpPr>
          <p:cNvPr id="5" name="TextBox 4">
            <a:extLst>
              <a:ext uri="{FF2B5EF4-FFF2-40B4-BE49-F238E27FC236}">
                <a16:creationId xmlns:a16="http://schemas.microsoft.com/office/drawing/2014/main" id="{782EFC2D-C1A5-EBB3-E656-411EB30EDF56}"/>
              </a:ext>
            </a:extLst>
          </p:cNvPr>
          <p:cNvSpPr txBox="1"/>
          <p:nvPr/>
        </p:nvSpPr>
        <p:spPr>
          <a:xfrm>
            <a:off x="540905" y="672088"/>
            <a:ext cx="106083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rPr>
              <a:t>Hubs</a:t>
            </a:r>
          </a:p>
        </p:txBody>
      </p:sp>
      <p:pic>
        <p:nvPicPr>
          <p:cNvPr id="11" name="Picture 10">
            <a:extLst>
              <a:ext uri="{FF2B5EF4-FFF2-40B4-BE49-F238E27FC236}">
                <a16:creationId xmlns:a16="http://schemas.microsoft.com/office/drawing/2014/main" id="{EC549B2C-B546-E765-7766-5C15B0D77A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1111" y="203200"/>
            <a:ext cx="5289778" cy="6451600"/>
          </a:xfrm>
          <a:prstGeom prst="rect">
            <a:avLst/>
          </a:prstGeom>
        </p:spPr>
      </p:pic>
    </p:spTree>
    <p:extLst>
      <p:ext uri="{BB962C8B-B14F-4D97-AF65-F5344CB8AC3E}">
        <p14:creationId xmlns:p14="http://schemas.microsoft.com/office/powerpoint/2010/main" val="255777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18C95-166E-5095-C466-989B570162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5" y="0"/>
            <a:ext cx="12197565" cy="6858000"/>
          </a:xfrm>
          <a:prstGeom prst="rect">
            <a:avLst/>
          </a:prstGeom>
        </p:spPr>
      </p:pic>
      <p:sp>
        <p:nvSpPr>
          <p:cNvPr id="7" name="Rectangle 6">
            <a:extLst>
              <a:ext uri="{FF2B5EF4-FFF2-40B4-BE49-F238E27FC236}">
                <a16:creationId xmlns:a16="http://schemas.microsoft.com/office/drawing/2014/main" id="{98417B60-8303-058D-55FB-45EB99AA5F2C}"/>
              </a:ext>
            </a:extLst>
          </p:cNvPr>
          <p:cNvSpPr/>
          <p:nvPr/>
        </p:nvSpPr>
        <p:spPr>
          <a:xfrm>
            <a:off x="333683" y="365760"/>
            <a:ext cx="11557570" cy="614091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F2835CC-1EA7-6BE6-741F-84971298793F}"/>
              </a:ext>
            </a:extLst>
          </p:cNvPr>
          <p:cNvPicPr>
            <a:picLocks noChangeAspect="1"/>
          </p:cNvPicPr>
          <p:nvPr/>
        </p:nvPicPr>
        <p:blipFill>
          <a:blip r:embed="rId5"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67833" y="5095324"/>
            <a:ext cx="1290484" cy="1309222"/>
          </a:xfrm>
          <a:prstGeom prst="rect">
            <a:avLst/>
          </a:prstGeom>
        </p:spPr>
      </p:pic>
      <p:sp>
        <p:nvSpPr>
          <p:cNvPr id="47" name="TextBox 46">
            <a:extLst>
              <a:ext uri="{FF2B5EF4-FFF2-40B4-BE49-F238E27FC236}">
                <a16:creationId xmlns:a16="http://schemas.microsoft.com/office/drawing/2014/main" id="{241E3135-AF4B-B580-4A16-8D83E1E38BED}"/>
              </a:ext>
            </a:extLst>
          </p:cNvPr>
          <p:cNvSpPr txBox="1"/>
          <p:nvPr/>
        </p:nvSpPr>
        <p:spPr>
          <a:xfrm>
            <a:off x="4732139" y="1758455"/>
            <a:ext cx="7187727" cy="33727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36"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rPr>
              <a:t>Growing Faith Strategic Leaders’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28"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endParaRPr>
          </a:p>
          <a:p>
            <a:pPr marL="417138" marR="0" lvl="0" indent="-417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Provide a space for a </a:t>
            </a:r>
            <a:r>
              <a:rPr kumimoji="0" lang="en-GB" sz="2044" b="1"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collaborative learning community</a:t>
            </a:r>
            <a:r>
              <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 which models the intersections of Growing Faith</a:t>
            </a:r>
          </a:p>
          <a:p>
            <a:pPr marL="417138" marR="0" lvl="0" indent="-417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endParaRPr>
          </a:p>
          <a:p>
            <a:pPr marL="417138" marR="0" lvl="0" indent="-417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44" b="1"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Professionally develop leaders</a:t>
            </a:r>
            <a:r>
              <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 and aspiring leaders bringing sustained change in a range of contexts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endParaRPr>
          </a:p>
          <a:p>
            <a:pPr marL="417138" marR="0" lvl="0" indent="-417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Have a </a:t>
            </a:r>
            <a:r>
              <a:rPr kumimoji="0" lang="en-GB" sz="2044" b="1"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transformative impact </a:t>
            </a:r>
            <a:r>
              <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on children and young people’s </a:t>
            </a:r>
            <a:r>
              <a:rPr kumimoji="0" lang="en-GB" sz="2044" b="1"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faith formation</a:t>
            </a:r>
            <a:r>
              <a:rPr kumimoji="0" lang="en-GB" sz="2044" b="0" i="0" u="none" strike="noStrike" kern="1200" cap="none" spc="0" normalizeH="0" baseline="0" noProof="0">
                <a:ln>
                  <a:noFill/>
                </a:ln>
                <a:solidFill>
                  <a:srgbClr val="675495"/>
                </a:solidFill>
                <a:effectLst/>
                <a:uLnTx/>
                <a:uFillTx/>
                <a:latin typeface="Source Sans Pro" panose="020B0503030403020204" pitchFamily="34" charset="0"/>
                <a:ea typeface="Source Sans Pro" panose="020B0503030403020204" pitchFamily="34" charset="0"/>
                <a:cs typeface="+mn-cs"/>
              </a:rPr>
              <a:t>.</a:t>
            </a:r>
          </a:p>
        </p:txBody>
      </p:sp>
      <p:sp>
        <p:nvSpPr>
          <p:cNvPr id="8" name="TextBox 7">
            <a:extLst>
              <a:ext uri="{FF2B5EF4-FFF2-40B4-BE49-F238E27FC236}">
                <a16:creationId xmlns:a16="http://schemas.microsoft.com/office/drawing/2014/main" id="{17A9D0B3-2444-A7AC-8D7B-2BC7B949415A}"/>
              </a:ext>
            </a:extLst>
          </p:cNvPr>
          <p:cNvSpPr txBox="1"/>
          <p:nvPr/>
        </p:nvSpPr>
        <p:spPr>
          <a:xfrm>
            <a:off x="4732139" y="640660"/>
            <a:ext cx="63689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rPr>
              <a:t>Programmes</a:t>
            </a:r>
          </a:p>
        </p:txBody>
      </p:sp>
      <p:pic>
        <p:nvPicPr>
          <p:cNvPr id="6" name="Picture 5" descr="A poster with images of people and a qr code&#10;&#10;Description automatically generated">
            <a:extLst>
              <a:ext uri="{FF2B5EF4-FFF2-40B4-BE49-F238E27FC236}">
                <a16:creationId xmlns:a16="http://schemas.microsoft.com/office/drawing/2014/main" id="{39ADA046-2CBA-28E9-D52A-28ED3EE745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683" y="365760"/>
            <a:ext cx="4341042" cy="6140918"/>
          </a:xfrm>
          <a:prstGeom prst="rect">
            <a:avLst/>
          </a:prstGeom>
        </p:spPr>
      </p:pic>
    </p:spTree>
    <p:custDataLst>
      <p:tags r:id="rId1"/>
    </p:custDataLst>
    <p:extLst>
      <p:ext uri="{BB962C8B-B14F-4D97-AF65-F5344CB8AC3E}">
        <p14:creationId xmlns:p14="http://schemas.microsoft.com/office/powerpoint/2010/main" val="2530001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6601">
        <p159:morph option="byObject"/>
      </p:transition>
    </mc:Choice>
    <mc:Fallback xmlns="">
      <p:transition spd="slow" advTm="6660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56E7-3130-11A5-09B2-9FC6FB2E70E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E8489BF-B882-07C3-3555-E8EE543083EC}"/>
              </a:ext>
            </a:extLst>
          </p:cNvPr>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E81F2780-0D97-5ADC-34BB-186AC4E409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8" name="Rectangle 7">
            <a:extLst>
              <a:ext uri="{FF2B5EF4-FFF2-40B4-BE49-F238E27FC236}">
                <a16:creationId xmlns:a16="http://schemas.microsoft.com/office/drawing/2014/main" id="{BA4DF9E9-6F40-80F8-9A1E-F7248BE768E9}"/>
              </a:ext>
            </a:extLst>
          </p:cNvPr>
          <p:cNvSpPr/>
          <p:nvPr/>
        </p:nvSpPr>
        <p:spPr>
          <a:xfrm>
            <a:off x="237169" y="215900"/>
            <a:ext cx="11747046" cy="64389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5" name="TextBox 4">
            <a:extLst>
              <a:ext uri="{FF2B5EF4-FFF2-40B4-BE49-F238E27FC236}">
                <a16:creationId xmlns:a16="http://schemas.microsoft.com/office/drawing/2014/main" id="{782EFC2D-C1A5-EBB3-E656-411EB30EDF56}"/>
              </a:ext>
            </a:extLst>
          </p:cNvPr>
          <p:cNvSpPr txBox="1"/>
          <p:nvPr/>
        </p:nvSpPr>
        <p:spPr>
          <a:xfrm>
            <a:off x="492779" y="377032"/>
            <a:ext cx="106083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rPr>
              <a:t>Research</a:t>
            </a:r>
          </a:p>
        </p:txBody>
      </p:sp>
      <p:pic>
        <p:nvPicPr>
          <p:cNvPr id="10" name="Picture 9">
            <a:extLst>
              <a:ext uri="{FF2B5EF4-FFF2-40B4-BE49-F238E27FC236}">
                <a16:creationId xmlns:a16="http://schemas.microsoft.com/office/drawing/2014/main" id="{0B2C6D60-B69F-2388-C0C8-D7FEA58A546C}"/>
              </a:ext>
            </a:extLst>
          </p:cNvPr>
          <p:cNvPicPr>
            <a:picLocks noChangeAspect="1"/>
          </p:cNvPicPr>
          <p:nvPr/>
        </p:nvPicPr>
        <p:blipFill>
          <a:blip r:embed="rId4"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91509" y="5182873"/>
            <a:ext cx="1408921" cy="1429380"/>
          </a:xfrm>
          <a:prstGeom prst="rect">
            <a:avLst/>
          </a:prstGeom>
        </p:spPr>
      </p:pic>
      <p:pic>
        <p:nvPicPr>
          <p:cNvPr id="19" name="Picture 18">
            <a:extLst>
              <a:ext uri="{FF2B5EF4-FFF2-40B4-BE49-F238E27FC236}">
                <a16:creationId xmlns:a16="http://schemas.microsoft.com/office/drawing/2014/main" id="{F095381E-0595-C8F9-8A66-F2ACF55A5E64}"/>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2323" b="97677" l="2993" r="95787">
                        <a14:foregroundMark x1="52882" y1="6877" x2="52882" y2="6877"/>
                        <a14:foregroundMark x1="58537" y1="7342" x2="58537" y2="7342"/>
                        <a14:foregroundMark x1="55876" y1="2788" x2="55876" y2="2788"/>
                        <a14:foregroundMark x1="13415" y1="68680" x2="13415" y2="68680"/>
                        <a14:foregroundMark x1="14191" y1="68030" x2="10754" y2="66729"/>
                        <a14:foregroundMark x1="17184" y1="47491" x2="20953" y2="45818"/>
                        <a14:foregroundMark x1="20953" y1="45818" x2="20953" y2="45818"/>
                        <a14:foregroundMark x1="20953" y1="45818" x2="20953" y2="45818"/>
                        <a14:foregroundMark x1="20510" y1="38569" x2="24723" y2="41264"/>
                        <a14:foregroundMark x1="14302" y1="91357" x2="24723" y2="85967"/>
                        <a14:foregroundMark x1="8093" y1="97398" x2="8093" y2="97398"/>
                        <a14:foregroundMark x1="3215" y1="97677" x2="3215" y2="97677"/>
                        <a14:foregroundMark x1="93570" y1="79089" x2="93570" y2="79089"/>
                        <a14:foregroundMark x1="95787" y1="63290" x2="95787" y2="63290"/>
                      </a14:backgroundRemoval>
                    </a14:imgEffect>
                  </a14:imgLayer>
                </a14:imgProps>
              </a:ext>
              <a:ext uri="{28A0092B-C50C-407E-A947-70E740481C1C}">
                <a14:useLocalDpi xmlns:a14="http://schemas.microsoft.com/office/drawing/2010/main"/>
              </a:ext>
            </a:extLst>
          </a:blip>
          <a:stretch>
            <a:fillRect/>
          </a:stretch>
        </p:blipFill>
        <p:spPr>
          <a:xfrm>
            <a:off x="3280230" y="457995"/>
            <a:ext cx="5116870" cy="6103936"/>
          </a:xfrm>
          <a:prstGeom prst="rect">
            <a:avLst/>
          </a:prstGeom>
        </p:spPr>
      </p:pic>
      <p:sp>
        <p:nvSpPr>
          <p:cNvPr id="20" name="Text Box 53">
            <a:extLst>
              <a:ext uri="{FF2B5EF4-FFF2-40B4-BE49-F238E27FC236}">
                <a16:creationId xmlns:a16="http://schemas.microsoft.com/office/drawing/2014/main" id="{91243BBF-BE3E-E758-5371-4F63465A5433}"/>
              </a:ext>
            </a:extLst>
          </p:cNvPr>
          <p:cNvSpPr txBox="1"/>
          <p:nvPr/>
        </p:nvSpPr>
        <p:spPr>
          <a:xfrm>
            <a:off x="371749" y="2874769"/>
            <a:ext cx="3407002" cy="38095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Intergenerational worship at all-age services</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1" name="Text Box 54">
            <a:extLst>
              <a:ext uri="{FF2B5EF4-FFF2-40B4-BE49-F238E27FC236}">
                <a16:creationId xmlns:a16="http://schemas.microsoft.com/office/drawing/2014/main" id="{72782F8D-8317-9ABB-233F-BC45DAE8DA3F}"/>
              </a:ext>
            </a:extLst>
          </p:cNvPr>
          <p:cNvSpPr txBox="1"/>
          <p:nvPr/>
        </p:nvSpPr>
        <p:spPr>
          <a:xfrm>
            <a:off x="2328064" y="1320538"/>
            <a:ext cx="1106170" cy="3270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Children and holiness </a:t>
            </a:r>
          </a:p>
        </p:txBody>
      </p:sp>
      <p:sp>
        <p:nvSpPr>
          <p:cNvPr id="22" name="Text Box 55">
            <a:extLst>
              <a:ext uri="{FF2B5EF4-FFF2-40B4-BE49-F238E27FC236}">
                <a16:creationId xmlns:a16="http://schemas.microsoft.com/office/drawing/2014/main" id="{D9722144-7105-2058-C49D-603202DD5B7E}"/>
              </a:ext>
            </a:extLst>
          </p:cNvPr>
          <p:cNvSpPr txBox="1"/>
          <p:nvPr/>
        </p:nvSpPr>
        <p:spPr>
          <a:xfrm>
            <a:off x="774472" y="6269848"/>
            <a:ext cx="5972341" cy="30424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Finding and growing in faith: the voices of LGBTQ+ Christians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23" name="Text Box 56">
            <a:extLst>
              <a:ext uri="{FF2B5EF4-FFF2-40B4-BE49-F238E27FC236}">
                <a16:creationId xmlns:a16="http://schemas.microsoft.com/office/drawing/2014/main" id="{BFE4F4AA-CDA2-8FDD-8D52-654EAC370D06}"/>
              </a:ext>
            </a:extLst>
          </p:cNvPr>
          <p:cNvSpPr txBox="1"/>
          <p:nvPr/>
        </p:nvSpPr>
        <p:spPr>
          <a:xfrm>
            <a:off x="470368" y="5236810"/>
            <a:ext cx="3463637" cy="81964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Church/school partnership and the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 spiritual development of children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24" name="Text Box 57">
            <a:extLst>
              <a:ext uri="{FF2B5EF4-FFF2-40B4-BE49-F238E27FC236}">
                <a16:creationId xmlns:a16="http://schemas.microsoft.com/office/drawing/2014/main" id="{1AB77714-7545-5205-1E84-EF855E4EA470}"/>
              </a:ext>
            </a:extLst>
          </p:cNvPr>
          <p:cNvSpPr txBox="1"/>
          <p:nvPr/>
        </p:nvSpPr>
        <p:spPr>
          <a:xfrm>
            <a:off x="324837" y="3645450"/>
            <a:ext cx="3453914" cy="6705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The change agents: children in spiritual leadership in schools </a:t>
            </a:r>
          </a:p>
        </p:txBody>
      </p:sp>
      <p:sp>
        <p:nvSpPr>
          <p:cNvPr id="25" name="Text Box 58">
            <a:extLst>
              <a:ext uri="{FF2B5EF4-FFF2-40B4-BE49-F238E27FC236}">
                <a16:creationId xmlns:a16="http://schemas.microsoft.com/office/drawing/2014/main" id="{B5797DAB-7C6A-9821-7C86-BD3F18DE22CB}"/>
              </a:ext>
            </a:extLst>
          </p:cNvPr>
          <p:cNvSpPr txBox="1"/>
          <p:nvPr/>
        </p:nvSpPr>
        <p:spPr>
          <a:xfrm>
            <a:off x="8737779" y="5057644"/>
            <a:ext cx="2100193" cy="7118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Faith in transition</a:t>
            </a:r>
            <a:r>
              <a:rPr kumimoji="0" lang="en-GB" sz="18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26" name="Text Box 59">
            <a:extLst>
              <a:ext uri="{FF2B5EF4-FFF2-40B4-BE49-F238E27FC236}">
                <a16:creationId xmlns:a16="http://schemas.microsoft.com/office/drawing/2014/main" id="{5DB5CE4B-15B8-0D10-FDFA-D1A20027BA87}"/>
              </a:ext>
            </a:extLst>
          </p:cNvPr>
          <p:cNvSpPr txBox="1"/>
          <p:nvPr/>
        </p:nvSpPr>
        <p:spPr>
          <a:xfrm>
            <a:off x="1435380" y="2018526"/>
            <a:ext cx="1631555" cy="3270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Let us pray… anywhere? </a:t>
            </a:r>
          </a:p>
        </p:txBody>
      </p:sp>
      <p:sp>
        <p:nvSpPr>
          <p:cNvPr id="27" name="Text Box 60">
            <a:extLst>
              <a:ext uri="{FF2B5EF4-FFF2-40B4-BE49-F238E27FC236}">
                <a16:creationId xmlns:a16="http://schemas.microsoft.com/office/drawing/2014/main" id="{5E8C1073-09EF-EEA2-19DC-F22AAB62DE48}"/>
              </a:ext>
            </a:extLst>
          </p:cNvPr>
          <p:cNvSpPr txBox="1"/>
          <p:nvPr/>
        </p:nvSpPr>
        <p:spPr>
          <a:xfrm>
            <a:off x="8176677" y="2231394"/>
            <a:ext cx="3739941" cy="60544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Happiness Club with church/school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intergenerational cohort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28" name="Text Box 61">
            <a:extLst>
              <a:ext uri="{FF2B5EF4-FFF2-40B4-BE49-F238E27FC236}">
                <a16:creationId xmlns:a16="http://schemas.microsoft.com/office/drawing/2014/main" id="{A9F874DF-39D4-B863-392A-2EA4AE4DD4F4}"/>
              </a:ext>
            </a:extLst>
          </p:cNvPr>
          <p:cNvSpPr txBox="1"/>
          <p:nvPr/>
        </p:nvSpPr>
        <p:spPr>
          <a:xfrm>
            <a:off x="6857170" y="1139965"/>
            <a:ext cx="4932267" cy="597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A shared community of priests and headteachers for mutuality in mission</a:t>
            </a:r>
            <a:endParaRPr kumimoji="0" lang="en-GB" sz="11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 Box 63">
            <a:extLst>
              <a:ext uri="{FF2B5EF4-FFF2-40B4-BE49-F238E27FC236}">
                <a16:creationId xmlns:a16="http://schemas.microsoft.com/office/drawing/2014/main" id="{8022E6B0-F9DF-DF16-1F81-06ED6BB0B4CA}"/>
              </a:ext>
            </a:extLst>
          </p:cNvPr>
          <p:cNvSpPr txBox="1"/>
          <p:nvPr/>
        </p:nvSpPr>
        <p:spPr>
          <a:xfrm>
            <a:off x="7079591" y="370523"/>
            <a:ext cx="5031857" cy="5486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Faith and belonging in intergenerational church </a:t>
            </a:r>
          </a:p>
        </p:txBody>
      </p:sp>
      <p:sp>
        <p:nvSpPr>
          <p:cNvPr id="30" name="TextBox 29">
            <a:extLst>
              <a:ext uri="{FF2B5EF4-FFF2-40B4-BE49-F238E27FC236}">
                <a16:creationId xmlns:a16="http://schemas.microsoft.com/office/drawing/2014/main" id="{C7D400C9-32A0-D751-BC32-7037A4E5507E}"/>
              </a:ext>
            </a:extLst>
          </p:cNvPr>
          <p:cNvSpPr txBox="1"/>
          <p:nvPr/>
        </p:nvSpPr>
        <p:spPr>
          <a:xfrm>
            <a:off x="8177176" y="4383053"/>
            <a:ext cx="4103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Growing Faith in Minster Communities</a:t>
            </a:r>
          </a:p>
        </p:txBody>
      </p:sp>
      <p:sp>
        <p:nvSpPr>
          <p:cNvPr id="31" name="TextBox 30">
            <a:extLst>
              <a:ext uri="{FF2B5EF4-FFF2-40B4-BE49-F238E27FC236}">
                <a16:creationId xmlns:a16="http://schemas.microsoft.com/office/drawing/2014/main" id="{016DFB1F-9908-7977-E6B2-2AFBB3BE0743}"/>
              </a:ext>
            </a:extLst>
          </p:cNvPr>
          <p:cNvSpPr txBox="1"/>
          <p:nvPr/>
        </p:nvSpPr>
        <p:spPr>
          <a:xfrm>
            <a:off x="9719968" y="3456206"/>
            <a:ext cx="28249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Empowering parents</a:t>
            </a:r>
          </a:p>
        </p:txBody>
      </p:sp>
      <p:sp>
        <p:nvSpPr>
          <p:cNvPr id="32" name="TextBox 31">
            <a:extLst>
              <a:ext uri="{FF2B5EF4-FFF2-40B4-BE49-F238E27FC236}">
                <a16:creationId xmlns:a16="http://schemas.microsoft.com/office/drawing/2014/main" id="{D4BD92DE-9157-8141-2B4A-C57D0344F461}"/>
              </a:ext>
            </a:extLst>
          </p:cNvPr>
          <p:cNvSpPr txBox="1"/>
          <p:nvPr/>
        </p:nvSpPr>
        <p:spPr>
          <a:xfrm>
            <a:off x="1187144" y="4675623"/>
            <a:ext cx="3132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Are we listening?</a:t>
            </a:r>
          </a:p>
        </p:txBody>
      </p:sp>
    </p:spTree>
    <p:extLst>
      <p:ext uri="{BB962C8B-B14F-4D97-AF65-F5344CB8AC3E}">
        <p14:creationId xmlns:p14="http://schemas.microsoft.com/office/powerpoint/2010/main" val="8663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ild throwing a paper plane">
            <a:extLst>
              <a:ext uri="{FF2B5EF4-FFF2-40B4-BE49-F238E27FC236}">
                <a16:creationId xmlns:a16="http://schemas.microsoft.com/office/drawing/2014/main" id="{CDAE1920-5988-2009-1A5A-AA5EB11F72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Picture 2">
            <a:extLst>
              <a:ext uri="{FF2B5EF4-FFF2-40B4-BE49-F238E27FC236}">
                <a16:creationId xmlns:a16="http://schemas.microsoft.com/office/drawing/2014/main" id="{5A94D63F-0ECA-79AE-16BB-56D5D72214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C000413B-DD7D-CF64-9B65-439642B5E0EC}"/>
              </a:ext>
            </a:extLst>
          </p:cNvPr>
          <p:cNvSpPr txBox="1"/>
          <p:nvPr/>
        </p:nvSpPr>
        <p:spPr>
          <a:xfrm>
            <a:off x="448056" y="2512611"/>
            <a:ext cx="4832803" cy="366435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800" dirty="0">
                <a:solidFill>
                  <a:srgbClr val="7030A0"/>
                </a:solidFill>
              </a:rPr>
              <a:t>When you were young(er)….</a:t>
            </a:r>
          </a:p>
          <a:p>
            <a:pPr>
              <a:lnSpc>
                <a:spcPct val="90000"/>
              </a:lnSpc>
              <a:spcAft>
                <a:spcPts val="600"/>
              </a:spcAft>
            </a:pPr>
            <a:endParaRPr lang="en-US" sz="2800" dirty="0">
              <a:solidFill>
                <a:srgbClr val="7030A0"/>
              </a:solidFill>
            </a:endParaRPr>
          </a:p>
          <a:p>
            <a:pPr>
              <a:lnSpc>
                <a:spcPct val="90000"/>
              </a:lnSpc>
              <a:spcAft>
                <a:spcPts val="600"/>
              </a:spcAft>
            </a:pPr>
            <a:r>
              <a:rPr lang="en-US" sz="2800" dirty="0">
                <a:solidFill>
                  <a:srgbClr val="7030A0"/>
                </a:solidFill>
              </a:rPr>
              <a:t>What was your </a:t>
            </a:r>
            <a:r>
              <a:rPr lang="en-US" sz="2800" dirty="0" err="1">
                <a:solidFill>
                  <a:srgbClr val="7030A0"/>
                </a:solidFill>
              </a:rPr>
              <a:t>favourite</a:t>
            </a:r>
            <a:r>
              <a:rPr lang="en-US" sz="2800" dirty="0">
                <a:solidFill>
                  <a:srgbClr val="7030A0"/>
                </a:solidFill>
              </a:rPr>
              <a:t> toy when you were about 8?</a:t>
            </a:r>
          </a:p>
          <a:p>
            <a:pPr>
              <a:lnSpc>
                <a:spcPct val="90000"/>
              </a:lnSpc>
              <a:spcAft>
                <a:spcPts val="600"/>
              </a:spcAft>
            </a:pPr>
            <a:endParaRPr lang="en-US" sz="2800" dirty="0">
              <a:solidFill>
                <a:srgbClr val="7030A0"/>
              </a:solidFill>
            </a:endParaRPr>
          </a:p>
          <a:p>
            <a:pPr>
              <a:lnSpc>
                <a:spcPct val="90000"/>
              </a:lnSpc>
              <a:spcAft>
                <a:spcPts val="600"/>
              </a:spcAft>
            </a:pPr>
            <a:r>
              <a:rPr lang="en-US" sz="2800" dirty="0">
                <a:solidFill>
                  <a:srgbClr val="7030A0"/>
                </a:solidFill>
              </a:rPr>
              <a:t>Did you have a ‘special place’?</a:t>
            </a:r>
          </a:p>
          <a:p>
            <a:pPr indent="-228600">
              <a:lnSpc>
                <a:spcPct val="90000"/>
              </a:lnSpc>
              <a:spcAft>
                <a:spcPts val="600"/>
              </a:spcAft>
              <a:buFont typeface="Arial" panose="020B0604020202020204" pitchFamily="34" charset="0"/>
              <a:buChar char="•"/>
            </a:pPr>
            <a:endParaRPr lang="en-US" sz="2800" dirty="0">
              <a:solidFill>
                <a:srgbClr val="7030A0"/>
              </a:solidFill>
            </a:endParaRPr>
          </a:p>
          <a:p>
            <a:pPr>
              <a:lnSpc>
                <a:spcPct val="90000"/>
              </a:lnSpc>
              <a:spcAft>
                <a:spcPts val="600"/>
              </a:spcAft>
            </a:pPr>
            <a:r>
              <a:rPr lang="en-US" sz="2800" dirty="0">
                <a:solidFill>
                  <a:srgbClr val="7030A0"/>
                </a:solidFill>
              </a:rPr>
              <a:t>When do you first remember having a sense of the sacred?</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7750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8ACA0-2E9C-E9C2-0B1F-E9A37B510C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5" name="Rectangle 4">
            <a:extLst>
              <a:ext uri="{FF2B5EF4-FFF2-40B4-BE49-F238E27FC236}">
                <a16:creationId xmlns:a16="http://schemas.microsoft.com/office/drawing/2014/main" id="{58A1DACD-12C8-BBEE-656F-130DEF9AA238}"/>
              </a:ext>
            </a:extLst>
          </p:cNvPr>
          <p:cNvSpPr/>
          <p:nvPr/>
        </p:nvSpPr>
        <p:spPr>
          <a:xfrm>
            <a:off x="237169" y="215900"/>
            <a:ext cx="11747046" cy="64389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pic>
        <p:nvPicPr>
          <p:cNvPr id="6" name="Picture 5">
            <a:extLst>
              <a:ext uri="{FF2B5EF4-FFF2-40B4-BE49-F238E27FC236}">
                <a16:creationId xmlns:a16="http://schemas.microsoft.com/office/drawing/2014/main" id="{C6C707AC-53F5-EF68-161F-B10F6136B7FD}"/>
              </a:ext>
            </a:extLst>
          </p:cNvPr>
          <p:cNvPicPr>
            <a:picLocks noChangeAspect="1"/>
          </p:cNvPicPr>
          <p:nvPr/>
        </p:nvPicPr>
        <p:blipFill>
          <a:blip r:embed="rId3"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91509" y="5182873"/>
            <a:ext cx="1408921" cy="1429380"/>
          </a:xfrm>
          <a:prstGeom prst="rect">
            <a:avLst/>
          </a:prstGeom>
        </p:spPr>
      </p:pic>
      <p:sp>
        <p:nvSpPr>
          <p:cNvPr id="2" name="Title 1">
            <a:extLst>
              <a:ext uri="{FF2B5EF4-FFF2-40B4-BE49-F238E27FC236}">
                <a16:creationId xmlns:a16="http://schemas.microsoft.com/office/drawing/2014/main" id="{9B9CB47C-53A2-CDD9-3E7F-733399B97021}"/>
              </a:ext>
            </a:extLst>
          </p:cNvPr>
          <p:cNvSpPr>
            <a:spLocks noGrp="1"/>
          </p:cNvSpPr>
          <p:nvPr>
            <p:ph type="title"/>
          </p:nvPr>
        </p:nvSpPr>
        <p:spPr>
          <a:xfrm>
            <a:off x="3313743" y="896937"/>
            <a:ext cx="8144638" cy="5591175"/>
          </a:xfrm>
        </p:spPr>
        <p:txBody>
          <a:bodyPr>
            <a:noAutofit/>
          </a:bodyPr>
          <a:lstStyle/>
          <a:p>
            <a:r>
              <a:rPr lang="en-GB" sz="2800" b="1" dirty="0">
                <a:solidFill>
                  <a:schemeClr val="accent6">
                    <a:lumMod val="50000"/>
                  </a:schemeClr>
                </a:solidFill>
              </a:rPr>
              <a:t>Young people’s voices </a:t>
            </a:r>
            <a:r>
              <a:rPr lang="en-GB" sz="2400" dirty="0">
                <a:solidFill>
                  <a:schemeClr val="accent6">
                    <a:lumMod val="50000"/>
                  </a:schemeClr>
                </a:solidFill>
              </a:rPr>
              <a:t>are instinctively at the centre of all leadership decision-making and implementation</a:t>
            </a:r>
            <a:br>
              <a:rPr lang="en-GB" sz="2400" dirty="0">
                <a:solidFill>
                  <a:schemeClr val="accent6">
                    <a:lumMod val="50000"/>
                  </a:schemeClr>
                </a:solidFill>
              </a:rPr>
            </a:br>
            <a:r>
              <a:rPr lang="en-GB" sz="2400" dirty="0">
                <a:solidFill>
                  <a:schemeClr val="accent6">
                    <a:lumMod val="50000"/>
                  </a:schemeClr>
                </a:solidFill>
              </a:rPr>
              <a:t> </a:t>
            </a:r>
            <a:br>
              <a:rPr lang="en-GB" sz="2400" dirty="0">
                <a:solidFill>
                  <a:schemeClr val="accent6">
                    <a:lumMod val="50000"/>
                  </a:schemeClr>
                </a:solidFill>
              </a:rPr>
            </a:br>
            <a:r>
              <a:rPr lang="en-GB" sz="2400" dirty="0">
                <a:solidFill>
                  <a:schemeClr val="accent6">
                    <a:lumMod val="50000"/>
                  </a:schemeClr>
                </a:solidFill>
              </a:rPr>
              <a:t>Clearly articulated and shared purpose to grow a </a:t>
            </a:r>
            <a:r>
              <a:rPr lang="en-GB" sz="2800" b="1" dirty="0">
                <a:solidFill>
                  <a:schemeClr val="accent6">
                    <a:lumMod val="50000"/>
                  </a:schemeClr>
                </a:solidFill>
              </a:rPr>
              <a:t>younger and more diverse</a:t>
            </a:r>
            <a:r>
              <a:rPr lang="en-GB" sz="2400" dirty="0">
                <a:solidFill>
                  <a:schemeClr val="accent6">
                    <a:lumMod val="50000"/>
                  </a:schemeClr>
                </a:solidFill>
              </a:rPr>
              <a:t> community of </a:t>
            </a:r>
            <a:r>
              <a:rPr lang="en-GB" sz="2800" b="1" dirty="0">
                <a:solidFill>
                  <a:schemeClr val="accent6">
                    <a:lumMod val="50000"/>
                  </a:schemeClr>
                </a:solidFill>
              </a:rPr>
              <a:t>Christian disciples </a:t>
            </a:r>
            <a:br>
              <a:rPr lang="en-GB" sz="2400" dirty="0">
                <a:solidFill>
                  <a:schemeClr val="accent6">
                    <a:lumMod val="50000"/>
                  </a:schemeClr>
                </a:solidFill>
              </a:rPr>
            </a:br>
            <a:br>
              <a:rPr lang="en-GB" sz="2400" dirty="0">
                <a:solidFill>
                  <a:schemeClr val="accent6">
                    <a:lumMod val="50000"/>
                  </a:schemeClr>
                </a:solidFill>
              </a:rPr>
            </a:br>
            <a:r>
              <a:rPr lang="en-GB" sz="2800" b="1" dirty="0">
                <a:solidFill>
                  <a:schemeClr val="accent6">
                    <a:lumMod val="50000"/>
                  </a:schemeClr>
                </a:solidFill>
              </a:rPr>
              <a:t>Strategic leadership partnership </a:t>
            </a:r>
            <a:r>
              <a:rPr lang="en-GB" sz="2400" dirty="0">
                <a:solidFill>
                  <a:schemeClr val="accent6">
                    <a:lumMod val="50000"/>
                  </a:schemeClr>
                </a:solidFill>
              </a:rPr>
              <a:t>between school/college and at least one church community (with appropriate long-term governance and resource commitment) </a:t>
            </a:r>
            <a:br>
              <a:rPr lang="en-GB" sz="2400" dirty="0">
                <a:solidFill>
                  <a:schemeClr val="accent6">
                    <a:lumMod val="50000"/>
                  </a:schemeClr>
                </a:solidFill>
              </a:rPr>
            </a:br>
            <a:br>
              <a:rPr lang="en-GB" sz="2400" dirty="0">
                <a:solidFill>
                  <a:schemeClr val="accent6">
                    <a:lumMod val="50000"/>
                  </a:schemeClr>
                </a:solidFill>
              </a:rPr>
            </a:br>
            <a:r>
              <a:rPr lang="en-GB" sz="2800" b="1" dirty="0">
                <a:solidFill>
                  <a:schemeClr val="accent6">
                    <a:lumMod val="50000"/>
                  </a:schemeClr>
                </a:solidFill>
              </a:rPr>
              <a:t>Intergenerational</a:t>
            </a:r>
            <a:r>
              <a:rPr lang="en-GB" sz="2400" dirty="0">
                <a:solidFill>
                  <a:schemeClr val="accent6">
                    <a:lumMod val="50000"/>
                  </a:schemeClr>
                </a:solidFill>
              </a:rPr>
              <a:t> faith development experiences involving children and their families of all ages </a:t>
            </a:r>
            <a:br>
              <a:rPr lang="en-GB" sz="2400" dirty="0">
                <a:solidFill>
                  <a:schemeClr val="accent6">
                    <a:lumMod val="50000"/>
                  </a:schemeClr>
                </a:solidFill>
              </a:rPr>
            </a:br>
            <a:br>
              <a:rPr lang="en-GB" sz="2400" dirty="0">
                <a:solidFill>
                  <a:schemeClr val="accent6">
                    <a:lumMod val="50000"/>
                  </a:schemeClr>
                </a:solidFill>
              </a:rPr>
            </a:br>
            <a:r>
              <a:rPr lang="en-GB" sz="2800" b="1" dirty="0">
                <a:solidFill>
                  <a:schemeClr val="accent6">
                    <a:lumMod val="50000"/>
                  </a:schemeClr>
                </a:solidFill>
              </a:rPr>
              <a:t>Worship that is fully integrated </a:t>
            </a:r>
            <a:r>
              <a:rPr lang="en-GB" sz="2400" dirty="0">
                <a:solidFill>
                  <a:schemeClr val="accent6">
                    <a:lumMod val="50000"/>
                  </a:schemeClr>
                </a:solidFill>
              </a:rPr>
              <a:t>into the regular rhythms, practices, structures and resources of the school/college’s</a:t>
            </a:r>
            <a:br>
              <a:rPr lang="en-GB" sz="2400" dirty="0">
                <a:solidFill>
                  <a:schemeClr val="accent6">
                    <a:lumMod val="50000"/>
                  </a:schemeClr>
                </a:solidFill>
              </a:rPr>
            </a:br>
            <a:r>
              <a:rPr lang="en-GB" sz="2400" dirty="0">
                <a:solidFill>
                  <a:schemeClr val="accent6">
                    <a:lumMod val="50000"/>
                  </a:schemeClr>
                </a:solidFill>
              </a:rPr>
              <a:t>vision for flourishing of children and adults</a:t>
            </a:r>
          </a:p>
        </p:txBody>
      </p:sp>
      <p:sp>
        <p:nvSpPr>
          <p:cNvPr id="4" name="TextBox 3">
            <a:extLst>
              <a:ext uri="{FF2B5EF4-FFF2-40B4-BE49-F238E27FC236}">
                <a16:creationId xmlns:a16="http://schemas.microsoft.com/office/drawing/2014/main" id="{750571A7-030F-79F2-4B5C-109235415E13}"/>
              </a:ext>
            </a:extLst>
          </p:cNvPr>
          <p:cNvSpPr txBox="1"/>
          <p:nvPr/>
        </p:nvSpPr>
        <p:spPr>
          <a:xfrm>
            <a:off x="366234" y="2290225"/>
            <a:ext cx="2818444"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7030A0"/>
                </a:solidFill>
                <a:effectLst/>
                <a:uLnTx/>
                <a:uFillTx/>
                <a:latin typeface="Calibri" panose="020F0502020204030204"/>
                <a:ea typeface="+mn-ea"/>
                <a:cs typeface="+mn-cs"/>
              </a:rPr>
              <a:t>FLOURISH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New worshipping communities in schools</a:t>
            </a:r>
          </a:p>
        </p:txBody>
      </p:sp>
    </p:spTree>
    <p:extLst>
      <p:ext uri="{BB962C8B-B14F-4D97-AF65-F5344CB8AC3E}">
        <p14:creationId xmlns:p14="http://schemas.microsoft.com/office/powerpoint/2010/main" val="3657850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56E7-3130-11A5-09B2-9FC6FB2E70E8}"/>
              </a:ext>
            </a:extLst>
          </p:cNvPr>
          <p:cNvSpPr>
            <a:spLocks noGrp="1"/>
          </p:cNvSpPr>
          <p:nvPr>
            <p:ph type="ctrTitle"/>
          </p:nvPr>
        </p:nvSpPr>
        <p:spPr/>
        <p:txBody>
          <a:bodyPr/>
          <a:lstStyle/>
          <a:p>
            <a:endParaRPr lang="en-GB"/>
          </a:p>
        </p:txBody>
      </p:sp>
      <p:pic>
        <p:nvPicPr>
          <p:cNvPr id="7" name="Picture 6">
            <a:extLst>
              <a:ext uri="{FF2B5EF4-FFF2-40B4-BE49-F238E27FC236}">
                <a16:creationId xmlns:a16="http://schemas.microsoft.com/office/drawing/2014/main" id="{E81F2780-0D97-5ADC-34BB-186AC4E409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8" name="Rectangle 7">
            <a:extLst>
              <a:ext uri="{FF2B5EF4-FFF2-40B4-BE49-F238E27FC236}">
                <a16:creationId xmlns:a16="http://schemas.microsoft.com/office/drawing/2014/main" id="{BA4DF9E9-6F40-80F8-9A1E-F7248BE768E9}"/>
              </a:ext>
            </a:extLst>
          </p:cNvPr>
          <p:cNvSpPr/>
          <p:nvPr/>
        </p:nvSpPr>
        <p:spPr>
          <a:xfrm>
            <a:off x="237169" y="215900"/>
            <a:ext cx="11747046" cy="64389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5" name="TextBox 4">
            <a:extLst>
              <a:ext uri="{FF2B5EF4-FFF2-40B4-BE49-F238E27FC236}">
                <a16:creationId xmlns:a16="http://schemas.microsoft.com/office/drawing/2014/main" id="{782EFC2D-C1A5-EBB3-E656-411EB30EDF56}"/>
              </a:ext>
            </a:extLst>
          </p:cNvPr>
          <p:cNvSpPr txBox="1"/>
          <p:nvPr/>
        </p:nvSpPr>
        <p:spPr>
          <a:xfrm>
            <a:off x="492779" y="377032"/>
            <a:ext cx="106083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675495"/>
                </a:solidFill>
                <a:effectLst/>
                <a:uLnTx/>
                <a:uFillTx/>
                <a:latin typeface="Source Sans Pro Semibold" panose="020B0603030403020204" pitchFamily="34" charset="0"/>
                <a:ea typeface="+mn-ea"/>
                <a:cs typeface="+mn-cs"/>
              </a:rPr>
              <a:t>Videos and Podcast</a:t>
            </a:r>
          </a:p>
        </p:txBody>
      </p:sp>
      <p:pic>
        <p:nvPicPr>
          <p:cNvPr id="10" name="Picture 9">
            <a:extLst>
              <a:ext uri="{FF2B5EF4-FFF2-40B4-BE49-F238E27FC236}">
                <a16:creationId xmlns:a16="http://schemas.microsoft.com/office/drawing/2014/main" id="{0B2C6D60-B69F-2388-C0C8-D7FEA58A546C}"/>
              </a:ext>
            </a:extLst>
          </p:cNvPr>
          <p:cNvPicPr>
            <a:picLocks noChangeAspect="1"/>
          </p:cNvPicPr>
          <p:nvPr/>
        </p:nvPicPr>
        <p:blipFill>
          <a:blip r:embed="rId4"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91509" y="5182873"/>
            <a:ext cx="1408921" cy="1429380"/>
          </a:xfrm>
          <a:prstGeom prst="rect">
            <a:avLst/>
          </a:prstGeom>
        </p:spPr>
      </p:pic>
      <p:sp>
        <p:nvSpPr>
          <p:cNvPr id="4" name="TextBox 3">
            <a:extLst>
              <a:ext uri="{FF2B5EF4-FFF2-40B4-BE49-F238E27FC236}">
                <a16:creationId xmlns:a16="http://schemas.microsoft.com/office/drawing/2014/main" id="{CA44D027-565A-15AE-C31F-F422656CB649}"/>
              </a:ext>
            </a:extLst>
          </p:cNvPr>
          <p:cNvSpPr txBox="1"/>
          <p:nvPr/>
        </p:nvSpPr>
        <p:spPr>
          <a:xfrm>
            <a:off x="7487046" y="5746325"/>
            <a:ext cx="29613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New episodes monthly</a:t>
            </a:r>
          </a:p>
        </p:txBody>
      </p:sp>
      <p:pic>
        <p:nvPicPr>
          <p:cNvPr id="6" name="Picture 5" descr="A close-up of a microphone&#10;&#10;Description automatically generated">
            <a:extLst>
              <a:ext uri="{FF2B5EF4-FFF2-40B4-BE49-F238E27FC236}">
                <a16:creationId xmlns:a16="http://schemas.microsoft.com/office/drawing/2014/main" id="{1C434EB3-31E5-24C1-6C44-3E9B7FF7F9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1745" y="1269153"/>
            <a:ext cx="2896677" cy="4345014"/>
          </a:xfrm>
          <a:prstGeom prst="rect">
            <a:avLst/>
          </a:prstGeom>
        </p:spPr>
      </p:pic>
      <p:sp>
        <p:nvSpPr>
          <p:cNvPr id="3" name="TextBox 2">
            <a:extLst>
              <a:ext uri="{FF2B5EF4-FFF2-40B4-BE49-F238E27FC236}">
                <a16:creationId xmlns:a16="http://schemas.microsoft.com/office/drawing/2014/main" id="{C850B294-202F-A53B-DE7B-69E2E4587801}"/>
              </a:ext>
            </a:extLst>
          </p:cNvPr>
          <p:cNvSpPr txBox="1"/>
          <p:nvPr/>
        </p:nvSpPr>
        <p:spPr>
          <a:xfrm>
            <a:off x="1443952" y="4985616"/>
            <a:ext cx="39468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hlinkClick r:id="rId6"/>
              </a:rPr>
              <a:t>Where do you feel close to God?</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hlinkClick r:id="rId7"/>
              </a:rPr>
              <a:t>Who helps you learn about God?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C7FEEE1E-E749-B0C8-2283-7E68EFDB7023}"/>
              </a:ext>
            </a:extLst>
          </p:cNvPr>
          <p:cNvCxnSpPr/>
          <p:nvPr/>
        </p:nvCxnSpPr>
        <p:spPr>
          <a:xfrm>
            <a:off x="6587412" y="1392695"/>
            <a:ext cx="0" cy="4603855"/>
          </a:xfrm>
          <a:prstGeom prst="line">
            <a:avLst/>
          </a:prstGeom>
        </p:spPr>
        <p:style>
          <a:lnRef idx="1">
            <a:schemeClr val="accent3"/>
          </a:lnRef>
          <a:fillRef idx="0">
            <a:schemeClr val="accent3"/>
          </a:fillRef>
          <a:effectRef idx="0">
            <a:schemeClr val="accent3"/>
          </a:effectRef>
          <a:fontRef idx="minor">
            <a:schemeClr val="tx1"/>
          </a:fontRef>
        </p:style>
      </p:cxnSp>
      <p:pic>
        <p:nvPicPr>
          <p:cNvPr id="12" name="Picture 11">
            <a:extLst>
              <a:ext uri="{FF2B5EF4-FFF2-40B4-BE49-F238E27FC236}">
                <a16:creationId xmlns:a16="http://schemas.microsoft.com/office/drawing/2014/main" id="{CCDF643F-3CCA-E26F-B3AF-753A556FA753}"/>
              </a:ext>
            </a:extLst>
          </p:cNvPr>
          <p:cNvPicPr>
            <a:picLocks noChangeAspect="1"/>
          </p:cNvPicPr>
          <p:nvPr/>
        </p:nvPicPr>
        <p:blipFill>
          <a:blip r:embed="rId8"/>
          <a:stretch>
            <a:fillRect/>
          </a:stretch>
        </p:blipFill>
        <p:spPr>
          <a:xfrm>
            <a:off x="848850" y="1915390"/>
            <a:ext cx="5305425" cy="2962275"/>
          </a:xfrm>
          <a:prstGeom prst="rect">
            <a:avLst/>
          </a:prstGeom>
        </p:spPr>
      </p:pic>
    </p:spTree>
    <p:extLst>
      <p:ext uri="{BB962C8B-B14F-4D97-AF65-F5344CB8AC3E}">
        <p14:creationId xmlns:p14="http://schemas.microsoft.com/office/powerpoint/2010/main" val="1045783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pty speech bubbles">
            <a:extLst>
              <a:ext uri="{FF2B5EF4-FFF2-40B4-BE49-F238E27FC236}">
                <a16:creationId xmlns:a16="http://schemas.microsoft.com/office/drawing/2014/main" id="{FB4C5F24-A664-1DEE-4CB9-B661CD4BD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6" y="98985"/>
            <a:ext cx="8115280" cy="6408311"/>
          </a:xfrm>
          <a:prstGeom prst="rect">
            <a:avLst/>
          </a:prstGeom>
        </p:spPr>
      </p:pic>
      <p:sp>
        <p:nvSpPr>
          <p:cNvPr id="2" name="TextBox 1">
            <a:extLst>
              <a:ext uri="{FF2B5EF4-FFF2-40B4-BE49-F238E27FC236}">
                <a16:creationId xmlns:a16="http://schemas.microsoft.com/office/drawing/2014/main" id="{47FDF325-8EED-F110-7D8B-D9C85C4F6CF9}"/>
              </a:ext>
            </a:extLst>
          </p:cNvPr>
          <p:cNvSpPr txBox="1"/>
          <p:nvPr/>
        </p:nvSpPr>
        <p:spPr>
          <a:xfrm>
            <a:off x="8115296" y="287676"/>
            <a:ext cx="3771903" cy="6030931"/>
          </a:xfrm>
          <a:prstGeom prst="rect">
            <a:avLst/>
          </a:prstGeom>
        </p:spPr>
        <p:txBody>
          <a:bodyPr vert="horz" lIns="91440" tIns="45720" rIns="91440" bIns="45720" rtlCol="0">
            <a:normAutofit lnSpcReduction="10000"/>
          </a:bodyPr>
          <a:lstStyle/>
          <a:p>
            <a:pPr>
              <a:lnSpc>
                <a:spcPct val="90000"/>
              </a:lnSpc>
              <a:spcAft>
                <a:spcPts val="600"/>
              </a:spcAft>
            </a:pPr>
            <a:r>
              <a:rPr lang="en-US" sz="2400" b="1" dirty="0">
                <a:solidFill>
                  <a:srgbClr val="7030A0"/>
                </a:solidFill>
              </a:rPr>
              <a:t>Dreaming dreams….</a:t>
            </a:r>
          </a:p>
          <a:p>
            <a:pPr indent="-228600">
              <a:lnSpc>
                <a:spcPct val="90000"/>
              </a:lnSpc>
              <a:spcAft>
                <a:spcPts val="600"/>
              </a:spcAft>
              <a:buFont typeface="Arial" panose="020B0604020202020204" pitchFamily="34" charset="0"/>
              <a:buChar char="•"/>
            </a:pPr>
            <a:endParaRPr lang="en-US" sz="2400" dirty="0">
              <a:solidFill>
                <a:srgbClr val="7030A0"/>
              </a:solidFill>
            </a:endParaRPr>
          </a:p>
          <a:p>
            <a:pPr indent="-228600">
              <a:lnSpc>
                <a:spcPct val="90000"/>
              </a:lnSpc>
              <a:spcAft>
                <a:spcPts val="600"/>
              </a:spcAft>
              <a:buFont typeface="Arial" panose="020B0604020202020204" pitchFamily="34" charset="0"/>
              <a:buChar char="•"/>
            </a:pPr>
            <a:r>
              <a:rPr lang="en-US" sz="2400" i="1" dirty="0">
                <a:solidFill>
                  <a:srgbClr val="7030A0"/>
                </a:solidFill>
              </a:rPr>
              <a:t>What if </a:t>
            </a:r>
            <a:r>
              <a:rPr lang="en-US" sz="2400" dirty="0">
                <a:solidFill>
                  <a:srgbClr val="7030A0"/>
                </a:solidFill>
              </a:rPr>
              <a:t>your local church’s ‘</a:t>
            </a:r>
            <a:r>
              <a:rPr lang="en-US" sz="2400" dirty="0" err="1">
                <a:solidFill>
                  <a:srgbClr val="7030A0"/>
                </a:solidFill>
              </a:rPr>
              <a:t>centre</a:t>
            </a:r>
            <a:r>
              <a:rPr lang="en-US" sz="2400" dirty="0">
                <a:solidFill>
                  <a:srgbClr val="7030A0"/>
                </a:solidFill>
              </a:rPr>
              <a:t> of gravity’ was in the school rather than in the church building? </a:t>
            </a:r>
          </a:p>
          <a:p>
            <a:pPr indent="-228600">
              <a:lnSpc>
                <a:spcPct val="90000"/>
              </a:lnSpc>
              <a:spcAft>
                <a:spcPts val="600"/>
              </a:spcAft>
              <a:buFont typeface="Arial" panose="020B0604020202020204" pitchFamily="34" charset="0"/>
              <a:buChar char="•"/>
            </a:pPr>
            <a:endParaRPr lang="en-US" sz="2400" dirty="0">
              <a:solidFill>
                <a:srgbClr val="7030A0"/>
              </a:solidFill>
            </a:endParaRPr>
          </a:p>
          <a:p>
            <a:pPr indent="-228600">
              <a:lnSpc>
                <a:spcPct val="90000"/>
              </a:lnSpc>
              <a:spcAft>
                <a:spcPts val="600"/>
              </a:spcAft>
              <a:buFont typeface="Arial" panose="020B0604020202020204" pitchFamily="34" charset="0"/>
              <a:buChar char="•"/>
            </a:pPr>
            <a:r>
              <a:rPr lang="en-US" sz="2400" i="1" dirty="0">
                <a:solidFill>
                  <a:srgbClr val="7030A0"/>
                </a:solidFill>
              </a:rPr>
              <a:t>What if </a:t>
            </a:r>
            <a:r>
              <a:rPr lang="en-US" sz="2400" dirty="0">
                <a:solidFill>
                  <a:srgbClr val="7030A0"/>
                </a:solidFill>
              </a:rPr>
              <a:t>your diocese asked if you would like a church in your school?</a:t>
            </a:r>
          </a:p>
          <a:p>
            <a:pPr indent="-228600">
              <a:lnSpc>
                <a:spcPct val="90000"/>
              </a:lnSpc>
              <a:spcAft>
                <a:spcPts val="600"/>
              </a:spcAft>
              <a:buFont typeface="Arial" panose="020B0604020202020204" pitchFamily="34" charset="0"/>
              <a:buChar char="•"/>
            </a:pPr>
            <a:endParaRPr lang="en-US" sz="2400" dirty="0">
              <a:solidFill>
                <a:srgbClr val="7030A0"/>
              </a:solidFill>
            </a:endParaRPr>
          </a:p>
          <a:p>
            <a:pPr indent="-228600">
              <a:lnSpc>
                <a:spcPct val="90000"/>
              </a:lnSpc>
              <a:spcAft>
                <a:spcPts val="600"/>
              </a:spcAft>
              <a:buFont typeface="Arial" panose="020B0604020202020204" pitchFamily="34" charset="0"/>
              <a:buChar char="•"/>
            </a:pPr>
            <a:r>
              <a:rPr lang="en-US" sz="2400" i="1" dirty="0">
                <a:solidFill>
                  <a:srgbClr val="7030A0"/>
                </a:solidFill>
              </a:rPr>
              <a:t>What might </a:t>
            </a:r>
            <a:r>
              <a:rPr lang="en-US" sz="2400" dirty="0">
                <a:solidFill>
                  <a:srgbClr val="7030A0"/>
                </a:solidFill>
              </a:rPr>
              <a:t>be the impact if one of the school staff wore a dog collar to work? A crossing patrol-priest, a SENCO-vicar, an ordained lunchtime supervisor, a teacher-priest… ?</a:t>
            </a:r>
          </a:p>
        </p:txBody>
      </p:sp>
      <p:sp>
        <p:nvSpPr>
          <p:cNvPr id="17" name="Rectangle 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100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56E7-3130-11A5-09B2-9FC6FB2E70E8}"/>
              </a:ext>
            </a:extLst>
          </p:cNvPr>
          <p:cNvSpPr>
            <a:spLocks noGrp="1"/>
          </p:cNvSpPr>
          <p:nvPr>
            <p:ph type="ctrTitle"/>
          </p:nvPr>
        </p:nvSpPr>
        <p:spPr/>
        <p:txBody>
          <a:bodyPr/>
          <a:lstStyle/>
          <a:p>
            <a:endParaRPr lang="en-GB"/>
          </a:p>
        </p:txBody>
      </p:sp>
      <p:pic>
        <p:nvPicPr>
          <p:cNvPr id="7" name="Picture 6">
            <a:extLst>
              <a:ext uri="{FF2B5EF4-FFF2-40B4-BE49-F238E27FC236}">
                <a16:creationId xmlns:a16="http://schemas.microsoft.com/office/drawing/2014/main" id="{E81F2780-0D97-5ADC-34BB-186AC4E409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8" name="Rectangle 7">
            <a:extLst>
              <a:ext uri="{FF2B5EF4-FFF2-40B4-BE49-F238E27FC236}">
                <a16:creationId xmlns:a16="http://schemas.microsoft.com/office/drawing/2014/main" id="{BA4DF9E9-6F40-80F8-9A1E-F7248BE768E9}"/>
              </a:ext>
            </a:extLst>
          </p:cNvPr>
          <p:cNvSpPr/>
          <p:nvPr/>
        </p:nvSpPr>
        <p:spPr>
          <a:xfrm>
            <a:off x="237169" y="215900"/>
            <a:ext cx="11747046" cy="64389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000000"/>
              </a:solidFill>
              <a:latin typeface="Segoe UI" panose="020B0502040204020203" pitchFamily="34" charset="0"/>
            </a:endParaRPr>
          </a:p>
        </p:txBody>
      </p:sp>
      <p:sp>
        <p:nvSpPr>
          <p:cNvPr id="5" name="TextBox 4">
            <a:extLst>
              <a:ext uri="{FF2B5EF4-FFF2-40B4-BE49-F238E27FC236}">
                <a16:creationId xmlns:a16="http://schemas.microsoft.com/office/drawing/2014/main" id="{782EFC2D-C1A5-EBB3-E656-411EB30EDF56}"/>
              </a:ext>
            </a:extLst>
          </p:cNvPr>
          <p:cNvSpPr txBox="1"/>
          <p:nvPr/>
        </p:nvSpPr>
        <p:spPr>
          <a:xfrm>
            <a:off x="492779" y="377032"/>
            <a:ext cx="10608358" cy="1015663"/>
          </a:xfrm>
          <a:prstGeom prst="rect">
            <a:avLst/>
          </a:prstGeom>
          <a:noFill/>
        </p:spPr>
        <p:txBody>
          <a:bodyPr wrap="square" rtlCol="0">
            <a:spAutoFit/>
          </a:bodyPr>
          <a:lstStyle/>
          <a:p>
            <a:r>
              <a:rPr lang="en-GB" sz="6000">
                <a:solidFill>
                  <a:srgbClr val="675495"/>
                </a:solidFill>
                <a:latin typeface="Source Sans Pro Semibold" panose="020B0603030403020204" pitchFamily="34" charset="0"/>
              </a:rPr>
              <a:t>Contact</a:t>
            </a:r>
          </a:p>
        </p:txBody>
      </p:sp>
      <p:pic>
        <p:nvPicPr>
          <p:cNvPr id="10" name="Picture 9">
            <a:extLst>
              <a:ext uri="{FF2B5EF4-FFF2-40B4-BE49-F238E27FC236}">
                <a16:creationId xmlns:a16="http://schemas.microsoft.com/office/drawing/2014/main" id="{0B2C6D60-B69F-2388-C0C8-D7FEA58A546C}"/>
              </a:ext>
            </a:extLst>
          </p:cNvPr>
          <p:cNvPicPr>
            <a:picLocks noChangeAspect="1"/>
          </p:cNvPicPr>
          <p:nvPr/>
        </p:nvPicPr>
        <p:blipFill>
          <a:blip r:embed="rId4" cstate="email">
            <a:clrChange>
              <a:clrFrom>
                <a:srgbClr val="FFFFFF"/>
              </a:clrFrom>
              <a:clrTo>
                <a:srgbClr val="FFFFFF">
                  <a:alpha val="0"/>
                </a:srgbClr>
              </a:clrTo>
            </a:clrChange>
            <a:alphaModFix amt="80000"/>
            <a:extLst>
              <a:ext uri="{28A0092B-C50C-407E-A947-70E740481C1C}">
                <a14:useLocalDpi xmlns:a14="http://schemas.microsoft.com/office/drawing/2010/main"/>
              </a:ext>
            </a:extLst>
          </a:blip>
          <a:stretch>
            <a:fillRect/>
          </a:stretch>
        </p:blipFill>
        <p:spPr>
          <a:xfrm>
            <a:off x="10591509" y="5182873"/>
            <a:ext cx="1408921" cy="1429380"/>
          </a:xfrm>
          <a:prstGeom prst="rect">
            <a:avLst/>
          </a:prstGeom>
        </p:spPr>
      </p:pic>
      <p:sp>
        <p:nvSpPr>
          <p:cNvPr id="3" name="TextBox 2">
            <a:extLst>
              <a:ext uri="{FF2B5EF4-FFF2-40B4-BE49-F238E27FC236}">
                <a16:creationId xmlns:a16="http://schemas.microsoft.com/office/drawing/2014/main" id="{ECF02585-1A61-49F8-3EAD-1AD3D43DE2B8}"/>
              </a:ext>
            </a:extLst>
          </p:cNvPr>
          <p:cNvSpPr txBox="1"/>
          <p:nvPr/>
        </p:nvSpPr>
        <p:spPr>
          <a:xfrm>
            <a:off x="668822" y="1989019"/>
            <a:ext cx="7201722"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u="sng" dirty="0">
              <a:solidFill>
                <a:prstClr val="black"/>
              </a:solidFill>
              <a:latin typeface="Sans source"/>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schemeClr val="accent6">
                    <a:lumMod val="50000"/>
                  </a:schemeClr>
                </a:solidFill>
                <a:effectLst/>
                <a:uLnTx/>
                <a:uFillTx/>
                <a:latin typeface="Sans source"/>
                <a:ea typeface="Calibri" panose="020F0502020204030204" pitchFamily="34" charset="0"/>
                <a:hlinkClick r:id="" action="ppaction://noaction">
                  <a:extLst>
                    <a:ext uri="{A12FA001-AC4F-418D-AE19-62706E023703}">
                      <ahyp:hlinkClr xmlns:ahyp="http://schemas.microsoft.com/office/drawing/2018/hyperlinkcolor" val="tx"/>
                    </a:ext>
                  </a:extLst>
                </a:hlinkClick>
              </a:rPr>
              <a:t>Growingfaith@churchofengland.org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endParaRPr>
          </a:p>
        </p:txBody>
      </p:sp>
      <p:cxnSp>
        <p:nvCxnSpPr>
          <p:cNvPr id="12" name="Connector: Curved 11">
            <a:extLst>
              <a:ext uri="{FF2B5EF4-FFF2-40B4-BE49-F238E27FC236}">
                <a16:creationId xmlns:a16="http://schemas.microsoft.com/office/drawing/2014/main" id="{38AC6456-5B4F-2444-846E-F289672DF6ED}"/>
              </a:ext>
            </a:extLst>
          </p:cNvPr>
          <p:cNvCxnSpPr>
            <a:cxnSpLocks/>
          </p:cNvCxnSpPr>
          <p:nvPr/>
        </p:nvCxnSpPr>
        <p:spPr>
          <a:xfrm rot="10800000" flipV="1">
            <a:off x="2830338" y="4814172"/>
            <a:ext cx="2001952" cy="522514"/>
          </a:xfrm>
          <a:prstGeom prst="curvedConnector3">
            <a:avLst>
              <a:gd name="adj1" fmla="val -35765"/>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FE5761B-6326-9A59-CFAC-1C276C14083F}"/>
              </a:ext>
            </a:extLst>
          </p:cNvPr>
          <p:cNvSpPr txBox="1"/>
          <p:nvPr/>
        </p:nvSpPr>
        <p:spPr>
          <a:xfrm>
            <a:off x="2744635" y="4106287"/>
            <a:ext cx="26204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6">
                    <a:lumMod val="50000"/>
                  </a:schemeClr>
                </a:solidFill>
                <a:effectLst/>
                <a:uLnTx/>
                <a:uFillTx/>
                <a:latin typeface="Sans source"/>
              </a:rPr>
              <a:t>Our newsletter! Scan to sign up!</a:t>
            </a:r>
          </a:p>
        </p:txBody>
      </p:sp>
      <p:pic>
        <p:nvPicPr>
          <p:cNvPr id="15" name="Picture 14">
            <a:extLst>
              <a:ext uri="{FF2B5EF4-FFF2-40B4-BE49-F238E27FC236}">
                <a16:creationId xmlns:a16="http://schemas.microsoft.com/office/drawing/2014/main" id="{AFB39F37-2724-0AF9-39BF-0CAF7003A3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037" y="3632443"/>
            <a:ext cx="2337101" cy="2363459"/>
          </a:xfrm>
          <a:prstGeom prst="rect">
            <a:avLst/>
          </a:prstGeom>
        </p:spPr>
      </p:pic>
      <p:sp>
        <p:nvSpPr>
          <p:cNvPr id="18" name="TextBox 17">
            <a:extLst>
              <a:ext uri="{FF2B5EF4-FFF2-40B4-BE49-F238E27FC236}">
                <a16:creationId xmlns:a16="http://schemas.microsoft.com/office/drawing/2014/main" id="{505766BE-74BF-DA3D-7834-F2C35587A3BC}"/>
              </a:ext>
            </a:extLst>
          </p:cNvPr>
          <p:cNvSpPr txBox="1"/>
          <p:nvPr/>
        </p:nvSpPr>
        <p:spPr>
          <a:xfrm>
            <a:off x="5524689" y="4349313"/>
            <a:ext cx="26204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6">
                    <a:lumMod val="50000"/>
                  </a:schemeClr>
                </a:solidFill>
                <a:effectLst/>
                <a:uLnTx/>
                <a:uFillTx/>
                <a:latin typeface="Sans source"/>
              </a:rPr>
              <a:t>One stop shop</a:t>
            </a:r>
          </a:p>
        </p:txBody>
      </p:sp>
      <p:cxnSp>
        <p:nvCxnSpPr>
          <p:cNvPr id="19" name="Connector: Curved 18">
            <a:extLst>
              <a:ext uri="{FF2B5EF4-FFF2-40B4-BE49-F238E27FC236}">
                <a16:creationId xmlns:a16="http://schemas.microsoft.com/office/drawing/2014/main" id="{F475DFA0-D55B-B82F-83A5-317477289D7A}"/>
              </a:ext>
            </a:extLst>
          </p:cNvPr>
          <p:cNvCxnSpPr>
            <a:cxnSpLocks/>
          </p:cNvCxnSpPr>
          <p:nvPr/>
        </p:nvCxnSpPr>
        <p:spPr>
          <a:xfrm>
            <a:off x="6883153" y="4894181"/>
            <a:ext cx="1048517" cy="634940"/>
          </a:xfrm>
          <a:prstGeom prst="curvedConnector3">
            <a:avLst>
              <a:gd name="adj1" fmla="val -29514"/>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group of people posing for a photo&#10;&#10;Description automatically generated">
            <a:extLst>
              <a:ext uri="{FF2B5EF4-FFF2-40B4-BE49-F238E27FC236}">
                <a16:creationId xmlns:a16="http://schemas.microsoft.com/office/drawing/2014/main" id="{63EB742F-C890-1348-4FCD-118A439785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8093" y="218639"/>
            <a:ext cx="4572000" cy="3429000"/>
          </a:xfrm>
          <a:prstGeom prst="rect">
            <a:avLst/>
          </a:prstGeom>
          <a:ln>
            <a:noFill/>
          </a:ln>
          <a:effectLst>
            <a:softEdge rad="112500"/>
          </a:effectLst>
        </p:spPr>
      </p:pic>
      <p:pic>
        <p:nvPicPr>
          <p:cNvPr id="9" name="Picture 8">
            <a:extLst>
              <a:ext uri="{FF2B5EF4-FFF2-40B4-BE49-F238E27FC236}">
                <a16:creationId xmlns:a16="http://schemas.microsoft.com/office/drawing/2014/main" id="{573CA9E0-3A97-9CB5-A78D-AA9D4FF6B0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91675" y="4096316"/>
            <a:ext cx="2381250" cy="2381250"/>
          </a:xfrm>
          <a:prstGeom prst="rect">
            <a:avLst/>
          </a:prstGeom>
        </p:spPr>
      </p:pic>
    </p:spTree>
    <p:extLst>
      <p:ext uri="{BB962C8B-B14F-4D97-AF65-F5344CB8AC3E}">
        <p14:creationId xmlns:p14="http://schemas.microsoft.com/office/powerpoint/2010/main" val="310483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6EC28B-F1C6-FCE4-0232-43346E7FA2A7}"/>
              </a:ext>
            </a:extLst>
          </p:cNvPr>
          <p:cNvSpPr>
            <a:spLocks noGrp="1"/>
          </p:cNvSpPr>
          <p:nvPr>
            <p:ph type="title"/>
          </p:nvPr>
        </p:nvSpPr>
        <p:spPr>
          <a:xfrm>
            <a:off x="7161197" y="640081"/>
            <a:ext cx="4424672" cy="5489009"/>
          </a:xfrm>
        </p:spPr>
        <p:txBody>
          <a:bodyPr vert="horz" lIns="91440" tIns="45720" rIns="91440" bIns="45720" rtlCol="0" anchor="ctr">
            <a:noAutofit/>
          </a:bodyPr>
          <a:lstStyle/>
          <a:p>
            <a:r>
              <a:rPr lang="en-GB" sz="3200" kern="1200" dirty="0">
                <a:solidFill>
                  <a:schemeClr val="accent6">
                    <a:lumMod val="50000"/>
                  </a:schemeClr>
                </a:solidFill>
                <a:latin typeface="Arial" panose="020B0604020202020204" pitchFamily="34" charset="0"/>
                <a:cs typeface="Arial" panose="020B0604020202020204" pitchFamily="34" charset="0"/>
              </a:rPr>
              <a:t>And Jesus grew in wisdom and stature, and in favour with God and people.  </a:t>
            </a:r>
            <a:br>
              <a:rPr lang="en-GB" sz="1200" kern="1200" dirty="0">
                <a:solidFill>
                  <a:schemeClr val="accent6">
                    <a:lumMod val="50000"/>
                  </a:schemeClr>
                </a:solidFill>
                <a:latin typeface="+mj-lt"/>
                <a:ea typeface="+mj-ea"/>
                <a:cs typeface="+mj-cs"/>
              </a:rPr>
            </a:br>
            <a:br>
              <a:rPr lang="en-GB" sz="1200" kern="1200" dirty="0">
                <a:solidFill>
                  <a:schemeClr val="accent6">
                    <a:lumMod val="50000"/>
                  </a:schemeClr>
                </a:solidFill>
                <a:latin typeface="+mj-lt"/>
                <a:ea typeface="+mj-ea"/>
                <a:cs typeface="+mj-cs"/>
              </a:rPr>
            </a:br>
            <a:r>
              <a:rPr lang="en-GB" sz="1200" kern="1200" dirty="0">
                <a:solidFill>
                  <a:schemeClr val="accent6">
                    <a:lumMod val="50000"/>
                  </a:schemeClr>
                </a:solidFill>
                <a:latin typeface="+mj-lt"/>
                <a:ea typeface="+mj-ea"/>
                <a:cs typeface="+mj-cs"/>
              </a:rPr>
              <a:t>Luke 2: 52 NIVUK</a:t>
            </a:r>
            <a:endParaRPr lang="en-US" sz="1200" kern="1200" dirty="0">
              <a:solidFill>
                <a:schemeClr val="accent6">
                  <a:lumMod val="50000"/>
                </a:schemeClr>
              </a:solidFill>
              <a:latin typeface="+mj-lt"/>
              <a:ea typeface="+mj-ea"/>
              <a:cs typeface="+mj-cs"/>
            </a:endParaRPr>
          </a:p>
        </p:txBody>
      </p:sp>
      <p:pic>
        <p:nvPicPr>
          <p:cNvPr id="3" name="Picture 2">
            <a:extLst>
              <a:ext uri="{FF2B5EF4-FFF2-40B4-BE49-F238E27FC236}">
                <a16:creationId xmlns:a16="http://schemas.microsoft.com/office/drawing/2014/main" id="{0F0CBDB6-0B08-B743-5659-8C4B05455B9C}"/>
              </a:ext>
            </a:extLst>
          </p:cNvPr>
          <p:cNvPicPr>
            <a:picLocks noChangeAspect="1"/>
          </p:cNvPicPr>
          <p:nvPr/>
        </p:nvPicPr>
        <p:blipFill>
          <a:blip r:embed="rId2"/>
          <a:stretch>
            <a:fillRect/>
          </a:stretch>
        </p:blipFill>
        <p:spPr>
          <a:xfrm>
            <a:off x="1573622" y="728906"/>
            <a:ext cx="5485514" cy="5400184"/>
          </a:xfrm>
          <a:prstGeom prst="rect">
            <a:avLst/>
          </a:prstGeom>
        </p:spPr>
      </p:pic>
      <p:sp>
        <p:nvSpPr>
          <p:cNvPr id="6" name="TextBox 5">
            <a:extLst>
              <a:ext uri="{FF2B5EF4-FFF2-40B4-BE49-F238E27FC236}">
                <a16:creationId xmlns:a16="http://schemas.microsoft.com/office/drawing/2014/main" id="{EB86CB0C-F62B-6D6F-F99A-77EFB31E71C0}"/>
              </a:ext>
            </a:extLst>
          </p:cNvPr>
          <p:cNvSpPr txBox="1"/>
          <p:nvPr/>
        </p:nvSpPr>
        <p:spPr>
          <a:xfrm>
            <a:off x="1471561" y="6126887"/>
            <a:ext cx="4316249" cy="461665"/>
          </a:xfrm>
          <a:prstGeom prst="rect">
            <a:avLst/>
          </a:prstGeom>
          <a:noFill/>
        </p:spPr>
        <p:txBody>
          <a:bodyPr wrap="square">
            <a:spAutoFit/>
          </a:bodyPr>
          <a:lstStyle/>
          <a:p>
            <a:r>
              <a:rPr lang="en-GB" sz="1200" dirty="0">
                <a:solidFill>
                  <a:srgbClr val="7030A0"/>
                </a:solidFill>
              </a:rPr>
              <a:t>Jesus in the Temple by James B </a:t>
            </a:r>
            <a:r>
              <a:rPr lang="en-GB" sz="1200" dirty="0" err="1">
                <a:solidFill>
                  <a:srgbClr val="7030A0"/>
                </a:solidFill>
              </a:rPr>
              <a:t>Jangknegt</a:t>
            </a:r>
            <a:r>
              <a:rPr lang="en-GB" sz="1200" dirty="0">
                <a:solidFill>
                  <a:srgbClr val="7030A0"/>
                </a:solidFill>
              </a:rPr>
              <a:t> 2009 used with permission</a:t>
            </a:r>
          </a:p>
        </p:txBody>
      </p:sp>
    </p:spTree>
    <p:extLst>
      <p:ext uri="{BB962C8B-B14F-4D97-AF65-F5344CB8AC3E}">
        <p14:creationId xmlns:p14="http://schemas.microsoft.com/office/powerpoint/2010/main" val="87511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346A4-E017-B6DF-BF0B-DE2BD4A45CF2}"/>
              </a:ext>
            </a:extLst>
          </p:cNvPr>
          <p:cNvSpPr txBox="1"/>
          <p:nvPr/>
        </p:nvSpPr>
        <p:spPr>
          <a:xfrm>
            <a:off x="856648" y="731520"/>
            <a:ext cx="9663765" cy="5601533"/>
          </a:xfrm>
          <a:prstGeom prst="rect">
            <a:avLst/>
          </a:prstGeom>
          <a:noFill/>
        </p:spPr>
        <p:txBody>
          <a:bodyPr wrap="square" rtlCol="0">
            <a:spAutoFit/>
          </a:bodyPr>
          <a:lstStyle/>
          <a:p>
            <a:r>
              <a:rPr lang="en-GB" sz="2800" b="1" dirty="0">
                <a:solidFill>
                  <a:schemeClr val="accent6">
                    <a:lumMod val="50000"/>
                  </a:schemeClr>
                </a:solidFill>
                <a:latin typeface="Arial" panose="020B0604020202020204" pitchFamily="34" charset="0"/>
                <a:cs typeface="Arial" panose="020B0604020202020204" pitchFamily="34" charset="0"/>
              </a:rPr>
              <a:t>Discussion</a:t>
            </a:r>
          </a:p>
          <a:p>
            <a:endParaRPr lang="en-GB" dirty="0">
              <a:solidFill>
                <a:schemeClr val="accent6">
                  <a:lumMod val="50000"/>
                </a:schemeClr>
              </a:solidFill>
              <a:latin typeface="Arial" panose="020B0604020202020204" pitchFamily="34" charset="0"/>
              <a:cs typeface="Arial" panose="020B0604020202020204" pitchFamily="34" charset="0"/>
            </a:endParaRPr>
          </a:p>
          <a:p>
            <a:r>
              <a:rPr lang="en-GB" sz="2400" dirty="0">
                <a:solidFill>
                  <a:schemeClr val="accent6">
                    <a:lumMod val="50000"/>
                  </a:schemeClr>
                </a:solidFill>
                <a:latin typeface="Arial" panose="020B0604020202020204" pitchFamily="34" charset="0"/>
                <a:cs typeface="Arial" panose="020B0604020202020204" pitchFamily="34" charset="0"/>
              </a:rPr>
              <a:t>Which parts of this made your soul sing?</a:t>
            </a:r>
          </a:p>
          <a:p>
            <a:endParaRPr lang="en-GB" sz="2400" dirty="0">
              <a:solidFill>
                <a:schemeClr val="accent6">
                  <a:lumMod val="50000"/>
                </a:schemeClr>
              </a:solidFill>
              <a:latin typeface="Arial" panose="020B0604020202020204" pitchFamily="34" charset="0"/>
              <a:cs typeface="Arial" panose="020B0604020202020204" pitchFamily="34" charset="0"/>
            </a:endParaRPr>
          </a:p>
          <a:p>
            <a:r>
              <a:rPr lang="en-GB" sz="2400" dirty="0">
                <a:solidFill>
                  <a:schemeClr val="accent6">
                    <a:lumMod val="50000"/>
                  </a:schemeClr>
                </a:solidFill>
                <a:latin typeface="Arial" panose="020B0604020202020204" pitchFamily="34" charset="0"/>
                <a:cs typeface="Arial" panose="020B0604020202020204" pitchFamily="34" charset="0"/>
              </a:rPr>
              <a:t>What parts of this resonate with what God is doing in your own context at the </a:t>
            </a:r>
            <a:r>
              <a:rPr lang="en-GB" sz="2400">
                <a:solidFill>
                  <a:schemeClr val="accent6">
                    <a:lumMod val="50000"/>
                  </a:schemeClr>
                </a:solidFill>
                <a:latin typeface="Arial" panose="020B0604020202020204" pitchFamily="34" charset="0"/>
                <a:cs typeface="Arial" panose="020B0604020202020204" pitchFamily="34" charset="0"/>
              </a:rPr>
              <a:t>moment?</a:t>
            </a:r>
            <a:endParaRPr lang="en-GB" sz="2400" dirty="0">
              <a:solidFill>
                <a:schemeClr val="accent6">
                  <a:lumMod val="50000"/>
                </a:schemeClr>
              </a:solidFill>
              <a:latin typeface="Arial" panose="020B0604020202020204" pitchFamily="34" charset="0"/>
              <a:cs typeface="Arial" panose="020B0604020202020204" pitchFamily="34" charset="0"/>
            </a:endParaRPr>
          </a:p>
          <a:p>
            <a:endParaRPr lang="en-GB" sz="2400" dirty="0">
              <a:solidFill>
                <a:schemeClr val="accent6">
                  <a:lumMod val="50000"/>
                </a:schemeClr>
              </a:solidFill>
              <a:latin typeface="Arial" panose="020B0604020202020204" pitchFamily="34" charset="0"/>
              <a:cs typeface="Arial" panose="020B0604020202020204" pitchFamily="34" charset="0"/>
            </a:endParaRPr>
          </a:p>
          <a:p>
            <a:r>
              <a:rPr lang="en-GB" sz="2400" dirty="0">
                <a:solidFill>
                  <a:schemeClr val="accent6">
                    <a:lumMod val="50000"/>
                  </a:schemeClr>
                </a:solidFill>
                <a:latin typeface="Arial" panose="020B0604020202020204" pitchFamily="34" charset="0"/>
                <a:cs typeface="Arial" panose="020B0604020202020204" pitchFamily="34" charset="0"/>
              </a:rPr>
              <a:t>What practical changes would help put children and young people (even more) at the heart of what you do in your parish?</a:t>
            </a:r>
          </a:p>
          <a:p>
            <a:endParaRPr lang="en-GB" sz="2400" dirty="0">
              <a:solidFill>
                <a:schemeClr val="accent6">
                  <a:lumMod val="50000"/>
                </a:schemeClr>
              </a:solidFill>
              <a:latin typeface="Arial" panose="020B0604020202020204" pitchFamily="34" charset="0"/>
              <a:cs typeface="Arial" panose="020B0604020202020204" pitchFamily="34" charset="0"/>
            </a:endParaRPr>
          </a:p>
          <a:p>
            <a:r>
              <a:rPr lang="en-GB" sz="2400" dirty="0">
                <a:solidFill>
                  <a:schemeClr val="accent6">
                    <a:lumMod val="50000"/>
                  </a:schemeClr>
                </a:solidFill>
                <a:latin typeface="Arial" panose="020B0604020202020204" pitchFamily="34" charset="0"/>
                <a:cs typeface="Arial" panose="020B0604020202020204" pitchFamily="34" charset="0"/>
              </a:rPr>
              <a:t>Doodle the three intersecting circles. What do you already do in the intersections of home / church / school? Could any of this be taken on a step?</a:t>
            </a:r>
          </a:p>
          <a:p>
            <a:endParaRPr lang="en-GB" sz="2400" dirty="0">
              <a:solidFill>
                <a:schemeClr val="accent6">
                  <a:lumMod val="50000"/>
                </a:schemeClr>
              </a:solidFill>
              <a:latin typeface="Arial" panose="020B0604020202020204" pitchFamily="34" charset="0"/>
              <a:cs typeface="Arial" panose="020B0604020202020204" pitchFamily="34" charset="0"/>
            </a:endParaRPr>
          </a:p>
          <a:p>
            <a:r>
              <a:rPr lang="en-GB" sz="2400" dirty="0">
                <a:solidFill>
                  <a:schemeClr val="accent6">
                    <a:lumMod val="50000"/>
                  </a:schemeClr>
                </a:solidFill>
                <a:latin typeface="Arial" panose="020B0604020202020204" pitchFamily="34" charset="0"/>
                <a:cs typeface="Arial" panose="020B0604020202020204" pitchFamily="34" charset="0"/>
              </a:rPr>
              <a:t>What questions do you need to find answers to?</a:t>
            </a:r>
          </a:p>
        </p:txBody>
      </p:sp>
    </p:spTree>
    <p:extLst>
      <p:ext uri="{BB962C8B-B14F-4D97-AF65-F5344CB8AC3E}">
        <p14:creationId xmlns:p14="http://schemas.microsoft.com/office/powerpoint/2010/main" val="187958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Where do you feel close to God?">
            <a:hlinkClick r:id="" action="ppaction://media"/>
            <a:extLst>
              <a:ext uri="{FF2B5EF4-FFF2-40B4-BE49-F238E27FC236}">
                <a16:creationId xmlns:a16="http://schemas.microsoft.com/office/drawing/2014/main" id="{1AD52C1E-45CC-B537-DB8A-24436DEEAFBD}"/>
              </a:ext>
            </a:extLst>
          </p:cNvPr>
          <p:cNvPicPr>
            <a:picLocks noRot="1" noChangeAspect="1"/>
          </p:cNvPicPr>
          <p:nvPr>
            <a:videoFile r:link="rId1"/>
          </p:nvPr>
        </p:nvPicPr>
        <p:blipFill>
          <a:blip r:embed="rId4"/>
          <a:stretch>
            <a:fillRect/>
          </a:stretch>
        </p:blipFill>
        <p:spPr>
          <a:xfrm>
            <a:off x="1143942" y="643467"/>
            <a:ext cx="9904115"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3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CBDB6-0B08-B743-5659-8C4B05455B9C}"/>
              </a:ext>
            </a:extLst>
          </p:cNvPr>
          <p:cNvPicPr>
            <a:picLocks noChangeAspect="1"/>
          </p:cNvPicPr>
          <p:nvPr/>
        </p:nvPicPr>
        <p:blipFill>
          <a:blip r:embed="rId2"/>
          <a:stretch>
            <a:fillRect/>
          </a:stretch>
        </p:blipFill>
        <p:spPr>
          <a:xfrm>
            <a:off x="2695044" y="364100"/>
            <a:ext cx="6226659" cy="6129800"/>
          </a:xfrm>
          <a:prstGeom prst="rect">
            <a:avLst/>
          </a:prstGeom>
        </p:spPr>
      </p:pic>
    </p:spTree>
    <p:extLst>
      <p:ext uri="{BB962C8B-B14F-4D97-AF65-F5344CB8AC3E}">
        <p14:creationId xmlns:p14="http://schemas.microsoft.com/office/powerpoint/2010/main" val="427422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C28B-F1C6-FCE4-0232-43346E7FA2A7}"/>
              </a:ext>
            </a:extLst>
          </p:cNvPr>
          <p:cNvSpPr>
            <a:spLocks noGrp="1"/>
          </p:cNvSpPr>
          <p:nvPr>
            <p:ph type="title"/>
          </p:nvPr>
        </p:nvSpPr>
        <p:spPr>
          <a:xfrm>
            <a:off x="7161197" y="640081"/>
            <a:ext cx="4424672" cy="5489009"/>
          </a:xfrm>
        </p:spPr>
        <p:txBody>
          <a:bodyPr vert="horz" lIns="91440" tIns="45720" rIns="91440" bIns="45720" rtlCol="0" anchor="ctr">
            <a:noAutofit/>
          </a:bodyPr>
          <a:lstStyle/>
          <a:p>
            <a:r>
              <a:rPr lang="en-GB" sz="1400" kern="1200" dirty="0">
                <a:solidFill>
                  <a:schemeClr val="accent6">
                    <a:lumMod val="50000"/>
                  </a:schemeClr>
                </a:solidFill>
                <a:latin typeface="Arial" panose="020B0604020202020204" pitchFamily="34" charset="0"/>
                <a:cs typeface="Arial" panose="020B0604020202020204" pitchFamily="34" charset="0"/>
              </a:rPr>
              <a:t>Every year Jesus’ parents went to Jerusalem for the Festival of the Passover. When he was twelve years old, they went up to the festival, according to the custom. After the festival was over, while his parents were returning home, the boy Jesus stayed behind in Jerusalem, but they were unaware of it. </a:t>
            </a:r>
            <a:br>
              <a:rPr lang="en-GB" sz="1400" kern="1200" dirty="0">
                <a:solidFill>
                  <a:schemeClr val="accent6">
                    <a:lumMod val="50000"/>
                  </a:schemeClr>
                </a:solidFill>
                <a:latin typeface="Arial" panose="020B0604020202020204" pitchFamily="34" charset="0"/>
                <a:cs typeface="Arial" panose="020B0604020202020204" pitchFamily="34" charset="0"/>
              </a:rPr>
            </a:br>
            <a:r>
              <a:rPr lang="en-GB" sz="1400" kern="1200" dirty="0">
                <a:solidFill>
                  <a:schemeClr val="accent6">
                    <a:lumMod val="50000"/>
                  </a:schemeClr>
                </a:solidFill>
                <a:latin typeface="Arial" panose="020B0604020202020204" pitchFamily="34" charset="0"/>
                <a:cs typeface="Arial" panose="020B0604020202020204" pitchFamily="34" charset="0"/>
              </a:rPr>
              <a:t>Thinking he was in their company, they travelled on for a day. Then they began looking for him among their relatives and friends. When they did not find him, they went back to Jerusalem to look for him. </a:t>
            </a:r>
            <a:br>
              <a:rPr lang="en-GB" sz="1400" kern="1200" dirty="0">
                <a:solidFill>
                  <a:schemeClr val="accent6">
                    <a:lumMod val="50000"/>
                  </a:schemeClr>
                </a:solidFill>
                <a:latin typeface="Arial" panose="020B0604020202020204" pitchFamily="34" charset="0"/>
                <a:cs typeface="Arial" panose="020B0604020202020204" pitchFamily="34" charset="0"/>
              </a:rPr>
            </a:br>
            <a:r>
              <a:rPr lang="en-GB" sz="1400" kern="1200" dirty="0">
                <a:solidFill>
                  <a:schemeClr val="accent6">
                    <a:lumMod val="50000"/>
                  </a:schemeClr>
                </a:solidFill>
                <a:latin typeface="Arial" panose="020B0604020202020204" pitchFamily="34" charset="0"/>
                <a:cs typeface="Arial" panose="020B0604020202020204" pitchFamily="34" charset="0"/>
              </a:rPr>
              <a:t>After three days they found him in the temple courts, sitting among the teachers, listening to them and asking them questions. </a:t>
            </a:r>
            <a:br>
              <a:rPr lang="en-GB" sz="1400" kern="1200" dirty="0">
                <a:solidFill>
                  <a:schemeClr val="accent6">
                    <a:lumMod val="50000"/>
                  </a:schemeClr>
                </a:solidFill>
                <a:latin typeface="Arial" panose="020B0604020202020204" pitchFamily="34" charset="0"/>
                <a:cs typeface="Arial" panose="020B0604020202020204" pitchFamily="34" charset="0"/>
              </a:rPr>
            </a:br>
            <a:r>
              <a:rPr lang="en-GB" sz="1400" kern="1200" dirty="0">
                <a:solidFill>
                  <a:schemeClr val="accent6">
                    <a:lumMod val="50000"/>
                  </a:schemeClr>
                </a:solidFill>
                <a:latin typeface="Arial" panose="020B0604020202020204" pitchFamily="34" charset="0"/>
                <a:cs typeface="Arial" panose="020B0604020202020204" pitchFamily="34" charset="0"/>
              </a:rPr>
              <a:t>Everyone who heard him was amazed at his understanding and his answers.  When his parents saw him, they were astonished. His mother said to him, ‘Son, why have you treated us like this? Your father and I have been anxiously searching for you.’</a:t>
            </a:r>
            <a:br>
              <a:rPr lang="en-GB" sz="1400" kern="1200" dirty="0">
                <a:solidFill>
                  <a:schemeClr val="accent6">
                    <a:lumMod val="50000"/>
                  </a:schemeClr>
                </a:solidFill>
                <a:latin typeface="Arial" panose="020B0604020202020204" pitchFamily="34" charset="0"/>
                <a:cs typeface="Arial" panose="020B0604020202020204" pitchFamily="34" charset="0"/>
              </a:rPr>
            </a:br>
            <a:br>
              <a:rPr lang="en-GB" sz="1400" kern="1200" dirty="0">
                <a:solidFill>
                  <a:schemeClr val="accent6">
                    <a:lumMod val="50000"/>
                  </a:schemeClr>
                </a:solidFill>
                <a:latin typeface="Arial" panose="020B0604020202020204" pitchFamily="34" charset="0"/>
                <a:cs typeface="Arial" panose="020B0604020202020204" pitchFamily="34" charset="0"/>
              </a:rPr>
            </a:br>
            <a:r>
              <a:rPr lang="en-GB" sz="1400" kern="1200" dirty="0">
                <a:solidFill>
                  <a:schemeClr val="accent6">
                    <a:lumMod val="50000"/>
                  </a:schemeClr>
                </a:solidFill>
                <a:latin typeface="Arial" panose="020B0604020202020204" pitchFamily="34" charset="0"/>
                <a:cs typeface="Arial" panose="020B0604020202020204" pitchFamily="34" charset="0"/>
              </a:rPr>
              <a:t> ‘Why were you searching for me?’ he asked. ‘Didn’t you know I had to be in my Father’s house?’ But they did not understand what he was saying to them.</a:t>
            </a:r>
            <a:br>
              <a:rPr lang="en-GB" sz="1400" kern="1200" dirty="0">
                <a:solidFill>
                  <a:schemeClr val="accent6">
                    <a:lumMod val="50000"/>
                  </a:schemeClr>
                </a:solidFill>
                <a:latin typeface="Arial" panose="020B0604020202020204" pitchFamily="34" charset="0"/>
                <a:cs typeface="Arial" panose="020B0604020202020204" pitchFamily="34" charset="0"/>
              </a:rPr>
            </a:br>
            <a:br>
              <a:rPr lang="en-GB" sz="1400" kern="1200" dirty="0">
                <a:solidFill>
                  <a:schemeClr val="accent6">
                    <a:lumMod val="50000"/>
                  </a:schemeClr>
                </a:solidFill>
                <a:latin typeface="Arial" panose="020B0604020202020204" pitchFamily="34" charset="0"/>
                <a:cs typeface="Arial" panose="020B0604020202020204" pitchFamily="34" charset="0"/>
              </a:rPr>
            </a:br>
            <a:r>
              <a:rPr lang="en-GB" sz="1400" kern="1200" dirty="0">
                <a:solidFill>
                  <a:schemeClr val="accent6">
                    <a:lumMod val="50000"/>
                  </a:schemeClr>
                </a:solidFill>
                <a:latin typeface="Arial" panose="020B0604020202020204" pitchFamily="34" charset="0"/>
                <a:cs typeface="Arial" panose="020B0604020202020204" pitchFamily="34" charset="0"/>
              </a:rPr>
              <a:t> Then he went down to Nazareth with them and was obedient to them. But his mother treasured all these things in her heart.  And Jesus grew in wisdom and stature, and in favour with God and people.  </a:t>
            </a:r>
            <a:br>
              <a:rPr lang="en-GB" sz="1200" kern="1200" dirty="0">
                <a:solidFill>
                  <a:schemeClr val="accent6">
                    <a:lumMod val="50000"/>
                  </a:schemeClr>
                </a:solidFill>
                <a:latin typeface="+mj-lt"/>
                <a:ea typeface="+mj-ea"/>
                <a:cs typeface="+mj-cs"/>
              </a:rPr>
            </a:br>
            <a:r>
              <a:rPr lang="en-GB" sz="1200" kern="1200" dirty="0">
                <a:solidFill>
                  <a:schemeClr val="accent6">
                    <a:lumMod val="50000"/>
                  </a:schemeClr>
                </a:solidFill>
                <a:latin typeface="+mj-lt"/>
                <a:ea typeface="+mj-ea"/>
                <a:cs typeface="+mj-cs"/>
              </a:rPr>
              <a:t>Luke 2: 41-52 NIVUK</a:t>
            </a:r>
            <a:endParaRPr lang="en-US" sz="1200" kern="1200" dirty="0">
              <a:solidFill>
                <a:schemeClr val="accent6">
                  <a:lumMod val="50000"/>
                </a:schemeClr>
              </a:solidFill>
              <a:latin typeface="+mj-lt"/>
              <a:ea typeface="+mj-ea"/>
              <a:cs typeface="+mj-cs"/>
            </a:endParaRPr>
          </a:p>
        </p:txBody>
      </p:sp>
      <p:pic>
        <p:nvPicPr>
          <p:cNvPr id="3" name="Picture 2">
            <a:extLst>
              <a:ext uri="{FF2B5EF4-FFF2-40B4-BE49-F238E27FC236}">
                <a16:creationId xmlns:a16="http://schemas.microsoft.com/office/drawing/2014/main" id="{0F0CBDB6-0B08-B743-5659-8C4B05455B9C}"/>
              </a:ext>
            </a:extLst>
          </p:cNvPr>
          <p:cNvPicPr>
            <a:picLocks noChangeAspect="1"/>
          </p:cNvPicPr>
          <p:nvPr/>
        </p:nvPicPr>
        <p:blipFill>
          <a:blip r:embed="rId2"/>
          <a:stretch>
            <a:fillRect/>
          </a:stretch>
        </p:blipFill>
        <p:spPr>
          <a:xfrm>
            <a:off x="1573622" y="728906"/>
            <a:ext cx="5485514" cy="5400184"/>
          </a:xfrm>
          <a:prstGeom prst="rect">
            <a:avLst/>
          </a:prstGeom>
        </p:spPr>
      </p:pic>
    </p:spTree>
    <p:extLst>
      <p:ext uri="{BB962C8B-B14F-4D97-AF65-F5344CB8AC3E}">
        <p14:creationId xmlns:p14="http://schemas.microsoft.com/office/powerpoint/2010/main" val="346867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6EC28B-F1C6-FCE4-0232-43346E7FA2A7}"/>
              </a:ext>
            </a:extLst>
          </p:cNvPr>
          <p:cNvSpPr>
            <a:spLocks noGrp="1"/>
          </p:cNvSpPr>
          <p:nvPr>
            <p:ph type="title"/>
          </p:nvPr>
        </p:nvSpPr>
        <p:spPr>
          <a:xfrm>
            <a:off x="7161197" y="640081"/>
            <a:ext cx="4424672" cy="5489009"/>
          </a:xfrm>
        </p:spPr>
        <p:txBody>
          <a:bodyPr vert="horz" lIns="91440" tIns="45720" rIns="91440" bIns="45720" rtlCol="0" anchor="ctr">
            <a:noAutofit/>
          </a:bodyPr>
          <a:lstStyle/>
          <a:p>
            <a:r>
              <a:rPr lang="en-GB" sz="3200" kern="1200" dirty="0">
                <a:solidFill>
                  <a:schemeClr val="accent6">
                    <a:lumMod val="50000"/>
                  </a:schemeClr>
                </a:solidFill>
                <a:latin typeface="Arial" panose="020B0604020202020204" pitchFamily="34" charset="0"/>
                <a:cs typeface="Arial" panose="020B0604020202020204" pitchFamily="34" charset="0"/>
              </a:rPr>
              <a:t>And Jesus grew in wisdom and stature, and in favour with God and people.  </a:t>
            </a:r>
            <a:br>
              <a:rPr lang="en-GB" sz="1200" kern="1200" dirty="0">
                <a:solidFill>
                  <a:schemeClr val="accent6">
                    <a:lumMod val="50000"/>
                  </a:schemeClr>
                </a:solidFill>
                <a:latin typeface="+mj-lt"/>
                <a:ea typeface="+mj-ea"/>
                <a:cs typeface="+mj-cs"/>
              </a:rPr>
            </a:br>
            <a:br>
              <a:rPr lang="en-GB" sz="1200" kern="1200" dirty="0">
                <a:solidFill>
                  <a:schemeClr val="accent6">
                    <a:lumMod val="50000"/>
                  </a:schemeClr>
                </a:solidFill>
                <a:latin typeface="+mj-lt"/>
                <a:ea typeface="+mj-ea"/>
                <a:cs typeface="+mj-cs"/>
              </a:rPr>
            </a:br>
            <a:r>
              <a:rPr lang="en-GB" sz="1200" kern="1200" dirty="0">
                <a:solidFill>
                  <a:schemeClr val="accent6">
                    <a:lumMod val="50000"/>
                  </a:schemeClr>
                </a:solidFill>
                <a:latin typeface="+mj-lt"/>
                <a:ea typeface="+mj-ea"/>
                <a:cs typeface="+mj-cs"/>
              </a:rPr>
              <a:t>Luke 2: 52 NIVUK</a:t>
            </a:r>
            <a:endParaRPr lang="en-US" sz="1200" kern="1200" dirty="0">
              <a:solidFill>
                <a:schemeClr val="accent6">
                  <a:lumMod val="50000"/>
                </a:schemeClr>
              </a:solidFill>
              <a:latin typeface="+mj-lt"/>
              <a:ea typeface="+mj-ea"/>
              <a:cs typeface="+mj-cs"/>
            </a:endParaRPr>
          </a:p>
        </p:txBody>
      </p:sp>
      <p:pic>
        <p:nvPicPr>
          <p:cNvPr id="3" name="Picture 2">
            <a:extLst>
              <a:ext uri="{FF2B5EF4-FFF2-40B4-BE49-F238E27FC236}">
                <a16:creationId xmlns:a16="http://schemas.microsoft.com/office/drawing/2014/main" id="{0F0CBDB6-0B08-B743-5659-8C4B05455B9C}"/>
              </a:ext>
            </a:extLst>
          </p:cNvPr>
          <p:cNvPicPr>
            <a:picLocks noChangeAspect="1"/>
          </p:cNvPicPr>
          <p:nvPr/>
        </p:nvPicPr>
        <p:blipFill>
          <a:blip r:embed="rId2"/>
          <a:stretch>
            <a:fillRect/>
          </a:stretch>
        </p:blipFill>
        <p:spPr>
          <a:xfrm>
            <a:off x="1573622" y="728906"/>
            <a:ext cx="5485514" cy="5400184"/>
          </a:xfrm>
          <a:prstGeom prst="rect">
            <a:avLst/>
          </a:prstGeom>
        </p:spPr>
      </p:pic>
      <p:sp>
        <p:nvSpPr>
          <p:cNvPr id="6" name="TextBox 5">
            <a:extLst>
              <a:ext uri="{FF2B5EF4-FFF2-40B4-BE49-F238E27FC236}">
                <a16:creationId xmlns:a16="http://schemas.microsoft.com/office/drawing/2014/main" id="{EB86CB0C-F62B-6D6F-F99A-77EFB31E71C0}"/>
              </a:ext>
            </a:extLst>
          </p:cNvPr>
          <p:cNvSpPr txBox="1"/>
          <p:nvPr/>
        </p:nvSpPr>
        <p:spPr>
          <a:xfrm>
            <a:off x="1471561" y="6126887"/>
            <a:ext cx="4316249" cy="461665"/>
          </a:xfrm>
          <a:prstGeom prst="rect">
            <a:avLst/>
          </a:prstGeom>
          <a:noFill/>
        </p:spPr>
        <p:txBody>
          <a:bodyPr wrap="square">
            <a:spAutoFit/>
          </a:bodyPr>
          <a:lstStyle/>
          <a:p>
            <a:r>
              <a:rPr lang="en-GB" sz="1200" dirty="0">
                <a:solidFill>
                  <a:srgbClr val="7030A0"/>
                </a:solidFill>
              </a:rPr>
              <a:t>Jesus in the Temple by James B </a:t>
            </a:r>
            <a:r>
              <a:rPr lang="en-GB" sz="1200" dirty="0" err="1">
                <a:solidFill>
                  <a:srgbClr val="7030A0"/>
                </a:solidFill>
              </a:rPr>
              <a:t>Jangknegt</a:t>
            </a:r>
            <a:r>
              <a:rPr lang="en-GB" sz="1200" dirty="0">
                <a:solidFill>
                  <a:srgbClr val="7030A0"/>
                </a:solidFill>
              </a:rPr>
              <a:t> 2009 used with permission</a:t>
            </a:r>
          </a:p>
        </p:txBody>
      </p:sp>
    </p:spTree>
    <p:extLst>
      <p:ext uri="{BB962C8B-B14F-4D97-AF65-F5344CB8AC3E}">
        <p14:creationId xmlns:p14="http://schemas.microsoft.com/office/powerpoint/2010/main" val="110733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CBDB6-0B08-B743-5659-8C4B05455B9C}"/>
              </a:ext>
            </a:extLst>
          </p:cNvPr>
          <p:cNvPicPr>
            <a:picLocks noChangeAspect="1"/>
          </p:cNvPicPr>
          <p:nvPr/>
        </p:nvPicPr>
        <p:blipFill>
          <a:blip r:embed="rId2"/>
          <a:stretch>
            <a:fillRect/>
          </a:stretch>
        </p:blipFill>
        <p:spPr>
          <a:xfrm>
            <a:off x="1573622" y="728906"/>
            <a:ext cx="5485514" cy="5400184"/>
          </a:xfrm>
          <a:prstGeom prst="rect">
            <a:avLst/>
          </a:prstGeom>
        </p:spPr>
      </p:pic>
      <p:sp>
        <p:nvSpPr>
          <p:cNvPr id="9" name="TextBox 8">
            <a:extLst>
              <a:ext uri="{FF2B5EF4-FFF2-40B4-BE49-F238E27FC236}">
                <a16:creationId xmlns:a16="http://schemas.microsoft.com/office/drawing/2014/main" id="{19EF49B9-0987-716B-1522-C5BE30E3D765}"/>
              </a:ext>
            </a:extLst>
          </p:cNvPr>
          <p:cNvSpPr txBox="1"/>
          <p:nvPr/>
        </p:nvSpPr>
        <p:spPr>
          <a:xfrm>
            <a:off x="7059136" y="570271"/>
            <a:ext cx="4876800" cy="6186309"/>
          </a:xfrm>
          <a:prstGeom prst="rect">
            <a:avLst/>
          </a:prstGeom>
          <a:noFill/>
        </p:spPr>
        <p:txBody>
          <a:bodyPr wrap="square">
            <a:spAutoFit/>
          </a:bodyPr>
          <a:lstStyle/>
          <a:p>
            <a:r>
              <a:rPr lang="en-GB" dirty="0">
                <a:solidFill>
                  <a:schemeClr val="accent6">
                    <a:lumMod val="50000"/>
                  </a:schemeClr>
                </a:solidFill>
                <a:latin typeface="Arial" panose="020B0604020202020204" pitchFamily="34" charset="0"/>
                <a:cs typeface="Arial" panose="020B0604020202020204" pitchFamily="34" charset="0"/>
              </a:rPr>
              <a:t>a safe, intergenerational community</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where family is key</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with rhythms and seasons</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with space for listening and questioning and answering</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with different interlinking structures working together</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where a child’s spirituality is already flourishing independently</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where a child can flourish physically, cognitively and relationally to become the adult capable of fulfilling their calling</a:t>
            </a:r>
            <a:br>
              <a:rPr lang="en-GB" dirty="0">
                <a:solidFill>
                  <a:schemeClr val="accent6">
                    <a:lumMod val="50000"/>
                  </a:schemeClr>
                </a:solidFill>
                <a:latin typeface="Arial" panose="020B0604020202020204" pitchFamily="34" charset="0"/>
                <a:cs typeface="Arial" panose="020B0604020202020204" pitchFamily="34" charset="0"/>
              </a:rPr>
            </a:br>
            <a:br>
              <a:rPr lang="en-GB" dirty="0">
                <a:solidFill>
                  <a:schemeClr val="accent6">
                    <a:lumMod val="50000"/>
                  </a:schemeClr>
                </a:solidFill>
                <a:latin typeface="Arial" panose="020B0604020202020204" pitchFamily="34" charset="0"/>
                <a:cs typeface="Arial" panose="020B0604020202020204" pitchFamily="34" charset="0"/>
              </a:rPr>
            </a:br>
            <a:r>
              <a:rPr lang="en-GB" dirty="0">
                <a:solidFill>
                  <a:schemeClr val="accent6">
                    <a:lumMod val="50000"/>
                  </a:schemeClr>
                </a:solidFill>
                <a:latin typeface="Arial" panose="020B0604020202020204" pitchFamily="34" charset="0"/>
                <a:cs typeface="Arial" panose="020B0604020202020204" pitchFamily="34" charset="0"/>
              </a:rPr>
              <a:t>a community where adults learn with and from a child</a:t>
            </a:r>
          </a:p>
        </p:txBody>
      </p:sp>
    </p:spTree>
    <p:extLst>
      <p:ext uri="{BB962C8B-B14F-4D97-AF65-F5344CB8AC3E}">
        <p14:creationId xmlns:p14="http://schemas.microsoft.com/office/powerpoint/2010/main" val="183993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CBDB6-0B08-B743-5659-8C4B05455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6908" y="3130446"/>
            <a:ext cx="3632886" cy="3576374"/>
          </a:xfrm>
          <a:prstGeom prst="rect">
            <a:avLst/>
          </a:prstGeom>
        </p:spPr>
      </p:pic>
      <p:sp>
        <p:nvSpPr>
          <p:cNvPr id="9" name="TextBox 8">
            <a:extLst>
              <a:ext uri="{FF2B5EF4-FFF2-40B4-BE49-F238E27FC236}">
                <a16:creationId xmlns:a16="http://schemas.microsoft.com/office/drawing/2014/main" id="{19EF49B9-0987-716B-1522-C5BE30E3D765}"/>
              </a:ext>
            </a:extLst>
          </p:cNvPr>
          <p:cNvSpPr txBox="1"/>
          <p:nvPr/>
        </p:nvSpPr>
        <p:spPr>
          <a:xfrm>
            <a:off x="6153665" y="151179"/>
            <a:ext cx="5782271" cy="7171194"/>
          </a:xfrm>
          <a:prstGeom prst="rect">
            <a:avLst/>
          </a:prstGeom>
          <a:noFill/>
        </p:spPr>
        <p:txBody>
          <a:bodyPr wrap="square">
            <a:spAutoFit/>
          </a:bodyPr>
          <a:lstStyle/>
          <a:p>
            <a:r>
              <a:rPr lang="en-GB" sz="2000" dirty="0">
                <a:solidFill>
                  <a:schemeClr val="accent6">
                    <a:lumMod val="50000"/>
                  </a:schemeClr>
                </a:solidFill>
                <a:latin typeface="Arial" panose="020B0604020202020204" pitchFamily="34" charset="0"/>
                <a:cs typeface="Arial" panose="020B0604020202020204" pitchFamily="34" charset="0"/>
              </a:rPr>
              <a:t>a safe, intergenerational community</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r>
              <a:rPr lang="en-GB" sz="2000" dirty="0">
                <a:solidFill>
                  <a:schemeClr val="accent6">
                    <a:lumMod val="50000"/>
                  </a:schemeClr>
                </a:solidFill>
                <a:latin typeface="Arial" panose="020B0604020202020204" pitchFamily="34" charset="0"/>
                <a:cs typeface="Arial" panose="020B0604020202020204" pitchFamily="34" charset="0"/>
              </a:rPr>
              <a:t>a community where family is key</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r>
              <a:rPr lang="en-GB" sz="2000" dirty="0">
                <a:solidFill>
                  <a:schemeClr val="accent6">
                    <a:lumMod val="50000"/>
                  </a:schemeClr>
                </a:solidFill>
                <a:latin typeface="Arial" panose="020B0604020202020204" pitchFamily="34" charset="0"/>
                <a:cs typeface="Arial" panose="020B0604020202020204" pitchFamily="34" charset="0"/>
              </a:rPr>
              <a:t>a community with rhythms and seasons</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r>
              <a:rPr lang="en-GB" sz="2000" dirty="0">
                <a:solidFill>
                  <a:schemeClr val="accent6">
                    <a:lumMod val="50000"/>
                  </a:schemeClr>
                </a:solidFill>
                <a:latin typeface="Arial" panose="020B0604020202020204" pitchFamily="34" charset="0"/>
                <a:cs typeface="Arial" panose="020B0604020202020204" pitchFamily="34" charset="0"/>
              </a:rPr>
              <a:t>a community with space for listening and questioning and answering</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r>
              <a:rPr lang="en-GB" sz="2000" dirty="0">
                <a:solidFill>
                  <a:schemeClr val="accent6">
                    <a:lumMod val="50000"/>
                  </a:schemeClr>
                </a:solidFill>
                <a:latin typeface="Arial" panose="020B0604020202020204" pitchFamily="34" charset="0"/>
                <a:cs typeface="Arial" panose="020B0604020202020204" pitchFamily="34" charset="0"/>
              </a:rPr>
              <a:t>a community with different interlinking structures working together</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r>
              <a:rPr lang="en-GB" sz="2000" dirty="0">
                <a:solidFill>
                  <a:schemeClr val="accent6">
                    <a:lumMod val="50000"/>
                  </a:schemeClr>
                </a:solidFill>
                <a:latin typeface="Arial" panose="020B0604020202020204" pitchFamily="34" charset="0"/>
                <a:cs typeface="Arial" panose="020B0604020202020204" pitchFamily="34" charset="0"/>
              </a:rPr>
              <a:t>a community where a child’s spirituality is already flourishing independently</a:t>
            </a:r>
          </a:p>
          <a:p>
            <a:endParaRPr lang="en-GB" sz="2000" dirty="0">
              <a:solidFill>
                <a:schemeClr val="accent6">
                  <a:lumMod val="50000"/>
                </a:schemeClr>
              </a:solidFill>
              <a:latin typeface="Arial" panose="020B0604020202020204" pitchFamily="34" charset="0"/>
              <a:cs typeface="Arial" panose="020B0604020202020204" pitchFamily="34" charset="0"/>
            </a:endParaRPr>
          </a:p>
          <a:p>
            <a:r>
              <a:rPr lang="en-GB" sz="2000" dirty="0">
                <a:solidFill>
                  <a:schemeClr val="accent6">
                    <a:lumMod val="50000"/>
                  </a:schemeClr>
                </a:solidFill>
                <a:latin typeface="Arial" panose="020B0604020202020204" pitchFamily="34" charset="0"/>
                <a:cs typeface="Arial" panose="020B0604020202020204" pitchFamily="34" charset="0"/>
              </a:rPr>
              <a:t>a community where adults learn with and from a child</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r>
              <a:rPr lang="en-GB" sz="2000" dirty="0">
                <a:solidFill>
                  <a:schemeClr val="accent6">
                    <a:lumMod val="50000"/>
                  </a:schemeClr>
                </a:solidFill>
                <a:latin typeface="Arial" panose="020B0604020202020204" pitchFamily="34" charset="0"/>
                <a:cs typeface="Arial" panose="020B0604020202020204" pitchFamily="34" charset="0"/>
              </a:rPr>
              <a:t>a community where a child can flourish physically, cognitively and relationally to become the adult capable of fulfilling their calling</a:t>
            </a:r>
            <a:br>
              <a:rPr lang="en-GB" sz="2000" dirty="0">
                <a:solidFill>
                  <a:schemeClr val="accent6">
                    <a:lumMod val="50000"/>
                  </a:schemeClr>
                </a:solidFill>
                <a:latin typeface="Arial" panose="020B0604020202020204" pitchFamily="34" charset="0"/>
                <a:cs typeface="Arial" panose="020B0604020202020204" pitchFamily="34" charset="0"/>
              </a:rPr>
            </a:br>
            <a:br>
              <a:rPr lang="en-GB" sz="2000" dirty="0">
                <a:solidFill>
                  <a:schemeClr val="accent6">
                    <a:lumMod val="50000"/>
                  </a:schemeClr>
                </a:solidFill>
                <a:latin typeface="Arial" panose="020B0604020202020204" pitchFamily="34" charset="0"/>
                <a:cs typeface="Arial" panose="020B0604020202020204" pitchFamily="34" charset="0"/>
              </a:rPr>
            </a:br>
            <a:endParaRPr lang="en-GB" sz="2000" dirty="0">
              <a:solidFill>
                <a:schemeClr val="accent6">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9D6CA3-229F-7F36-45A9-44957898C6DD}"/>
              </a:ext>
            </a:extLst>
          </p:cNvPr>
          <p:cNvSpPr txBox="1"/>
          <p:nvPr/>
        </p:nvSpPr>
        <p:spPr>
          <a:xfrm>
            <a:off x="527222" y="642551"/>
            <a:ext cx="5873578" cy="830997"/>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Where have you seen this sort of community in 21</a:t>
            </a:r>
            <a:r>
              <a:rPr lang="en-GB" sz="2400" b="1" baseline="30000" dirty="0">
                <a:solidFill>
                  <a:srgbClr val="7030A0"/>
                </a:solidFill>
                <a:latin typeface="Arial" panose="020B0604020202020204" pitchFamily="34" charset="0"/>
                <a:cs typeface="Arial" panose="020B0604020202020204" pitchFamily="34" charset="0"/>
              </a:rPr>
              <a:t>st</a:t>
            </a:r>
            <a:r>
              <a:rPr lang="en-GB" sz="2400" b="1" dirty="0">
                <a:solidFill>
                  <a:srgbClr val="7030A0"/>
                </a:solidFill>
                <a:latin typeface="Arial" panose="020B0604020202020204" pitchFamily="34" charset="0"/>
                <a:cs typeface="Arial" panose="020B0604020202020204" pitchFamily="34" charset="0"/>
              </a:rPr>
              <a:t> century UK?</a:t>
            </a:r>
          </a:p>
        </p:txBody>
      </p:sp>
    </p:spTree>
    <p:extLst>
      <p:ext uri="{BB962C8B-B14F-4D97-AF65-F5344CB8AC3E}">
        <p14:creationId xmlns:p14="http://schemas.microsoft.com/office/powerpoint/2010/main" val="569546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257A"/>
      </a:dk1>
      <a:lt1>
        <a:srgbClr val="FFFFFF"/>
      </a:lt1>
      <a:dk2>
        <a:srgbClr val="9966CC"/>
      </a:dk2>
      <a:lt2>
        <a:srgbClr val="C0B3D3"/>
      </a:lt2>
      <a:accent1>
        <a:srgbClr val="00257A"/>
      </a:accent1>
      <a:accent2>
        <a:srgbClr val="C0B3D3"/>
      </a:accent2>
      <a:accent3>
        <a:srgbClr val="9966CC"/>
      </a:accent3>
      <a:accent4>
        <a:srgbClr val="CCD4E5"/>
      </a:accent4>
      <a:accent5>
        <a:srgbClr val="F3F0F7"/>
      </a:accent5>
      <a:accent6>
        <a:srgbClr val="EBE1F5"/>
      </a:accent6>
      <a:hlink>
        <a:srgbClr val="00257A"/>
      </a:hlink>
      <a:folHlink>
        <a:srgbClr val="9966CC"/>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657a91f-fe9e-4f09-8fd2-640c539578ac" ContentTypeId="0x01010099CEBC6864FF3B48A3EFF206EC64D1BE0D" PreviousValue="false"/>
</file>

<file path=customXml/item2.xml><?xml version="1.0" encoding="utf-8"?>
<ct:contentTypeSchema xmlns:ct="http://schemas.microsoft.com/office/2006/metadata/contentType" xmlns:ma="http://schemas.microsoft.com/office/2006/metadata/properties/metaAttributes" ct:_="" ma:_="" ma:contentTypeName="Education Word" ma:contentTypeID="0x01010099CEBC6864FF3B48A3EFF206EC64D1BE0D005D4CA523DF17A940913738AD764448A3" ma:contentTypeVersion="100" ma:contentTypeDescription="" ma:contentTypeScope="" ma:versionID="0627dbe4c40cae97e391514e48c01b79">
  <xsd:schema xmlns:xsd="http://www.w3.org/2001/XMLSchema" xmlns:xs="http://www.w3.org/2001/XMLSchema" xmlns:p="http://schemas.microsoft.com/office/2006/metadata/properties" xmlns:ns2="91caf6fe-75ce-478b-9c7c-0edc1e2a0a7e" targetNamespace="http://schemas.microsoft.com/office/2006/metadata/properties" ma:root="true" ma:fieldsID="0fc2374665e24db21e5659346fd50c90" ns2:_="">
    <xsd:import namespace="91caf6fe-75ce-478b-9c7c-0edc1e2a0a7e"/>
    <xsd:element name="properties">
      <xsd:complexType>
        <xsd:sequence>
          <xsd:element name="documentManagement">
            <xsd:complexType>
              <xsd:all>
                <xsd:element ref="ns2:TaxCatchAll" minOccurs="0"/>
                <xsd:element ref="ns2:TaxCatchAllLabel" minOccurs="0"/>
                <xsd:element ref="ns2:l586dc11107a48699a043760ce28f368" minOccurs="0"/>
                <xsd:element ref="ns2:j9b5ad1f1ca8420b99f700138ed9e48c" minOccurs="0"/>
                <xsd:element ref="ns2:RelevantDat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7c5fda7-0de2-45e7-a56b-24460f806044}"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7c5fda7-0de2-45e7-a56b-24460f806044}" ma:internalName="TaxCatchAllLabel" ma:readOnly="true" ma:showField="CatchAllDataLabel" ma:web="2f4ed505-7171-43be-8ee8-c15c98cbd63a">
      <xsd:complexType>
        <xsd:complexContent>
          <xsd:extension base="dms:MultiChoiceLookup">
            <xsd:sequence>
              <xsd:element name="Value" type="dms:Lookup" maxOccurs="unbounded" minOccurs="0" nillable="true"/>
            </xsd:sequence>
          </xsd:extension>
        </xsd:complexContent>
      </xsd:complexType>
    </xsd:element>
    <xsd:element name="l586dc11107a48699a043760ce28f368" ma:index="10" nillable="true" ma:taxonomy="true" ma:internalName="l586dc11107a48699a043760ce28f368" ma:taxonomyFieldName="Dept" ma:displayName="Dept" ma:default="" ma:fieldId="{5586dc11-107a-4869-9a04-3760ce28f368}" ma:sspId="2657a91f-fe9e-4f09-8fd2-640c539578ac" ma:termSetId="add47b17-efb2-4e75-a96f-9e68126a8645" ma:anchorId="00000000-0000-0000-0000-000000000000" ma:open="false" ma:isKeyword="false">
      <xsd:complexType>
        <xsd:sequence>
          <xsd:element ref="pc:Terms" minOccurs="0" maxOccurs="1"/>
        </xsd:sequence>
      </xsd:complexType>
    </xsd:element>
    <xsd:element name="j9b5ad1f1ca8420b99f700138ed9e48c" ma:index="12" nillable="true" ma:taxonomy="true" ma:internalName="j9b5ad1f1ca8420b99f700138ed9e48c" ma:taxonomyFieldName="DocumentType" ma:displayName="Document Type" ma:default="" ma:fieldId="{39b5ad1f-1ca8-420b-99f7-00138ed9e48c}" ma:sspId="2657a91f-fe9e-4f09-8fd2-640c539578ac" ma:termSetId="4ddd3b00-2747-4614-ab67-5cc123835646" ma:anchorId="00000000-0000-0000-0000-000000000000" ma:open="false" ma:isKeyword="false">
      <xsd:complexType>
        <xsd:sequence>
          <xsd:element ref="pc:Terms" minOccurs="0" maxOccurs="1"/>
        </xsd:sequence>
      </xsd:complexType>
    </xsd:element>
    <xsd:element name="RelevantDate" ma:index="14" nillable="true" ma:displayName="Relevant Date" ma:format="DateOnly" ma:internalName="RelevantDate">
      <xsd:simpleType>
        <xsd:restriction base="dms:DateTime"/>
      </xsd:simpleType>
    </xsd:element>
    <xsd:element name="Status" ma:index="15" nillable="true" ma:displayName="Status" ma:default="" ma:format="Dropdown" ma:internalName="Status">
      <xsd:simpleType>
        <xsd:restriction base="dms:Choice">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caf6fe-75ce-478b-9c7c-0edc1e2a0a7e" xsi:nil="true"/>
    <l586dc11107a48699a043760ce28f368 xmlns="91caf6fe-75ce-478b-9c7c-0edc1e2a0a7e">
      <Terms xmlns="http://schemas.microsoft.com/office/infopath/2007/PartnerControls"/>
    </l586dc11107a48699a043760ce28f368>
    <j9b5ad1f1ca8420b99f700138ed9e48c xmlns="91caf6fe-75ce-478b-9c7c-0edc1e2a0a7e">
      <Terms xmlns="http://schemas.microsoft.com/office/infopath/2007/PartnerControls"/>
    </j9b5ad1f1ca8420b99f700138ed9e48c>
    <RelevantDate xmlns="91caf6fe-75ce-478b-9c7c-0edc1e2a0a7e" xsi:nil="true"/>
    <Status xmlns="91caf6fe-75ce-478b-9c7c-0edc1e2a0a7e"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4AB09D-AFC3-45DB-A0FF-C4E42D60A501}">
  <ds:schemaRefs>
    <ds:schemaRef ds:uri="Microsoft.SharePoint.Taxonomy.ContentTypeSync"/>
  </ds:schemaRefs>
</ds:datastoreItem>
</file>

<file path=customXml/itemProps2.xml><?xml version="1.0" encoding="utf-8"?>
<ds:datastoreItem xmlns:ds="http://schemas.openxmlformats.org/officeDocument/2006/customXml" ds:itemID="{B2E3E73E-DD0B-4314-BDB0-6122B4A88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D7586-E740-438F-9221-9195C4D645D3}">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91caf6fe-75ce-478b-9c7c-0edc1e2a0a7e"/>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1D51A1DC-5C62-479E-AC64-8461B0258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1900</Words>
  <Application>Microsoft Office PowerPoint</Application>
  <PresentationFormat>Widescreen</PresentationFormat>
  <Paragraphs>205</Paragraphs>
  <Slides>35</Slides>
  <Notes>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Calibri Light</vt:lpstr>
      <vt:lpstr>Gill Sans MT</vt:lpstr>
      <vt:lpstr>Sans source</vt:lpstr>
      <vt:lpstr>Segoe UI</vt:lpstr>
      <vt:lpstr>Source Sans Pro</vt:lpstr>
      <vt:lpstr>Source Sans Pro Semibold</vt:lpstr>
      <vt:lpstr>Times New Roman</vt:lpstr>
      <vt:lpstr>Wingdings</vt:lpstr>
      <vt:lpstr>Office Theme</vt:lpstr>
      <vt:lpstr>Office Theme</vt:lpstr>
      <vt:lpstr>Chester Diocese  December 2023</vt:lpstr>
      <vt:lpstr>PowerPoint Presentation</vt:lpstr>
      <vt:lpstr>PowerPoint Presentation</vt:lpstr>
      <vt:lpstr>PowerPoint Presentation</vt:lpstr>
      <vt:lpstr>PowerPoint Presentation</vt:lpstr>
      <vt:lpstr>Every year Jesus’ parents went to Jerusalem for the Festival of the Passover. When he was twelve years old, they went up to the festival, according to the custom. After the festival was over, while his parents were returning home, the boy Jesus stayed behind in Jerusalem, but they were unaware of it.  Thinking he was in their company, they travelled on for a day. Then they began looking for him among their relatives and friends. When they did not find him, they went back to Jerusalem to look for him.  After three days they found him in the temple courts, sitting among the teachers, listening to them and asking them questions.  Everyone who heard him was amazed at his understanding and his answers.  When his parents saw him, they were astonished. His mother said to him, ‘Son, why have you treated us like this? Your father and I have been anxiously searching for you.’   ‘Why were you searching for me?’ he asked. ‘Didn’t you know I had to be in my Father’s house?’ But they did not understand what he was saying to them.   Then he went down to Nazareth with them and was obedient to them. But his mother treasured all these things in her heart.  And Jesus grew in wisdom and stature, and in favour with God and people.   Luke 2: 41-52 NIVUK</vt:lpstr>
      <vt:lpstr>And Jesus grew in wisdom and stature, and in favour with God and people.    Luke 2: 52 NIVUK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Young people’s voices are instinctively at the centre of all leadership decision-making and implementation   Clearly articulated and shared purpose to grow a younger and more diverse community of Christian disciples   Strategic leadership partnership between school/college and at least one church community (with appropriate long-term governance and resource commitment)   Intergenerational faith development experiences involving children and their families of all ages   Worship that is fully integrated into the regular rhythms, practices, structures and resources of the school/college’s vision for flourishing of children and adults</vt:lpstr>
      <vt:lpstr>PowerPoint Presentation</vt:lpstr>
      <vt:lpstr>PowerPoint Presentation</vt:lpstr>
      <vt:lpstr>PowerPoint Presentation</vt:lpstr>
      <vt:lpstr>And Jesus grew in wisdom and stature, and in favour with God and people.    Luke 2: 52 NIVUK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Moore</dc:creator>
  <cp:lastModifiedBy>Stephen Freeman</cp:lastModifiedBy>
  <cp:revision>14</cp:revision>
  <dcterms:created xsi:type="dcterms:W3CDTF">2022-06-25T10:03:09Z</dcterms:created>
  <dcterms:modified xsi:type="dcterms:W3CDTF">2023-12-05T10:06:00Z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0x01010099CEBC6864FF3B48A3EFF206EC64D1BE0D005D4CA523DF17A940913738AD764448A3</vt:lpwstr>
  </property>
  <property fmtid="{D5CDD505-2E9C-101B-9397-08002B2CF9AE}" pid="3" name="lcf76f155ced4ddcb4097134ff3c332f">
    <vt:lpwstr/>
  </property>
  <property fmtid="{D5CDD505-2E9C-101B-9397-08002B2CF9AE}" pid="4" name="MediaServiceImageTags">
    <vt:lpwstr/>
  </property>
  <property fmtid="{D5CDD505-2E9C-101B-9397-08002B2CF9AE}" pid="5" name="Dept">
    <vt:lpwstr/>
  </property>
  <property fmtid="{D5CDD505-2E9C-101B-9397-08002B2CF9AE}" pid="6" name="DocumentType">
    <vt:lpwstr/>
  </property>
</Properties>
</file>