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handoutMasterIdLst>
    <p:handoutMasterId r:id="rId16"/>
  </p:handoutMasterIdLst>
  <p:sldIdLst>
    <p:sldId id="264" r:id="rId5"/>
    <p:sldId id="256" r:id="rId6"/>
    <p:sldId id="257" r:id="rId7"/>
    <p:sldId id="261" r:id="rId8"/>
    <p:sldId id="262" r:id="rId9"/>
    <p:sldId id="263" r:id="rId10"/>
    <p:sldId id="260" r:id="rId11"/>
    <p:sldId id="268" r:id="rId12"/>
    <p:sldId id="271" r:id="rId13"/>
    <p:sldId id="265" r:id="rId14"/>
    <p:sldId id="266" r:id="rId15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8" autoAdjust="0"/>
    <p:restoredTop sz="94718" autoAdjust="0"/>
  </p:normalViewPr>
  <p:slideViewPr>
    <p:cSldViewPr>
      <p:cViewPr varScale="1">
        <p:scale>
          <a:sx n="120" d="100"/>
          <a:sy n="120" d="100"/>
        </p:scale>
        <p:origin x="134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overlay val="0"/>
      <c:txPr>
        <a:bodyPr/>
        <a:lstStyle/>
        <a:p>
          <a:pPr>
            <a:defRPr sz="2596" baseline="0"/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Chester Diocesan Board of Finance</c:v>
                </c:pt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DCDA-4576-8A33-E404344E60D9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2-DCDA-4576-8A33-E404344E60D9}"/>
              </c:ext>
            </c:extLst>
          </c:dPt>
          <c:dPt>
            <c:idx val="2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4-DCDA-4576-8A33-E404344E60D9}"/>
              </c:ext>
            </c:extLst>
          </c:dPt>
          <c:dPt>
            <c:idx val="3"/>
            <c:bubble3D val="0"/>
            <c:spPr>
              <a:solidFill>
                <a:srgbClr val="7030A0"/>
              </a:solidFill>
            </c:spPr>
            <c:extLst>
              <c:ext xmlns:c16="http://schemas.microsoft.com/office/drawing/2014/chart" uri="{C3380CC4-5D6E-409C-BE32-E72D297353CC}">
                <c16:uniqueId val="{00000006-DCDA-4576-8A33-E404344E60D9}"/>
              </c:ext>
            </c:extLst>
          </c:dPt>
          <c:dPt>
            <c:idx val="4"/>
            <c:bubble3D val="0"/>
            <c:spPr>
              <a:noFill/>
            </c:spPr>
            <c:extLst>
              <c:ext xmlns:c16="http://schemas.microsoft.com/office/drawing/2014/chart" uri="{C3380CC4-5D6E-409C-BE32-E72D297353CC}">
                <c16:uniqueId val="{00000008-DCDA-4576-8A33-E404344E60D9}"/>
              </c:ext>
            </c:extLst>
          </c:dPt>
          <c:dLbls>
            <c:dLbl>
              <c:idx val="0"/>
              <c:layout>
                <c:manualLayout>
                  <c:x val="6.7090451087681843E-2"/>
                  <c:y val="-0.6534214731645237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641242937853108"/>
                      <c:h val="6.910374315012869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DCDA-4576-8A33-E404344E60D9}"/>
                </c:ext>
              </c:extLst>
            </c:dLbl>
            <c:dLbl>
              <c:idx val="4"/>
              <c:layout>
                <c:manualLayout>
                  <c:x val="2.9139274380141338E-2"/>
                  <c:y val="-3.9193176066856768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CDA-4576-8A33-E404344E60D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796" b="1" i="0" spc="-100" baseline="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Parish Share</c:v>
                </c:pt>
                <c:pt idx="1">
                  <c:v>Fees</c:v>
                </c:pt>
                <c:pt idx="2">
                  <c:v>Other income</c:v>
                </c:pt>
                <c:pt idx="3">
                  <c:v>Investment income</c:v>
                </c:pt>
                <c:pt idx="4">
                  <c:v>Reserves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84</c:v>
                </c:pt>
                <c:pt idx="1">
                  <c:v>4.5</c:v>
                </c:pt>
                <c:pt idx="2">
                  <c:v>6</c:v>
                </c:pt>
                <c:pt idx="3">
                  <c:v>2.5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DCDA-4576-8A33-E404344E60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25398">
          <a:noFill/>
        </a:ln>
      </c:spPr>
    </c:plotArea>
    <c:legend>
      <c:legendPos val="r"/>
      <c:overlay val="0"/>
      <c:txPr>
        <a:bodyPr/>
        <a:lstStyle/>
        <a:p>
          <a:pPr>
            <a:defRPr sz="2198" baseline="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798"/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overlay val="0"/>
      <c:txPr>
        <a:bodyPr/>
        <a:lstStyle/>
        <a:p>
          <a:pPr>
            <a:defRPr sz="2596" baseline="0"/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Chester Diocesan Board of Finance</c:v>
                </c:pt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4B06-4CBD-ACC0-53745EE12253}"/>
              </c:ext>
            </c:extLst>
          </c:dPt>
          <c:dPt>
            <c:idx val="1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02-4B06-4CBD-ACC0-53745EE12253}"/>
              </c:ext>
            </c:extLst>
          </c:dPt>
          <c:dPt>
            <c:idx val="2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4-4B06-4CBD-ACC0-53745EE12253}"/>
              </c:ext>
            </c:extLst>
          </c:dPt>
          <c:dPt>
            <c:idx val="3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6-4B06-4CBD-ACC0-53745EE12253}"/>
              </c:ext>
            </c:extLst>
          </c:dPt>
          <c:dPt>
            <c:idx val="4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8-4B06-4CBD-ACC0-53745EE12253}"/>
              </c:ext>
            </c:extLst>
          </c:dPt>
          <c:dLbls>
            <c:dLbl>
              <c:idx val="0"/>
              <c:layout>
                <c:manualLayout>
                  <c:x val="-5.9322033898305086E-2"/>
                  <c:y val="-0.48211913825671188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B06-4CBD-ACC0-53745EE1225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796" b="1" i="0" spc="-100" baseline="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Stipends, NI Pensions</c:v>
                </c:pt>
                <c:pt idx="1">
                  <c:v>Housing</c:v>
                </c:pt>
                <c:pt idx="2">
                  <c:v>Training</c:v>
                </c:pt>
                <c:pt idx="3">
                  <c:v>Diocesan Support</c:v>
                </c:pt>
                <c:pt idx="4">
                  <c:v>National Church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59</c:v>
                </c:pt>
                <c:pt idx="1">
                  <c:v>11</c:v>
                </c:pt>
                <c:pt idx="2">
                  <c:v>8.5</c:v>
                </c:pt>
                <c:pt idx="3">
                  <c:v>18.5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4B06-4CBD-ACC0-53745EE122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25398">
          <a:noFill/>
        </a:ln>
      </c:spPr>
    </c:plotArea>
    <c:legend>
      <c:legendPos val="r"/>
      <c:overlay val="0"/>
      <c:txPr>
        <a:bodyPr/>
        <a:lstStyle/>
        <a:p>
          <a:pPr>
            <a:defRPr sz="2198" baseline="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798"/>
      </a:pPr>
      <a:endParaRPr lang="en-US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396" dirty="0"/>
              <a:t>What is the approx. cost of a member of the clergy?</a:t>
            </a:r>
            <a:endParaRPr lang="en-US" sz="2400" dirty="0"/>
          </a:p>
        </c:rich>
      </c:tx>
      <c:layout>
        <c:manualLayout>
          <c:xMode val="edge"/>
          <c:yMode val="edge"/>
          <c:x val="5.0322578010471915E-2"/>
          <c:y val="8.2695243434798057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1.8728616225243428E-2"/>
          <c:y val="9.5334181595589887E-2"/>
          <c:w val="0.61402794908493519"/>
          <c:h val="0.7210592464425332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dPt>
            <c:idx val="8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1-A2F0-4F55-9B9C-0B77571CE8C0}"/>
              </c:ext>
            </c:extLst>
          </c:dPt>
          <c:dPt>
            <c:idx val="9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3-4B05-440E-8A23-A6C903C547C1}"/>
              </c:ext>
            </c:extLst>
          </c:dPt>
          <c:dLbls>
            <c:dLbl>
              <c:idx val="0"/>
              <c:layout>
                <c:manualLayout>
                  <c:x val="-0.45083465989638344"/>
                  <c:y val="4.06962528975983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2F0-4F55-9B9C-0B77571CE8C0}"/>
                </c:ext>
              </c:extLst>
            </c:dLbl>
            <c:dLbl>
              <c:idx val="1"/>
              <c:layout>
                <c:manualLayout>
                  <c:x val="-0.22496754821994769"/>
                  <c:y val="-6.5295752423889095E-5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2F0-4F55-9B9C-0B77571CE8C0}"/>
                </c:ext>
              </c:extLst>
            </c:dLbl>
            <c:dLbl>
              <c:idx val="2"/>
              <c:layout>
                <c:manualLayout>
                  <c:x val="-0.18109777823707571"/>
                  <c:y val="4.070101901091392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2F0-4F55-9B9C-0B77571CE8C0}"/>
                </c:ext>
              </c:extLst>
            </c:dLbl>
            <c:dLbl>
              <c:idx val="3"/>
              <c:layout>
                <c:manualLayout>
                  <c:x val="-0.10798073867885777"/>
                  <c:y val="6.153370031346727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2F0-4F55-9B9C-0B77571CE8C0}"/>
                </c:ext>
              </c:extLst>
            </c:dLbl>
            <c:dLbl>
              <c:idx val="4"/>
              <c:layout>
                <c:manualLayout>
                  <c:x val="-0.13575978003007697"/>
                  <c:y val="4.035785885218964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2F0-4F55-9B9C-0B77571CE8C0}"/>
                </c:ext>
              </c:extLst>
            </c:dLbl>
            <c:dLbl>
              <c:idx val="5"/>
              <c:layout>
                <c:manualLayout>
                  <c:x val="-0.11996330960852881"/>
                  <c:y val="-5.98576171308093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2F0-4F55-9B9C-0B77571CE8C0}"/>
                </c:ext>
              </c:extLst>
            </c:dLbl>
            <c:dLbl>
              <c:idx val="6"/>
              <c:layout>
                <c:manualLayout>
                  <c:x val="-0.15043741131274213"/>
                  <c:y val="-6.085214610933432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2F0-4F55-9B9C-0B77571CE8C0}"/>
                </c:ext>
              </c:extLst>
            </c:dLbl>
            <c:dLbl>
              <c:idx val="7"/>
              <c:layout>
                <c:manualLayout>
                  <c:x val="-7.020179601871139E-2"/>
                  <c:y val="4.068830937540561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2F0-4F55-9B9C-0B77571CE8C0}"/>
                </c:ext>
              </c:extLst>
            </c:dLbl>
            <c:dLbl>
              <c:idx val="8"/>
              <c:layout>
                <c:manualLayout>
                  <c:x val="-6.7896054932131744E-2"/>
                  <c:y val="-4.101240508086596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2F0-4F55-9B9C-0B77571CE8C0}"/>
                </c:ext>
              </c:extLst>
            </c:dLbl>
            <c:numFmt formatCode="#.0,_);\(#.0,\);&quot;&quot;\-_)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596" b="1" i="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Sheet1!$A$2:$A$11</c:f>
              <c:strCache>
                <c:ptCount val="10"/>
                <c:pt idx="0">
                  <c:v>Stipend</c:v>
                </c:pt>
                <c:pt idx="1">
                  <c:v>Pension, NI</c:v>
                </c:pt>
                <c:pt idx="2">
                  <c:v>Housing</c:v>
                </c:pt>
                <c:pt idx="3">
                  <c:v>Removals, retirement</c:v>
                </c:pt>
                <c:pt idx="4">
                  <c:v>Training (National)</c:v>
                </c:pt>
                <c:pt idx="5">
                  <c:v>Ministry Support</c:v>
                </c:pt>
                <c:pt idx="6">
                  <c:v>Curates</c:v>
                </c:pt>
                <c:pt idx="7">
                  <c:v>Archdeacons &amp; RD</c:v>
                </c:pt>
                <c:pt idx="8">
                  <c:v>Disc and extraord</c:v>
                </c:pt>
                <c:pt idx="9">
                  <c:v>Vacancy Savings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28596</c:v>
                </c:pt>
                <c:pt idx="1">
                  <c:v>10196</c:v>
                </c:pt>
                <c:pt idx="2">
                  <c:v>8085</c:v>
                </c:pt>
                <c:pt idx="3">
                  <c:v>1456</c:v>
                </c:pt>
                <c:pt idx="4">
                  <c:v>4094</c:v>
                </c:pt>
                <c:pt idx="5">
                  <c:v>3076</c:v>
                </c:pt>
                <c:pt idx="6">
                  <c:v>5408</c:v>
                </c:pt>
                <c:pt idx="7">
                  <c:v>848</c:v>
                </c:pt>
                <c:pt idx="8">
                  <c:v>0</c:v>
                </c:pt>
                <c:pt idx="9">
                  <c:v>-2865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2F0-4F55-9B9C-0B77571CE8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1"/>
        <c:axId val="152042112"/>
        <c:axId val="152048000"/>
      </c:barChart>
      <c:catAx>
        <c:axId val="152042112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high"/>
        <c:spPr>
          <a:ln>
            <a:noFill/>
          </a:ln>
        </c:spPr>
        <c:txPr>
          <a:bodyPr/>
          <a:lstStyle/>
          <a:p>
            <a:pPr>
              <a:defRPr sz="2596" b="1" i="0" baseline="0"/>
            </a:pPr>
            <a:endParaRPr lang="en-US"/>
          </a:p>
        </c:txPr>
        <c:crossAx val="152048000"/>
        <c:crosses val="autoZero"/>
        <c:auto val="0"/>
        <c:lblAlgn val="ctr"/>
        <c:lblOffset val="0"/>
        <c:tickLblSkip val="1"/>
        <c:noMultiLvlLbl val="0"/>
      </c:catAx>
      <c:valAx>
        <c:axId val="15204800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52042112"/>
        <c:crosses val="max"/>
        <c:crossBetween val="between"/>
      </c:valAx>
      <c:spPr>
        <a:noFill/>
        <a:ln w="25379">
          <a:noFill/>
        </a:ln>
      </c:spPr>
    </c:plotArea>
    <c:plotVisOnly val="1"/>
    <c:dispBlanksAs val="gap"/>
    <c:showDLblsOverMax val="0"/>
  </c:chart>
  <c:txPr>
    <a:bodyPr/>
    <a:lstStyle/>
    <a:p>
      <a:pPr>
        <a:defRPr sz="1798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396" dirty="0"/>
              <a:t>What about other DBF costs (per clergy)?</a:t>
            </a:r>
            <a:endParaRPr lang="en-US" sz="2400" dirty="0"/>
          </a:p>
        </c:rich>
      </c:tx>
      <c:layout>
        <c:manualLayout>
          <c:xMode val="edge"/>
          <c:yMode val="edge"/>
          <c:x val="0.12523709914230483"/>
          <c:y val="1.2304906667301987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1.5847290652129056E-2"/>
          <c:y val="9.9369490869477287E-2"/>
          <c:w val="0.64074509718064565"/>
          <c:h val="0.6988650454361525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dPt>
            <c:idx val="3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1-AC11-4E0A-B6CE-012DAB899DB3}"/>
              </c:ext>
            </c:extLst>
          </c:dPt>
          <c:dPt>
            <c:idx val="8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3-AC11-4E0A-B6CE-012DAB899DB3}"/>
              </c:ext>
            </c:extLst>
          </c:dPt>
          <c:dLbls>
            <c:dLbl>
              <c:idx val="0"/>
              <c:layout>
                <c:manualLayout>
                  <c:x val="-0.37710108472832787"/>
                  <c:y val="-4.001628739790389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C11-4E0A-B6CE-012DAB899DB3}"/>
                </c:ext>
              </c:extLst>
            </c:dLbl>
            <c:dLbl>
              <c:idx val="1"/>
              <c:layout>
                <c:manualLayout>
                  <c:x val="-0.15728101330094754"/>
                  <c:y val="-2.083109259811407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C11-4E0A-B6CE-012DAB899DB3}"/>
                </c:ext>
              </c:extLst>
            </c:dLbl>
            <c:dLbl>
              <c:idx val="2"/>
              <c:layout>
                <c:manualLayout>
                  <c:x val="-0.34677399869115216"/>
                  <c:y val="3.4633756760135973E-5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C11-4E0A-B6CE-012DAB899DB3}"/>
                </c:ext>
              </c:extLst>
            </c:dLbl>
            <c:dLbl>
              <c:idx val="3"/>
              <c:layout>
                <c:manualLayout>
                  <c:x val="-0.30823252569626264"/>
                  <c:y val="4.135715394403025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C11-4E0A-B6CE-012DAB899DB3}"/>
                </c:ext>
              </c:extLst>
            </c:dLbl>
            <c:dLbl>
              <c:idx val="4"/>
              <c:layout>
                <c:manualLayout>
                  <c:x val="-0.15304773298834565"/>
                  <c:y val="3.2296153140607116E-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C11-4E0A-B6CE-012DAB899DB3}"/>
                </c:ext>
              </c:extLst>
            </c:dLbl>
            <c:dLbl>
              <c:idx val="5"/>
              <c:layout>
                <c:manualLayout>
                  <c:x val="-0.15742052535944123"/>
                  <c:y val="4.101934410388509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C11-4E0A-B6CE-012DAB899DB3}"/>
                </c:ext>
              </c:extLst>
            </c:dLbl>
            <c:dLbl>
              <c:idx val="6"/>
              <c:layout>
                <c:manualLayout>
                  <c:x val="-0.17636929230085546"/>
                  <c:y val="-2.050482762897145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C11-4E0A-B6CE-012DAB899DB3}"/>
                </c:ext>
              </c:extLst>
            </c:dLbl>
            <c:dLbl>
              <c:idx val="7"/>
              <c:layout>
                <c:manualLayout>
                  <c:x val="-9.0371042335975524E-2"/>
                  <c:y val="2.050967205194254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C11-4E0A-B6CE-012DAB899DB3}"/>
                </c:ext>
              </c:extLst>
            </c:dLbl>
            <c:dLbl>
              <c:idx val="8"/>
              <c:layout>
                <c:manualLayout>
                  <c:x val="-0.13992924110360558"/>
                  <c:y val="-4.101449968091400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C11-4E0A-B6CE-012DAB899DB3}"/>
                </c:ext>
              </c:extLst>
            </c:dLbl>
            <c:numFmt formatCode="#.0,_);\(#.0,\);&quot;&quot;\-_)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596" b="1" i="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Support to Parishes</c:v>
                </c:pt>
                <c:pt idx="1">
                  <c:v>National Church</c:v>
                </c:pt>
                <c:pt idx="2">
                  <c:v>Unpaid parish share</c:v>
                </c:pt>
                <c:pt idx="3">
                  <c:v>Other income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12735</c:v>
                </c:pt>
                <c:pt idx="1">
                  <c:v>1960</c:v>
                </c:pt>
                <c:pt idx="2">
                  <c:v>6853</c:v>
                </c:pt>
                <c:pt idx="3">
                  <c:v>-9616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AC11-4E0A-B6CE-012DAB899D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1"/>
        <c:axId val="152098688"/>
        <c:axId val="152100224"/>
      </c:barChart>
      <c:catAx>
        <c:axId val="152098688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high"/>
        <c:spPr>
          <a:ln>
            <a:noFill/>
          </a:ln>
        </c:spPr>
        <c:txPr>
          <a:bodyPr/>
          <a:lstStyle/>
          <a:p>
            <a:pPr>
              <a:defRPr sz="2596" b="1" i="0" baseline="0"/>
            </a:pPr>
            <a:endParaRPr lang="en-US"/>
          </a:p>
        </c:txPr>
        <c:crossAx val="152100224"/>
        <c:crosses val="autoZero"/>
        <c:auto val="0"/>
        <c:lblAlgn val="ctr"/>
        <c:lblOffset val="0"/>
        <c:tickLblSkip val="1"/>
        <c:noMultiLvlLbl val="0"/>
      </c:catAx>
      <c:valAx>
        <c:axId val="15210022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52098688"/>
        <c:crosses val="max"/>
        <c:crossBetween val="between"/>
      </c:valAx>
      <c:spPr>
        <a:noFill/>
        <a:ln w="25379">
          <a:noFill/>
        </a:ln>
      </c:spPr>
    </c:plotArea>
    <c:plotVisOnly val="1"/>
    <c:dispBlanksAs val="gap"/>
    <c:showDLblsOverMax val="0"/>
  </c:chart>
  <c:txPr>
    <a:bodyPr/>
    <a:lstStyle/>
    <a:p>
      <a:pPr>
        <a:defRPr sz="1798"/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0.45284</cdr:x>
      <cdr:y>0.77825</cdr:y>
    </cdr:from>
    <cdr:to>
      <cdr:x>0.64439</cdr:x>
      <cdr:y>0.85189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184576" y="5184576"/>
          <a:ext cx="1584176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GB"/>
        </a:p>
      </cdr:txBody>
    </cdr:sp>
  </cdr:relSizeAnchor>
  <cdr:relSizeAnchor xmlns:cdr="http://schemas.openxmlformats.org/drawingml/2006/chartDrawing">
    <cdr:from>
      <cdr:x>0.68024</cdr:x>
      <cdr:y>0.14954</cdr:y>
    </cdr:from>
    <cdr:to>
      <cdr:x>0.9205</cdr:x>
      <cdr:y>0.21963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21FB7EFD-8F1A-4387-9071-B663BEA30E14}"/>
            </a:ext>
          </a:extLst>
        </cdr:cNvPr>
        <cdr:cNvSpPr txBox="1"/>
      </cdr:nvSpPr>
      <cdr:spPr>
        <a:xfrm xmlns:a="http://schemas.openxmlformats.org/drawingml/2006/main">
          <a:off x="6116488" y="1075408"/>
          <a:ext cx="2160240" cy="5040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GB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0.44309</cdr:x>
      <cdr:y>0.76875</cdr:y>
    </cdr:from>
    <cdr:to>
      <cdr:x>0.66114</cdr:x>
      <cdr:y>0.84064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184576" y="5184576"/>
          <a:ext cx="1584176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GB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A5AE95-9BFD-4B57-99DC-403BD4D462E9}" type="datetimeFigureOut">
              <a:rPr lang="en-GB" smtClean="0"/>
              <a:t>19/10/2023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F3D2C0-A844-48DD-83E2-DF9E822694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19538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517020-E35D-47AB-91D9-58C62E009731}" type="datetimeFigureOut">
              <a:rPr lang="en-GB"/>
              <a:pPr>
                <a:defRPr/>
              </a:pPr>
              <a:t>19/10/2023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1EF330-DA5F-4F2B-90EF-73FF71D4D45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6030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F96EB9-F917-4D75-A1DD-DF8589D0F89A}" type="datetimeFigureOut">
              <a:rPr lang="en-GB"/>
              <a:pPr>
                <a:defRPr/>
              </a:pPr>
              <a:t>19/10/2023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217845-65BE-4369-806F-2DCA3F5B00F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3935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CB6C97-000A-4687-8B2C-63E298219616}" type="datetimeFigureOut">
              <a:rPr lang="en-GB"/>
              <a:pPr>
                <a:defRPr/>
              </a:pPr>
              <a:t>19/10/2023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1F5FE2-007F-4BBA-99E7-86D890915A0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7538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F38B11-A09C-4E42-B16D-7922BD3F06A0}" type="datetimeFigureOut">
              <a:rPr lang="en-GB"/>
              <a:pPr>
                <a:defRPr/>
              </a:pPr>
              <a:t>19/10/2023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911F87-5D30-4958-896E-0FBEA512719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8916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191473-2DED-46FD-ADD3-9CC1D947EF32}" type="datetimeFigureOut">
              <a:rPr lang="en-GB"/>
              <a:pPr>
                <a:defRPr/>
              </a:pPr>
              <a:t>19/10/2023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FCFC56-AA2D-4270-BF10-2F6F23BF275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0547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7B04AB-F8C8-404A-850C-8C9D0E99F5B7}" type="datetimeFigureOut">
              <a:rPr lang="en-GB"/>
              <a:pPr>
                <a:defRPr/>
              </a:pPr>
              <a:t>19/10/2023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8322F7-5DC1-4616-B17C-320233A2A6B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3750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4EA3D6-EFB0-465F-BE91-2251379CB94A}" type="datetimeFigureOut">
              <a:rPr lang="en-GB"/>
              <a:pPr>
                <a:defRPr/>
              </a:pPr>
              <a:t>19/10/2023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ED712B-C9B5-4222-9E61-6FC85BF2A86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6016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0F51E7-CE41-4241-A7B7-5A11B414D44A}" type="datetimeFigureOut">
              <a:rPr lang="en-GB"/>
              <a:pPr>
                <a:defRPr/>
              </a:pPr>
              <a:t>19/10/2023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D3D868-BC30-4A8D-B0D3-ECF2B5A9FB1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3382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312B32-F863-412B-90CA-F27746431757}" type="datetimeFigureOut">
              <a:rPr lang="en-GB"/>
              <a:pPr>
                <a:defRPr/>
              </a:pPr>
              <a:t>19/10/2023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BD15B6-FDDB-4F3B-8467-9581D95643A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0244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6ABD28-BB25-4989-B7F5-FAC568863D12}" type="datetimeFigureOut">
              <a:rPr lang="en-GB"/>
              <a:pPr>
                <a:defRPr/>
              </a:pPr>
              <a:t>19/10/2023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DDAD53-0312-43F7-BC9A-D60B2682095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9232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951047-2CAF-49D7-B656-C77D87FCEB40}" type="datetimeFigureOut">
              <a:rPr lang="en-GB"/>
              <a:pPr>
                <a:defRPr/>
              </a:pPr>
              <a:t>19/10/2023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57032-5B40-4F54-888F-B8A4594C23C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4497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4BCBCCF-6A7A-4DAD-AEC4-7C0F4D02E74C}" type="datetimeFigureOut">
              <a:rPr lang="en-GB"/>
              <a:pPr>
                <a:defRPr/>
              </a:pPr>
              <a:t>19/10/2023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F7D5047-8219-4978-BBA4-DCD689EC5B7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hester.anglican.org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altLang="en-US" sz="6600"/>
              <a:t>Financial Update</a:t>
            </a:r>
          </a:p>
        </p:txBody>
      </p:sp>
      <p:sp>
        <p:nvSpPr>
          <p:cNvPr id="2051" name="Title 1"/>
          <p:cNvSpPr txBox="1">
            <a:spLocks/>
          </p:cNvSpPr>
          <p:nvPr/>
        </p:nvSpPr>
        <p:spPr bwMode="auto">
          <a:xfrm>
            <a:off x="828675" y="3752850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4400" dirty="0"/>
              <a:t>George Colville</a:t>
            </a:r>
          </a:p>
        </p:txBody>
      </p:sp>
      <p:pic>
        <p:nvPicPr>
          <p:cNvPr id="2052" name="Picture 5" descr="logo%20a4%20colou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6021388"/>
            <a:ext cx="173355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logo%20a4%20colou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6021388"/>
            <a:ext cx="173355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54000" y="1773238"/>
            <a:ext cx="473075" cy="584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sz="3200" dirty="0">
              <a:latin typeface="+mn-lt"/>
              <a:cs typeface="+mn-cs"/>
            </a:endParaRPr>
          </a:p>
        </p:txBody>
      </p:sp>
      <p:sp>
        <p:nvSpPr>
          <p:cNvPr id="13316" name="Rectangle 1"/>
          <p:cNvSpPr>
            <a:spLocks noChangeArrowheads="1"/>
          </p:cNvSpPr>
          <p:nvPr/>
        </p:nvSpPr>
        <p:spPr bwMode="auto">
          <a:xfrm>
            <a:off x="727075" y="1196752"/>
            <a:ext cx="7805365" cy="51090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marL="0" indent="0" algn="ctr" eaLnBrk="1" hangingPunct="1"/>
            <a:r>
              <a:rPr lang="en-GB" altLang="en-US" sz="2800" b="1" u="sng" dirty="0"/>
              <a:t>2023 budget deficit £0.4m (about 90% parish share)</a:t>
            </a:r>
          </a:p>
          <a:p>
            <a:pPr marL="0" indent="0" algn="ctr" eaLnBrk="1" hangingPunct="1"/>
            <a:r>
              <a:rPr lang="en-GB" altLang="en-US" b="1" u="sng" dirty="0"/>
              <a:t>looking at present like might be bit better than this</a:t>
            </a:r>
          </a:p>
          <a:p>
            <a:pPr marL="0" indent="0" algn="ctr" eaLnBrk="1" hangingPunct="1"/>
            <a:endParaRPr lang="en-GB" altLang="en-US" sz="2800" b="1" u="sng" dirty="0"/>
          </a:p>
          <a:p>
            <a:pPr marL="0" indent="0" algn="ctr" eaLnBrk="1" hangingPunct="1"/>
            <a:r>
              <a:rPr lang="en-GB" altLang="en-US" sz="2800" b="1" u="sng" dirty="0"/>
              <a:t>2024 budget and beyond</a:t>
            </a:r>
          </a:p>
          <a:p>
            <a:pPr algn="ctr" eaLnBrk="1" hangingPunct="1">
              <a:buFont typeface="Arial" panose="020B0604020202020204" pitchFamily="34" charset="0"/>
              <a:buChar char="•"/>
            </a:pPr>
            <a:r>
              <a:rPr lang="en-GB" altLang="en-US" sz="2800" b="1" dirty="0"/>
              <a:t>Currently deficit looks similar</a:t>
            </a:r>
          </a:p>
          <a:p>
            <a:pPr algn="ctr" eaLnBrk="1" hangingPunct="1">
              <a:buFont typeface="Arial" panose="020B0604020202020204" pitchFamily="34" charset="0"/>
              <a:buChar char="•"/>
            </a:pPr>
            <a:r>
              <a:rPr lang="en-GB" altLang="en-US" sz="2800" b="1" dirty="0"/>
              <a:t>Likely higher stipend rises (5%?)</a:t>
            </a:r>
          </a:p>
          <a:p>
            <a:pPr algn="ctr" eaLnBrk="1" hangingPunct="1">
              <a:buFont typeface="Arial" panose="020B0604020202020204" pitchFamily="34" charset="0"/>
              <a:buChar char="•"/>
            </a:pPr>
            <a:r>
              <a:rPr lang="en-GB" altLang="en-US" sz="2800" b="1" dirty="0"/>
              <a:t>Inflation impacting other costs as well</a:t>
            </a:r>
          </a:p>
          <a:p>
            <a:pPr algn="ctr" eaLnBrk="1" hangingPunct="1">
              <a:buFont typeface="Arial" panose="020B0604020202020204" pitchFamily="34" charset="0"/>
              <a:buChar char="•"/>
            </a:pPr>
            <a:r>
              <a:rPr lang="en-GB" altLang="en-US" sz="2800" b="1" dirty="0"/>
              <a:t>Safeguarding / DBS</a:t>
            </a:r>
          </a:p>
          <a:p>
            <a:pPr algn="ctr" eaLnBrk="1" hangingPunct="1">
              <a:buFont typeface="Arial" panose="020B0604020202020204" pitchFamily="34" charset="0"/>
              <a:buChar char="•"/>
            </a:pPr>
            <a:r>
              <a:rPr lang="en-GB" altLang="en-US" sz="2800" b="1" dirty="0"/>
              <a:t>Bank interest / investment income bit better</a:t>
            </a:r>
          </a:p>
          <a:p>
            <a:pPr algn="ctr" eaLnBrk="1" hangingPunct="1">
              <a:buFont typeface="Arial" panose="020B0604020202020204" pitchFamily="34" charset="0"/>
              <a:buChar char="•"/>
            </a:pPr>
            <a:r>
              <a:rPr lang="en-GB" altLang="en-US" sz="2800" b="1" dirty="0"/>
              <a:t>What will come out of the Strategy work?</a:t>
            </a:r>
          </a:p>
          <a:p>
            <a:pPr algn="ctr" eaLnBrk="1" hangingPunct="1">
              <a:buFont typeface="Arial" panose="020B0604020202020204" pitchFamily="34" charset="0"/>
              <a:buChar char="•"/>
            </a:pPr>
            <a:r>
              <a:rPr lang="en-GB" altLang="en-US" sz="2800" b="1" dirty="0"/>
              <a:t>What will Parish share (5%?)</a:t>
            </a:r>
          </a:p>
          <a:p>
            <a:pPr marL="0" indent="0" algn="ctr" eaLnBrk="1" hangingPunct="1"/>
            <a:endParaRPr lang="en-GB" altLang="en-US" sz="2800" b="1" u="sng" dirty="0"/>
          </a:p>
        </p:txBody>
      </p:sp>
      <p:sp>
        <p:nvSpPr>
          <p:cNvPr id="13317" name="TextBox 5"/>
          <p:cNvSpPr txBox="1">
            <a:spLocks noChangeArrowheads="1"/>
          </p:cNvSpPr>
          <p:nvPr/>
        </p:nvSpPr>
        <p:spPr bwMode="auto">
          <a:xfrm>
            <a:off x="2987675" y="260350"/>
            <a:ext cx="370203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3600" b="1" u="sng" dirty="0">
                <a:solidFill>
                  <a:srgbClr val="002060"/>
                </a:solidFill>
              </a:rPr>
              <a:t>2024 and beyond?</a:t>
            </a:r>
            <a:endParaRPr lang="en-GB" altLang="en-US" sz="1800" b="1" u="sng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5" descr="logo%20a4%20colou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6021388"/>
            <a:ext cx="173355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TextBox 5"/>
          <p:cNvSpPr txBox="1">
            <a:spLocks noChangeArrowheads="1"/>
          </p:cNvSpPr>
          <p:nvPr/>
        </p:nvSpPr>
        <p:spPr bwMode="auto">
          <a:xfrm>
            <a:off x="2700338" y="260350"/>
            <a:ext cx="35210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3600" u="sng"/>
              <a:t>More information</a:t>
            </a:r>
            <a:endParaRPr lang="en-GB" altLang="en-US" sz="1800" u="sng"/>
          </a:p>
        </p:txBody>
      </p:sp>
      <p:sp>
        <p:nvSpPr>
          <p:cNvPr id="14340" name="Rectangle 1"/>
          <p:cNvSpPr>
            <a:spLocks noChangeArrowheads="1"/>
          </p:cNvSpPr>
          <p:nvPr/>
        </p:nvSpPr>
        <p:spPr bwMode="auto">
          <a:xfrm>
            <a:off x="490538" y="2060575"/>
            <a:ext cx="8137525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3600"/>
              <a:t>01928 718834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3600">
                <a:hlinkClick r:id="rId3"/>
              </a:rPr>
              <a:t>www.chester.anglican.org</a:t>
            </a:r>
            <a:endParaRPr lang="en-GB" altLang="en-US" sz="3600"/>
          </a:p>
          <a:p>
            <a:pPr algn="ctr" eaLnBrk="1" hangingPunct="1">
              <a:spcBef>
                <a:spcPct val="0"/>
              </a:spcBef>
              <a:buFont typeface="Arial" charset="0"/>
              <a:buNone/>
            </a:pPr>
            <a:r>
              <a:rPr lang="en-GB" altLang="en-US" sz="3600"/>
              <a:t>firstname.lastname@chester.anglican.org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36658088"/>
              </p:ext>
            </p:extLst>
          </p:nvPr>
        </p:nvGraphicFramePr>
        <p:xfrm>
          <a:off x="-194521" y="-166688"/>
          <a:ext cx="8991600" cy="7191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123" name="Picture 5" descr="logo%20a4%20colou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6021388"/>
            <a:ext cx="173355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Chart bld="category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4277860"/>
              </p:ext>
            </p:extLst>
          </p:nvPr>
        </p:nvGraphicFramePr>
        <p:xfrm>
          <a:off x="39688" y="-166688"/>
          <a:ext cx="8991600" cy="7191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147" name="Picture 5" descr="logo%20a4%20colou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6021388"/>
            <a:ext cx="173355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Chart bld="category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3"/>
          <p:cNvSpPr txBox="1">
            <a:spLocks noChangeArrowheads="1"/>
          </p:cNvSpPr>
          <p:nvPr/>
        </p:nvSpPr>
        <p:spPr bwMode="auto">
          <a:xfrm>
            <a:off x="2959100" y="188913"/>
            <a:ext cx="281146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0" b="1" u="sng">
                <a:solidFill>
                  <a:srgbClr val="002060"/>
                </a:solidFill>
              </a:rPr>
              <a:t>Parish Share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84213" y="1341438"/>
            <a:ext cx="755967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b="1"/>
              <a:t>Standard Parish Share =   </a:t>
            </a:r>
            <a:r>
              <a:rPr lang="en-GB" altLang="en-US" sz="2800" b="1" u="sng"/>
              <a:t>Total amount required</a:t>
            </a:r>
            <a:r>
              <a:rPr lang="en-GB" altLang="en-US" sz="2800" b="1"/>
              <a:t>	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4067175" y="1863725"/>
            <a:ext cx="43688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b="1"/>
              <a:t>Number of clergy in Diocese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908050" y="3585683"/>
            <a:ext cx="26733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b="1" dirty="0"/>
              <a:t>Parish Share = 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4967288" y="2547938"/>
            <a:ext cx="34686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b="1" dirty="0"/>
              <a:t>Clergy Number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5940425" y="3102180"/>
            <a:ext cx="43973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3600" b="1" dirty="0"/>
              <a:t>X</a:t>
            </a:r>
            <a:endParaRPr lang="en-GB" altLang="en-US" sz="1800" b="1" dirty="0"/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4637087" y="4613392"/>
            <a:ext cx="34702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b="1" dirty="0"/>
              <a:t>Standard Parish Share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5567363" y="3648645"/>
            <a:ext cx="3468687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b="1" dirty="0"/>
              <a:t>Banding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5932488" y="4077072"/>
            <a:ext cx="43973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3600" b="1" dirty="0"/>
              <a:t>X</a:t>
            </a:r>
            <a:endParaRPr lang="en-GB" altLang="en-US" sz="1800" b="1" dirty="0"/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6012160" y="208422"/>
            <a:ext cx="187583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0" b="1" dirty="0">
                <a:solidFill>
                  <a:srgbClr val="002060"/>
                </a:solidFill>
              </a:rPr>
              <a:t>£68,434</a:t>
            </a:r>
          </a:p>
        </p:txBody>
      </p:sp>
      <p:pic>
        <p:nvPicPr>
          <p:cNvPr id="7180" name="Picture 5" descr="logo%20a4%20colou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6021388"/>
            <a:ext cx="173355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1733550"/>
            <a:ext cx="6599238" cy="429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19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/>
              <a:t>Parishes 0.25 – 0.95</a:t>
            </a:r>
          </a:p>
        </p:txBody>
      </p:sp>
      <p:sp>
        <p:nvSpPr>
          <p:cNvPr id="8196" name="TextBox 3"/>
          <p:cNvSpPr txBox="1">
            <a:spLocks noChangeArrowheads="1"/>
          </p:cNvSpPr>
          <p:nvPr/>
        </p:nvSpPr>
        <p:spPr bwMode="auto">
          <a:xfrm>
            <a:off x="1619250" y="1916113"/>
            <a:ext cx="22748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Birkenhead / Wallasey</a:t>
            </a:r>
          </a:p>
        </p:txBody>
      </p:sp>
      <p:sp>
        <p:nvSpPr>
          <p:cNvPr id="8197" name="TextBox 4"/>
          <p:cNvSpPr txBox="1">
            <a:spLocks noChangeArrowheads="1"/>
          </p:cNvSpPr>
          <p:nvPr/>
        </p:nvSpPr>
        <p:spPr bwMode="auto">
          <a:xfrm>
            <a:off x="3203575" y="2655888"/>
            <a:ext cx="9731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Runcorn</a:t>
            </a:r>
          </a:p>
        </p:txBody>
      </p:sp>
      <p:sp>
        <p:nvSpPr>
          <p:cNvPr id="8198" name="TextBox 5"/>
          <p:cNvSpPr txBox="1">
            <a:spLocks noChangeArrowheads="1"/>
          </p:cNvSpPr>
          <p:nvPr/>
        </p:nvSpPr>
        <p:spPr bwMode="auto">
          <a:xfrm>
            <a:off x="5435600" y="1922463"/>
            <a:ext cx="10906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Stockport</a:t>
            </a:r>
          </a:p>
        </p:txBody>
      </p:sp>
      <p:sp>
        <p:nvSpPr>
          <p:cNvPr id="8199" name="TextBox 6"/>
          <p:cNvSpPr txBox="1">
            <a:spLocks noChangeArrowheads="1"/>
          </p:cNvSpPr>
          <p:nvPr/>
        </p:nvSpPr>
        <p:spPr bwMode="auto">
          <a:xfrm>
            <a:off x="5127625" y="4179888"/>
            <a:ext cx="7778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Crewe</a:t>
            </a:r>
          </a:p>
        </p:txBody>
      </p:sp>
      <p:pic>
        <p:nvPicPr>
          <p:cNvPr id="8200" name="Picture 5" descr="logo%20a4%20colou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6021388"/>
            <a:ext cx="173355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Parishes 1.15 -1.45</a:t>
            </a:r>
          </a:p>
        </p:txBody>
      </p:sp>
      <p:pic>
        <p:nvPicPr>
          <p:cNvPr id="9219" name="Picture 5" descr="logo%20a4%20colou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6021388"/>
            <a:ext cx="173355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6363" y="1704975"/>
            <a:ext cx="6618287" cy="431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39506092"/>
              </p:ext>
            </p:extLst>
          </p:nvPr>
        </p:nvGraphicFramePr>
        <p:xfrm>
          <a:off x="128588" y="65088"/>
          <a:ext cx="8815387" cy="6294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201487" y="116632"/>
            <a:ext cx="1330953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b="1" dirty="0"/>
              <a:t>£58.9k</a:t>
            </a:r>
            <a:endParaRPr lang="en-GB" altLang="en-US" sz="1100" b="1" dirty="0"/>
          </a:p>
        </p:txBody>
      </p:sp>
      <p:pic>
        <p:nvPicPr>
          <p:cNvPr id="10244" name="Picture 5" descr="logo%20a4%20colou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6021388"/>
            <a:ext cx="173355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9402334"/>
              </p:ext>
            </p:extLst>
          </p:nvPr>
        </p:nvGraphicFramePr>
        <p:xfrm>
          <a:off x="128588" y="65088"/>
          <a:ext cx="8815387" cy="6294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092950" y="116632"/>
            <a:ext cx="1007007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b="1" dirty="0"/>
              <a:t>£12k</a:t>
            </a:r>
          </a:p>
        </p:txBody>
      </p:sp>
      <p:pic>
        <p:nvPicPr>
          <p:cNvPr id="11268" name="Picture 5" descr="logo%20a4%20colou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6021388"/>
            <a:ext cx="173355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logo%20a4%20colou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6021388"/>
            <a:ext cx="173355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54000" y="1773238"/>
            <a:ext cx="473075" cy="584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sz="3200" dirty="0">
              <a:latin typeface="+mn-lt"/>
              <a:cs typeface="+mn-cs"/>
            </a:endParaRPr>
          </a:p>
        </p:txBody>
      </p:sp>
      <p:sp>
        <p:nvSpPr>
          <p:cNvPr id="13317" name="TextBox 5"/>
          <p:cNvSpPr txBox="1">
            <a:spLocks noChangeArrowheads="1"/>
          </p:cNvSpPr>
          <p:nvPr/>
        </p:nvSpPr>
        <p:spPr bwMode="auto">
          <a:xfrm>
            <a:off x="2394818" y="260648"/>
            <a:ext cx="472296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3600" b="1" u="sng" dirty="0">
                <a:solidFill>
                  <a:srgbClr val="002060"/>
                </a:solidFill>
              </a:rPr>
              <a:t>Parish Share 2019/2023</a:t>
            </a:r>
            <a:endParaRPr lang="en-GB" altLang="en-US" sz="1800" b="1" u="sng" dirty="0">
              <a:solidFill>
                <a:srgbClr val="002060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984C7DA-5D1F-BBB3-FE16-D4229EC6C8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9511" y="1628800"/>
            <a:ext cx="8844982" cy="3600400"/>
          </a:xfrm>
          <a:prstGeom prst="rect">
            <a:avLst/>
          </a:prstGeom>
        </p:spPr>
      </p:pic>
      <p:sp>
        <p:nvSpPr>
          <p:cNvPr id="6" name="Arrow: Down 5">
            <a:extLst>
              <a:ext uri="{FF2B5EF4-FFF2-40B4-BE49-F238E27FC236}">
                <a16:creationId xmlns:a16="http://schemas.microsoft.com/office/drawing/2014/main" id="{39EAA995-54F7-6C1D-EF62-8A3A08B59452}"/>
              </a:ext>
            </a:extLst>
          </p:cNvPr>
          <p:cNvSpPr/>
          <p:nvPr/>
        </p:nvSpPr>
        <p:spPr>
          <a:xfrm>
            <a:off x="7596336" y="2708920"/>
            <a:ext cx="473075" cy="855538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545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eddee44b-8cf8-408d-ae14-7b62a3874e4e">
      <UserInfo>
        <DisplayName>Stephen Freeman</DisplayName>
        <AccountId>65</AccountId>
        <AccountType/>
      </UserInfo>
      <UserInfo>
        <DisplayName>Deb Toole</DisplayName>
        <AccountId>17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92A5AC36327334CA353FDAD7968B9F5" ma:contentTypeVersion="9" ma:contentTypeDescription="Create a new document." ma:contentTypeScope="" ma:versionID="a7d35666975b7fc27c374089aa95a728">
  <xsd:schema xmlns:xsd="http://www.w3.org/2001/XMLSchema" xmlns:xs="http://www.w3.org/2001/XMLSchema" xmlns:p="http://schemas.microsoft.com/office/2006/metadata/properties" xmlns:ns2="8847847b-780d-4a8c-b91b-84b00f07f709" xmlns:ns3="eddee44b-8cf8-408d-ae14-7b62a3874e4e" targetNamespace="http://schemas.microsoft.com/office/2006/metadata/properties" ma:root="true" ma:fieldsID="584673d29c27e2e0f3d124fb9c710005" ns2:_="" ns3:_="">
    <xsd:import namespace="8847847b-780d-4a8c-b91b-84b00f07f709"/>
    <xsd:import namespace="eddee44b-8cf8-408d-ae14-7b62a3874e4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47847b-780d-4a8c-b91b-84b00f07f70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dee44b-8cf8-408d-ae14-7b62a3874e4e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24F5A9E-D9CF-43E4-8518-80988D84CA04}">
  <ds:schemaRefs>
    <ds:schemaRef ds:uri="http://schemas.microsoft.com/office/2006/metadata/properties"/>
    <ds:schemaRef ds:uri="http://schemas.microsoft.com/office/infopath/2007/PartnerControls"/>
    <ds:schemaRef ds:uri="eddee44b-8cf8-408d-ae14-7b62a3874e4e"/>
  </ds:schemaRefs>
</ds:datastoreItem>
</file>

<file path=customXml/itemProps2.xml><?xml version="1.0" encoding="utf-8"?>
<ds:datastoreItem xmlns:ds="http://schemas.openxmlformats.org/officeDocument/2006/customXml" ds:itemID="{DB9C8E85-BF46-4FD9-B644-EF523109E72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E27FAFE-E147-4EEB-971F-0873533F3AB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47847b-780d-4a8c-b91b-84b00f07f709"/>
    <ds:schemaRef ds:uri="eddee44b-8cf8-408d-ae14-7b62a3874e4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721</TotalTime>
  <Words>177</Words>
  <Application>Microsoft Office PowerPoint</Application>
  <PresentationFormat>On-screen Show (4:3)</PresentationFormat>
  <Paragraphs>43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Financial Update</vt:lpstr>
      <vt:lpstr>PowerPoint Presentation</vt:lpstr>
      <vt:lpstr>PowerPoint Presentation</vt:lpstr>
      <vt:lpstr>PowerPoint Presentation</vt:lpstr>
      <vt:lpstr>Parishes 0.25 – 0.95</vt:lpstr>
      <vt:lpstr>Parishes 1.15 -1.45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George Colville</dc:creator>
  <cp:lastModifiedBy>George Colville</cp:lastModifiedBy>
  <cp:revision>59</cp:revision>
  <cp:lastPrinted>2019-07-16T11:30:55Z</cp:lastPrinted>
  <dcterms:created xsi:type="dcterms:W3CDTF">2012-10-05T10:10:22Z</dcterms:created>
  <dcterms:modified xsi:type="dcterms:W3CDTF">2023-10-19T08:39:40Z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0x010100892A5AC36327334CA353FDAD7968B9F5</vt:lpwstr>
  </property>
</Properties>
</file>