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70" r:id="rId2"/>
    <p:sldId id="256" r:id="rId3"/>
    <p:sldId id="257" r:id="rId4"/>
    <p:sldId id="261" r:id="rId5"/>
    <p:sldId id="262" r:id="rId6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718" autoAdjust="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596" baseline="0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Chester Diocesan Board of Finance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Chester Diocesan Board of Finance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CDA-4576-8A33-E404344E60D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DCDA-4576-8A33-E404344E60D9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4-DCDA-4576-8A33-E404344E60D9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6-DCDA-4576-8A33-E404344E60D9}"/>
              </c:ext>
            </c:extLst>
          </c:dPt>
          <c:dPt>
            <c:idx val="4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8-DCDA-4576-8A33-E404344E60D9}"/>
              </c:ext>
            </c:extLst>
          </c:dPt>
          <c:dLbls>
            <c:dLbl>
              <c:idx val="0"/>
              <c:layout>
                <c:manualLayout>
                  <c:x val="6.7090451087681843E-2"/>
                  <c:y val="-0.653421473164523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41242937853108"/>
                      <c:h val="6.91037431501286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CDA-4576-8A33-E404344E60D9}"/>
                </c:ext>
              </c:extLst>
            </c:dLbl>
            <c:dLbl>
              <c:idx val="4"/>
              <c:layout>
                <c:manualLayout>
                  <c:x val="2.9139274380141338E-2"/>
                  <c:y val="-3.919317606685676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DA-4576-8A33-E404344E60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796" b="1" i="0" spc="-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Parish Share</c:v>
                </c:pt>
                <c:pt idx="1">
                  <c:v>Fees</c:v>
                </c:pt>
                <c:pt idx="2">
                  <c:v>Other income</c:v>
                </c:pt>
                <c:pt idx="3">
                  <c:v>Investment income</c:v>
                </c:pt>
                <c:pt idx="4">
                  <c:v>Reserves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83</c:v>
                </c:pt>
                <c:pt idx="1">
                  <c:v>4.5</c:v>
                </c:pt>
                <c:pt idx="2">
                  <c:v>7</c:v>
                </c:pt>
                <c:pt idx="3">
                  <c:v>2.5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CDA-4576-8A33-E404344E6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98">
          <a:noFill/>
        </a:ln>
      </c:spPr>
    </c:plotArea>
    <c:legend>
      <c:legendPos val="r"/>
      <c:overlay val="0"/>
      <c:txPr>
        <a:bodyPr/>
        <a:lstStyle/>
        <a:p>
          <a:pPr>
            <a:defRPr sz="2200" baseline="0">
              <a:latin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  <c:txPr>
        <a:bodyPr/>
        <a:lstStyle/>
        <a:p>
          <a:pPr>
            <a:defRPr sz="2596" baseline="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Chester Diocesan Board of Finance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B06-4CBD-ACC0-53745EE12253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4B06-4CBD-ACC0-53745EE12253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4B06-4CBD-ACC0-53745EE12253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6-4B06-4CBD-ACC0-53745EE12253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8-4B06-4CBD-ACC0-53745EE12253}"/>
              </c:ext>
            </c:extLst>
          </c:dPt>
          <c:dLbls>
            <c:dLbl>
              <c:idx val="0"/>
              <c:layout>
                <c:manualLayout>
                  <c:x val="-5.9322033898305086E-2"/>
                  <c:y val="-0.482119138256711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06-4CBD-ACC0-53745EE12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796" b="1" i="0" spc="-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Stipends, NI Pensions</c:v>
                </c:pt>
                <c:pt idx="1">
                  <c:v>Housing</c:v>
                </c:pt>
                <c:pt idx="2">
                  <c:v>Training</c:v>
                </c:pt>
                <c:pt idx="3">
                  <c:v>Diocesan Support</c:v>
                </c:pt>
                <c:pt idx="4">
                  <c:v>National Church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58</c:v>
                </c:pt>
                <c:pt idx="1">
                  <c:v>12</c:v>
                </c:pt>
                <c:pt idx="2">
                  <c:v>8</c:v>
                </c:pt>
                <c:pt idx="3">
                  <c:v>19.5</c:v>
                </c:pt>
                <c:pt idx="4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B06-4CBD-ACC0-53745EE12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98">
          <a:noFill/>
        </a:ln>
      </c:spPr>
    </c:plotArea>
    <c:legend>
      <c:legendPos val="r"/>
      <c:overlay val="0"/>
      <c:txPr>
        <a:bodyPr/>
        <a:lstStyle/>
        <a:p>
          <a:pPr>
            <a:defRPr sz="2198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0.45284</cdr:x>
      <cdr:y>0.77825</cdr:y>
    </cdr:from>
    <cdr:to>
      <cdr:x>0.64439</cdr:x>
      <cdr:y>0.85189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5184576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0.68024</cdr:x>
      <cdr:y>0.14954</cdr:y>
    </cdr:from>
    <cdr:to>
      <cdr:x>0.9205</cdr:x>
      <cdr:y>0.21963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21FB7EFD-8F1A-4387-9071-B663BEA30E14}"/>
            </a:ext>
          </a:extLst>
        </cdr:cNvPr>
        <cdr:cNvSpPr txBox="1"/>
      </cdr:nvSpPr>
      <cdr:spPr>
        <a:xfrm xmlns:a="http://schemas.openxmlformats.org/drawingml/2006/main">
          <a:off x="6116488" y="1075408"/>
          <a:ext cx="216024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0.44309</cdr:x>
      <cdr:y>0.76875</cdr:y>
    </cdr:from>
    <cdr:to>
      <cdr:x>0.66114</cdr:x>
      <cdr:y>0.84064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5184576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5AE95-9BFD-4B57-99DC-403BD4D462E9}" type="datetimeFigureOut">
              <a:rPr lang="en-GB" smtClean="0"/>
              <a:t>25/06/2024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3D2C0-A844-48DD-83E2-DF9E8226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953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17020-E35D-47AB-91D9-58C62E009731}" type="datetimeFigureOut">
              <a:rPr lang="en-GB"/>
              <a:pPr>
                <a:defRPr/>
              </a:pPr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F330-DA5F-4F2B-90EF-73FF71D4D4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03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6EB9-F917-4D75-A1DD-DF8589D0F89A}" type="datetimeFigureOut">
              <a:rPr lang="en-GB"/>
              <a:pPr>
                <a:defRPr/>
              </a:pPr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17845-65BE-4369-806F-2DCA3F5B00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3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B6C97-000A-4687-8B2C-63E298219616}" type="datetimeFigureOut">
              <a:rPr lang="en-GB"/>
              <a:pPr>
                <a:defRPr/>
              </a:pPr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F5FE2-007F-4BBA-99E7-86D890915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53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38B11-A09C-4E42-B16D-7922BD3F06A0}" type="datetimeFigureOut">
              <a:rPr lang="en-GB"/>
              <a:pPr>
                <a:defRPr/>
              </a:pPr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1F87-5D30-4958-896E-0FBEA51271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91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91473-2DED-46FD-ADD3-9CC1D947EF32}" type="datetimeFigureOut">
              <a:rPr lang="en-GB"/>
              <a:pPr>
                <a:defRPr/>
              </a:pPr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FC56-AA2D-4270-BF10-2F6F23BF27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54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B04AB-F8C8-404A-850C-8C9D0E99F5B7}" type="datetimeFigureOut">
              <a:rPr lang="en-GB"/>
              <a:pPr>
                <a:defRPr/>
              </a:pPr>
              <a:t>25/06/2024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22F7-5DC1-4616-B17C-320233A2A6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75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A3D6-EFB0-465F-BE91-2251379CB94A}" type="datetimeFigureOut">
              <a:rPr lang="en-GB"/>
              <a:pPr>
                <a:defRPr/>
              </a:pPr>
              <a:t>25/06/2024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D712B-C9B5-4222-9E61-6FC85BF2A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01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F51E7-CE41-4241-A7B7-5A11B414D44A}" type="datetimeFigureOut">
              <a:rPr lang="en-GB"/>
              <a:pPr>
                <a:defRPr/>
              </a:pPr>
              <a:t>25/06/2024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3D868-BC30-4A8D-B0D3-ECF2B5A9FB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8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12B32-F863-412B-90CA-F27746431757}" type="datetimeFigureOut">
              <a:rPr lang="en-GB"/>
              <a:pPr>
                <a:defRPr/>
              </a:pPr>
              <a:t>25/06/2024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D15B6-FDDB-4F3B-8467-9581D95643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4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ABD28-BB25-4989-B7F5-FAC568863D12}" type="datetimeFigureOut">
              <a:rPr lang="en-GB"/>
              <a:pPr>
                <a:defRPr/>
              </a:pPr>
              <a:t>25/06/2024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AD53-0312-43F7-BC9A-D60B268209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23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51047-2CAF-49D7-B656-C77D87FCEB40}" type="datetimeFigureOut">
              <a:rPr lang="en-GB"/>
              <a:pPr>
                <a:defRPr/>
              </a:pPr>
              <a:t>25/06/2024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7032-5B40-4F54-888F-B8A4594C23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49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BCBCCF-6A7A-4DAD-AEC4-7C0F4D02E74C}" type="datetimeFigureOut">
              <a:rPr lang="en-GB"/>
              <a:pPr>
                <a:defRPr/>
              </a:pPr>
              <a:t>25/06/2024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7D5047-8219-4978-BBA4-DCD689EC5B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1331640" y="245357"/>
            <a:ext cx="67016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Churchwardens and Finance</a:t>
            </a:r>
            <a:endParaRPr lang="en-GB" altLang="en-US" sz="1800" b="1" u="sng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2681288" y="920750"/>
            <a:ext cx="185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81974" y="1052513"/>
            <a:ext cx="8867364" cy="46166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to do in practice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May be cheque signatory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Member of standing committee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Take an interest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Encourage and support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Provide backup for treasurer </a:t>
            </a:r>
          </a:p>
          <a:p>
            <a:pPr marL="1371600"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unable to act or if no candidate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Ask questions, watch and check – Internal control</a:t>
            </a:r>
          </a:p>
          <a:p>
            <a:pPr marL="1371600"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Problems are rare but they do happen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5216844"/>
              </p:ext>
            </p:extLst>
          </p:nvPr>
        </p:nvGraphicFramePr>
        <p:xfrm>
          <a:off x="-194521" y="-166688"/>
          <a:ext cx="8991600" cy="719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3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2111158"/>
              </p:ext>
            </p:extLst>
          </p:nvPr>
        </p:nvGraphicFramePr>
        <p:xfrm>
          <a:off x="39688" y="-166688"/>
          <a:ext cx="8991600" cy="719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7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489456" y="235328"/>
            <a:ext cx="24232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u="sng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Parish Share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5537" y="1341438"/>
            <a:ext cx="864051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Standard Parish Share =  </a:t>
            </a:r>
            <a:r>
              <a:rPr lang="en-GB" altLang="en-US" sz="2800" b="1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Total amount required</a:t>
            </a:r>
            <a:r>
              <a:rPr lang="en-GB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67175" y="1863725"/>
            <a:ext cx="52017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Number of clergy in Diocese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08050" y="3585683"/>
            <a:ext cx="2814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Parish Share =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67288" y="2547938"/>
            <a:ext cx="3468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Clergy Number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144245" y="3099963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83968" y="4613392"/>
            <a:ext cx="43204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Standard Parish Share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567363" y="3648645"/>
            <a:ext cx="34686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Banding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44245" y="4065643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542516" y="254837"/>
            <a:ext cx="15199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£71,756</a:t>
            </a:r>
          </a:p>
        </p:txBody>
      </p:sp>
      <p:pic>
        <p:nvPicPr>
          <p:cNvPr id="7180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5" y="908720"/>
            <a:ext cx="4869072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4564435" y="1817278"/>
            <a:ext cx="3974867" cy="657225"/>
          </a:xfrm>
        </p:spPr>
        <p:txBody>
          <a:bodyPr/>
          <a:lstStyle/>
          <a:p>
            <a:pPr eaLnBrk="1" hangingPunct="1"/>
            <a:r>
              <a:rPr lang="en-GB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Parishes 0.25 – 0.95</a:t>
            </a:r>
          </a:p>
        </p:txBody>
      </p:sp>
      <p:pic>
        <p:nvPicPr>
          <p:cNvPr id="8200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1" y="2956922"/>
            <a:ext cx="4677362" cy="3050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8" name="Title 1"/>
          <p:cNvSpPr txBox="1">
            <a:spLocks/>
          </p:cNvSpPr>
          <p:nvPr/>
        </p:nvSpPr>
        <p:spPr bwMode="auto">
          <a:xfrm>
            <a:off x="395536" y="4713660"/>
            <a:ext cx="4618856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Parishes 1.15 -1.45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506906F3-0660-8B9A-F7D9-8BD929974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7125" y="238134"/>
            <a:ext cx="1654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u="sng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Banding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A5AC36327334CA353FDAD7968B9F5" ma:contentTypeVersion="15" ma:contentTypeDescription="Create a new document." ma:contentTypeScope="" ma:versionID="11ad079836a6e885b699d4df9056d3d8">
  <xsd:schema xmlns:xsd="http://www.w3.org/2001/XMLSchema" xmlns:xs="http://www.w3.org/2001/XMLSchema" xmlns:p="http://schemas.microsoft.com/office/2006/metadata/properties" xmlns:ns2="8847847b-780d-4a8c-b91b-84b00f07f709" xmlns:ns3="eddee44b-8cf8-408d-ae14-7b62a3874e4e" targetNamespace="http://schemas.microsoft.com/office/2006/metadata/properties" ma:root="true" ma:fieldsID="a558ca452f6201895f6b35856b85d304" ns2:_="" ns3:_="">
    <xsd:import namespace="8847847b-780d-4a8c-b91b-84b00f07f709"/>
    <xsd:import namespace="eddee44b-8cf8-408d-ae14-7b62a3874e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7847b-780d-4a8c-b91b-84b00f07f7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e60d6e9a-1de3-416e-b938-0774c399d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dee44b-8cf8-408d-ae14-7b62a3874e4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cfd5e063-479d-47c4-84e3-691c2d02b5f5}" ma:internalName="TaxCatchAll" ma:showField="CatchAllData" ma:web="eddee44b-8cf8-408d-ae14-7b62a3874e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dee44b-8cf8-408d-ae14-7b62a3874e4e" xsi:nil="true"/>
    <lcf76f155ced4ddcb4097134ff3c332f xmlns="8847847b-780d-4a8c-b91b-84b00f07f70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8F618FD-CF62-41D7-BCE6-E7C72218D475}"/>
</file>

<file path=customXml/itemProps2.xml><?xml version="1.0" encoding="utf-8"?>
<ds:datastoreItem xmlns:ds="http://schemas.openxmlformats.org/officeDocument/2006/customXml" ds:itemID="{87C40BBA-A52A-4832-B858-BB94256245B0}"/>
</file>

<file path=customXml/itemProps3.xml><?xml version="1.0" encoding="utf-8"?>
<ds:datastoreItem xmlns:ds="http://schemas.openxmlformats.org/officeDocument/2006/customXml" ds:itemID="{9EB09B6C-C4D7-45B2-82BC-1F5B3A66EB21}"/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101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Parishes 0.25 – 0.95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Colville</dc:creator>
  <cp:lastModifiedBy>George Colville</cp:lastModifiedBy>
  <cp:revision>60</cp:revision>
  <cp:lastPrinted>2019-07-16T11:30:55Z</cp:lastPrinted>
  <dcterms:created xsi:type="dcterms:W3CDTF">2012-10-05T10:10:22Z</dcterms:created>
  <dcterms:modified xsi:type="dcterms:W3CDTF">2024-06-25T13:43:50Z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0x010100892A5AC36327334CA353FDAD7968B9F5</vt:lpwstr>
  </property>
</Properties>
</file>