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charts/chart2.xml" ContentType="application/vnd.openxmlformats-officedocument.drawingml.chart+xml"/>
  <Override PartName="/ppt/charts/chart1.xml" ContentType="application/vnd.openxmlformats-officedocument.drawingml.chart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70" r:id="rId2"/>
    <p:sldId id="256" r:id="rId3"/>
    <p:sldId id="257" r:id="rId4"/>
    <p:sldId id="261" r:id="rId5"/>
    <p:sldId id="262" r:id="rId6"/>
  </p:sldIdLst>
  <p:sldSz cx="9144000" cy="6858000" type="screen4x3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8" autoAdjust="0"/>
    <p:restoredTop sz="94718" autoAdjust="0"/>
  </p:normalViewPr>
  <p:slideViewPr>
    <p:cSldViewPr>
      <p:cViewPr varScale="1">
        <p:scale>
          <a:sx n="120" d="100"/>
          <a:sy n="120" d="100"/>
        </p:scale>
        <p:origin x="1344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tx>
        <c:rich>
          <a:bodyPr/>
          <a:lstStyle/>
          <a:p>
            <a:pPr>
              <a:defRPr sz="2596" baseline="0"/>
            </a:pPr>
            <a:r>
              <a:rPr 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Chester Diocesan Board of Finance</a:t>
            </a:r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DCDA-4576-8A33-E404344E60D9}"/>
              </c:ext>
            </c:extLst>
          </c:dPt>
          <c:dPt>
            <c:idx val="1"/>
            <c:bubble3D val="0"/>
            <c:spPr>
              <a:solidFill>
                <a:srgbClr val="FF0000"/>
              </a:solidFill>
            </c:spPr>
            <c:extLst>
              <c:ext xmlns:c16="http://schemas.microsoft.com/office/drawing/2014/chart" uri="{C3380CC4-5D6E-409C-BE32-E72D297353CC}">
                <c16:uniqueId val="{00000002-DCDA-4576-8A33-E404344E60D9}"/>
              </c:ext>
            </c:extLst>
          </c:dPt>
          <c:dPt>
            <c:idx val="2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4-DCDA-4576-8A33-E404344E60D9}"/>
              </c:ext>
            </c:extLst>
          </c:dPt>
          <c:dPt>
            <c:idx val="3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6-DCDA-4576-8A33-E404344E60D9}"/>
              </c:ext>
            </c:extLst>
          </c:dPt>
          <c:dPt>
            <c:idx val="4"/>
            <c:bubble3D val="0"/>
            <c:spPr>
              <a:noFill/>
            </c:spPr>
            <c:extLst>
              <c:ext xmlns:c16="http://schemas.microsoft.com/office/drawing/2014/chart" uri="{C3380CC4-5D6E-409C-BE32-E72D297353CC}">
                <c16:uniqueId val="{00000008-DCDA-4576-8A33-E404344E60D9}"/>
              </c:ext>
            </c:extLst>
          </c:dPt>
          <c:dLbls>
            <c:dLbl>
              <c:idx val="0"/>
              <c:layout>
                <c:manualLayout>
                  <c:x val="6.7090451087681843E-2"/>
                  <c:y val="-0.6534214731645237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641242937853108"/>
                      <c:h val="6.9103743150128696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DCDA-4576-8A33-E404344E60D9}"/>
                </c:ext>
              </c:extLst>
            </c:dLbl>
            <c:dLbl>
              <c:idx val="4"/>
              <c:layout>
                <c:manualLayout>
                  <c:x val="2.9139274380141338E-2"/>
                  <c:y val="-3.91931760668567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CDA-4576-8A33-E404344E60D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Parish Share</c:v>
                </c:pt>
                <c:pt idx="1">
                  <c:v>Fees</c:v>
                </c:pt>
                <c:pt idx="2">
                  <c:v>Other income</c:v>
                </c:pt>
                <c:pt idx="3">
                  <c:v>Investment income</c:v>
                </c:pt>
                <c:pt idx="4">
                  <c:v>Reserves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83</c:v>
                </c:pt>
                <c:pt idx="1">
                  <c:v>4.5</c:v>
                </c:pt>
                <c:pt idx="2">
                  <c:v>7</c:v>
                </c:pt>
                <c:pt idx="3">
                  <c:v>2.5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CDA-4576-8A33-E404344E60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200" baseline="0">
              <a:latin typeface="Open Sans" panose="020B0606030504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title>
      <c:overlay val="0"/>
      <c:txPr>
        <a:bodyPr/>
        <a:lstStyle/>
        <a:p>
          <a:pPr>
            <a:defRPr sz="2596" baseline="0"/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Chester Diocesan Board of Finance</c:v>
                </c:pt>
              </c:strCache>
            </c:strRef>
          </c:tx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4B06-4CBD-ACC0-53745EE12253}"/>
              </c:ext>
            </c:extLst>
          </c:dPt>
          <c:dPt>
            <c:idx val="1"/>
            <c:bubble3D val="0"/>
            <c:spPr>
              <a:solidFill>
                <a:srgbClr val="00B0F0"/>
              </a:solidFill>
            </c:spPr>
            <c:extLst>
              <c:ext xmlns:c16="http://schemas.microsoft.com/office/drawing/2014/chart" uri="{C3380CC4-5D6E-409C-BE32-E72D297353CC}">
                <c16:uniqueId val="{00000002-4B06-4CBD-ACC0-53745EE12253}"/>
              </c:ext>
            </c:extLst>
          </c:dPt>
          <c:dPt>
            <c:idx val="2"/>
            <c:bubble3D val="0"/>
            <c:spPr>
              <a:solidFill>
                <a:schemeClr val="accent1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4-4B06-4CBD-ACC0-53745EE12253}"/>
              </c:ext>
            </c:extLst>
          </c:dPt>
          <c:dPt>
            <c:idx val="3"/>
            <c:bubble3D val="0"/>
            <c:spPr>
              <a:solidFill>
                <a:srgbClr val="C00000"/>
              </a:solidFill>
            </c:spPr>
            <c:extLst>
              <c:ext xmlns:c16="http://schemas.microsoft.com/office/drawing/2014/chart" uri="{C3380CC4-5D6E-409C-BE32-E72D297353CC}">
                <c16:uniqueId val="{00000006-4B06-4CBD-ACC0-53745EE12253}"/>
              </c:ext>
            </c:extLst>
          </c:dPt>
          <c:dPt>
            <c:idx val="4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8-4B06-4CBD-ACC0-53745EE12253}"/>
              </c:ext>
            </c:extLst>
          </c:dPt>
          <c:dLbls>
            <c:dLbl>
              <c:idx val="0"/>
              <c:layout>
                <c:manualLayout>
                  <c:x val="-5.9322033898305086E-2"/>
                  <c:y val="-0.4821191382567118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B06-4CBD-ACC0-53745EE122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2796" b="1" i="0" spc="-100" baseline="0"/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Sheet1!$A$2:$A$6</c:f>
              <c:strCache>
                <c:ptCount val="5"/>
                <c:pt idx="0">
                  <c:v>Stipends, NI Pensions</c:v>
                </c:pt>
                <c:pt idx="1">
                  <c:v>Housing</c:v>
                </c:pt>
                <c:pt idx="2">
                  <c:v>Training</c:v>
                </c:pt>
                <c:pt idx="3">
                  <c:v>Diocesan Support</c:v>
                </c:pt>
                <c:pt idx="4">
                  <c:v>National Church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58</c:v>
                </c:pt>
                <c:pt idx="1">
                  <c:v>12</c:v>
                </c:pt>
                <c:pt idx="2">
                  <c:v>8</c:v>
                </c:pt>
                <c:pt idx="3">
                  <c:v>19.5</c:v>
                </c:pt>
                <c:pt idx="4">
                  <c:v>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4B06-4CBD-ACC0-53745EE122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 w="25398">
          <a:noFill/>
        </a:ln>
      </c:spPr>
    </c:plotArea>
    <c:legend>
      <c:legendPos val="r"/>
      <c:overlay val="0"/>
      <c:txPr>
        <a:bodyPr/>
        <a:lstStyle/>
        <a:p>
          <a:pPr>
            <a:defRPr sz="2198" baseline="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798"/>
      </a:pPr>
      <a:endParaRPr lang="en-US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0.45284</cdr:x>
      <cdr:y>0.77825</cdr:y>
    </cdr:from>
    <cdr:to>
      <cdr:x>0.64439</cdr:x>
      <cdr:y>0.85189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  <cdr:relSizeAnchor xmlns:cdr="http://schemas.openxmlformats.org/drawingml/2006/chartDrawing">
    <cdr:from>
      <cdr:x>0.68024</cdr:x>
      <cdr:y>0.14954</cdr:y>
    </cdr:from>
    <cdr:to>
      <cdr:x>0.9205</cdr:x>
      <cdr:y>0.21963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21FB7EFD-8F1A-4387-9071-B663BEA30E14}"/>
            </a:ext>
          </a:extLst>
        </cdr:cNvPr>
        <cdr:cNvSpPr txBox="1"/>
      </cdr:nvSpPr>
      <cdr:spPr>
        <a:xfrm xmlns:a="http://schemas.openxmlformats.org/drawingml/2006/main">
          <a:off x="6116488" y="1075408"/>
          <a:ext cx="2160240" cy="50405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0.44309</cdr:x>
      <cdr:y>0.76875</cdr:y>
    </cdr:from>
    <cdr:to>
      <cdr:x>0.66114</cdr:x>
      <cdr:y>0.84064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184576" y="5184576"/>
          <a:ext cx="1584176" cy="57606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A5AE95-9BFD-4B57-99DC-403BD4D462E9}" type="datetimeFigureOut">
              <a:rPr lang="en-GB" smtClean="0"/>
              <a:t>25/06/2024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F3D2C0-A844-48DD-83E2-DF9E822694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619538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17020-E35D-47AB-91D9-58C62E009731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F330-DA5F-4F2B-90EF-73FF71D4D45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6030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F96EB9-F917-4D75-A1DD-DF8589D0F89A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17845-65BE-4369-806F-2DCA3F5B00F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3935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CB6C97-000A-4687-8B2C-63E298219616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1F5FE2-007F-4BBA-99E7-86D890915A0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75383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38B11-A09C-4E42-B16D-7922BD3F06A0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911F87-5D30-4958-896E-0FBEA51271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8916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191473-2DED-46FD-ADD3-9CC1D947EF32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CFC56-AA2D-4270-BF10-2F6F23BF27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05473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7B04AB-F8C8-404A-850C-8C9D0E99F5B7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322F7-5DC1-4616-B17C-320233A2A6B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750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EA3D6-EFB0-465F-BE91-2251379CB94A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ED712B-C9B5-4222-9E61-6FC85BF2A86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60168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F51E7-CE41-4241-A7B7-5A11B414D44A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D3D868-BC30-4A8D-B0D3-ECF2B5A9FB1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3382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312B32-F863-412B-90CA-F27746431757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BD15B6-FDDB-4F3B-8467-9581D95643A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02447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6ABD28-BB25-4989-B7F5-FAC568863D12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DDAD53-0312-43F7-BC9A-D60B268209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9232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51047-2CAF-49D7-B656-C77D87FCEB40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57032-5B40-4F54-888F-B8A4594C23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4976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4BCBCCF-6A7A-4DAD-AEC4-7C0F4D02E74C}" type="datetimeFigureOut">
              <a:rPr lang="en-GB"/>
              <a:pPr>
                <a:defRPr/>
              </a:pPr>
              <a:t>25/06/2024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F7D5047-8219-4978-BBA4-DCD689EC5B7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/>
          <p:cNvSpPr txBox="1">
            <a:spLocks noChangeArrowheads="1"/>
          </p:cNvSpPr>
          <p:nvPr/>
        </p:nvSpPr>
        <p:spPr bwMode="auto">
          <a:xfrm>
            <a:off x="1331640" y="245357"/>
            <a:ext cx="6701643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3600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Churchwardens and Finance</a:t>
            </a:r>
            <a:endParaRPr lang="en-GB" altLang="en-US" sz="1800" b="1" u="sng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100" name="TextBox 6"/>
          <p:cNvSpPr txBox="1">
            <a:spLocks noChangeArrowheads="1"/>
          </p:cNvSpPr>
          <p:nvPr/>
        </p:nvSpPr>
        <p:spPr bwMode="auto">
          <a:xfrm>
            <a:off x="2681288" y="920750"/>
            <a:ext cx="185737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/>
          </a:p>
        </p:txBody>
      </p:sp>
      <p:sp>
        <p:nvSpPr>
          <p:cNvPr id="8" name="TextBox 7"/>
          <p:cNvSpPr txBox="1"/>
          <p:nvPr/>
        </p:nvSpPr>
        <p:spPr>
          <a:xfrm>
            <a:off x="181974" y="1052513"/>
            <a:ext cx="8867364" cy="461664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28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What to do in practice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May be cheque signatory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Member of standing committee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Take an interest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Encourage and support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Provide backup for treasurer 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if unable to act or if no candidate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Ask questions, watch and check – Internal control</a:t>
            </a:r>
          </a:p>
          <a:p>
            <a:pPr marL="1371600" lvl="2" indent="-45720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GB" sz="2800" i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Problems are rare but they do happen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000" dirty="0">
                <a:latin typeface="+mn-lt"/>
                <a:cs typeface="+mn-cs"/>
              </a:rPr>
              <a:t> 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GB" sz="3200" dirty="0">
              <a:latin typeface="+mn-lt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85216844"/>
              </p:ext>
            </p:extLst>
          </p:nvPr>
        </p:nvGraphicFramePr>
        <p:xfrm>
          <a:off x="-194521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123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52111158"/>
              </p:ext>
            </p:extLst>
          </p:nvPr>
        </p:nvGraphicFramePr>
        <p:xfrm>
          <a:off x="39688" y="-166688"/>
          <a:ext cx="8991600" cy="71913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6147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3"/>
          <p:cNvSpPr txBox="1">
            <a:spLocks noChangeArrowheads="1"/>
          </p:cNvSpPr>
          <p:nvPr/>
        </p:nvSpPr>
        <p:spPr bwMode="auto">
          <a:xfrm>
            <a:off x="2489456" y="235328"/>
            <a:ext cx="242329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Parish Share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395537" y="1341438"/>
            <a:ext cx="8640514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Standard Parish Share =  </a:t>
            </a:r>
            <a:r>
              <a:rPr lang="en-GB" altLang="en-US" sz="2800" b="1" u="sng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Total amount required</a:t>
            </a: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	</a:t>
            </a: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4067175" y="1863725"/>
            <a:ext cx="5201745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Number of clergy in Diocese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80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908050" y="3585683"/>
            <a:ext cx="281442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Parish Share = 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4967288" y="2547938"/>
            <a:ext cx="34686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Clergy Number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6144245" y="3099963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</a:t>
            </a: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4283968" y="4613392"/>
            <a:ext cx="432047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Standard Parish Share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5567363" y="3648645"/>
            <a:ext cx="3468687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Banding</a:t>
            </a:r>
          </a:p>
        </p:txBody>
      </p:sp>
      <p:sp>
        <p:nvSpPr>
          <p:cNvPr id="15" name="TextBox 14"/>
          <p:cNvSpPr txBox="1">
            <a:spLocks noChangeArrowheads="1"/>
          </p:cNvSpPr>
          <p:nvPr/>
        </p:nvSpPr>
        <p:spPr bwMode="auto">
          <a:xfrm>
            <a:off x="6144245" y="4065643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X</a:t>
            </a:r>
          </a:p>
        </p:txBody>
      </p:sp>
      <p:sp>
        <p:nvSpPr>
          <p:cNvPr id="16" name="TextBox 15"/>
          <p:cNvSpPr txBox="1">
            <a:spLocks noChangeArrowheads="1"/>
          </p:cNvSpPr>
          <p:nvPr/>
        </p:nvSpPr>
        <p:spPr bwMode="auto">
          <a:xfrm>
            <a:off x="5542516" y="254837"/>
            <a:ext cx="151996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£71,756</a:t>
            </a:r>
          </a:p>
        </p:txBody>
      </p:sp>
      <p:pic>
        <p:nvPicPr>
          <p:cNvPr id="7180" name="Picture 5" descr="logo%20a4%20colou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85" y="908720"/>
            <a:ext cx="4869072" cy="31683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195" name="Title 1"/>
          <p:cNvSpPr>
            <a:spLocks noGrp="1"/>
          </p:cNvSpPr>
          <p:nvPr>
            <p:ph type="title"/>
          </p:nvPr>
        </p:nvSpPr>
        <p:spPr>
          <a:xfrm>
            <a:off x="4564435" y="1817278"/>
            <a:ext cx="3974867" cy="657225"/>
          </a:xfrm>
        </p:spPr>
        <p:txBody>
          <a:bodyPr/>
          <a:lstStyle/>
          <a:p>
            <a:pPr eaLnBrk="1" hangingPunct="1"/>
            <a:r>
              <a:rPr lang="en-GB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Parishes 0.25 – 0.95</a:t>
            </a:r>
          </a:p>
        </p:txBody>
      </p:sp>
      <p:pic>
        <p:nvPicPr>
          <p:cNvPr id="8200" name="Picture 5" descr="logo%20a4%20colou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2950" y="6021388"/>
            <a:ext cx="1733550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1" y="2956922"/>
            <a:ext cx="4677362" cy="3050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218" name="Title 1"/>
          <p:cNvSpPr txBox="1">
            <a:spLocks/>
          </p:cNvSpPr>
          <p:nvPr/>
        </p:nvSpPr>
        <p:spPr bwMode="auto">
          <a:xfrm>
            <a:off x="395536" y="4713660"/>
            <a:ext cx="4618856" cy="65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en-GB" altLang="en-US" sz="28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Parishes 1.15 -1.45</a:t>
            </a:r>
          </a:p>
        </p:txBody>
      </p:sp>
      <p:sp>
        <p:nvSpPr>
          <p:cNvPr id="2" name="TextBox 3">
            <a:extLst>
              <a:ext uri="{FF2B5EF4-FFF2-40B4-BE49-F238E27FC236}">
                <a16:creationId xmlns:a16="http://schemas.microsoft.com/office/drawing/2014/main" id="{506906F3-0660-8B9A-F7D9-8BD92997466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37125" y="238134"/>
            <a:ext cx="165462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800" b="1" u="sng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Banding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92A5AC36327334CA353FDAD7968B9F5" ma:contentTypeVersion="15" ma:contentTypeDescription="Create a new document." ma:contentTypeScope="" ma:versionID="11ad079836a6e885b699d4df9056d3d8">
  <xsd:schema xmlns:xsd="http://www.w3.org/2001/XMLSchema" xmlns:xs="http://www.w3.org/2001/XMLSchema" xmlns:p="http://schemas.microsoft.com/office/2006/metadata/properties" xmlns:ns2="8847847b-780d-4a8c-b91b-84b00f07f709" xmlns:ns3="eddee44b-8cf8-408d-ae14-7b62a3874e4e" targetNamespace="http://schemas.microsoft.com/office/2006/metadata/properties" ma:root="true" ma:fieldsID="a558ca452f6201895f6b35856b85d304" ns2:_="" ns3:_="">
    <xsd:import namespace="8847847b-780d-4a8c-b91b-84b00f07f709"/>
    <xsd:import namespace="eddee44b-8cf8-408d-ae14-7b62a3874e4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Location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47847b-780d-4a8c-b91b-84b00f07f70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e60d6e9a-1de3-416e-b938-0774c399d61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dee44b-8cf8-408d-ae14-7b62a3874e4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fd5e063-479d-47c4-84e3-691c2d02b5f5}" ma:internalName="TaxCatchAll" ma:showField="CatchAllData" ma:web="eddee44b-8cf8-408d-ae14-7b62a3874e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ddee44b-8cf8-408d-ae14-7b62a3874e4e" xsi:nil="true"/>
    <lcf76f155ced4ddcb4097134ff3c332f xmlns="8847847b-780d-4a8c-b91b-84b00f07f709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78F618FD-CF62-41D7-BCE6-E7C72218D475}"/>
</file>

<file path=customXml/itemProps2.xml><?xml version="1.0" encoding="utf-8"?>
<ds:datastoreItem xmlns:ds="http://schemas.openxmlformats.org/officeDocument/2006/customXml" ds:itemID="{87C40BBA-A52A-4832-B858-BB94256245B0}"/>
</file>

<file path=customXml/itemProps3.xml><?xml version="1.0" encoding="utf-8"?>
<ds:datastoreItem xmlns:ds="http://schemas.openxmlformats.org/officeDocument/2006/customXml" ds:itemID="{9EB09B6C-C4D7-45B2-82BC-1F5B3A66EB21}"/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101</Words>
  <Application>Microsoft Office PowerPoint</Application>
  <PresentationFormat>On-screen Show (4:3)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Office Theme</vt:lpstr>
      <vt:lpstr>PowerPoint Presentation</vt:lpstr>
      <vt:lpstr>PowerPoint Presentation</vt:lpstr>
      <vt:lpstr>PowerPoint Presentation</vt:lpstr>
      <vt:lpstr>PowerPoint Presentation</vt:lpstr>
      <vt:lpstr>Parishes 0.25 – 0.95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George Colville</dc:creator>
  <cp:lastModifiedBy>George Colville</cp:lastModifiedBy>
  <cp:revision>60</cp:revision>
  <cp:lastPrinted>2019-07-16T11:30:55Z</cp:lastPrinted>
  <dcterms:created xsi:type="dcterms:W3CDTF">2012-10-05T10:10:22Z</dcterms:created>
  <dcterms:modified xsi:type="dcterms:W3CDTF">2024-06-25T13:43:50Z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0x010100892A5AC36327334CA353FDAD7968B9F5</vt:lpwstr>
  </property>
</Properties>
</file>