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258" r:id="rId5"/>
    <p:sldId id="279" r:id="rId6"/>
    <p:sldId id="280" r:id="rId7"/>
    <p:sldId id="260" r:id="rId8"/>
    <p:sldId id="257" r:id="rId9"/>
    <p:sldId id="273" r:id="rId10"/>
    <p:sldId id="274" r:id="rId11"/>
    <p:sldId id="276" r:id="rId12"/>
    <p:sldId id="278" r:id="rId13"/>
    <p:sldId id="275" r:id="rId14"/>
    <p:sldId id="277" r:id="rId15"/>
    <p:sldId id="270" r:id="rId16"/>
    <p:sldId id="286" r:id="rId17"/>
    <p:sldId id="269" r:id="rId18"/>
    <p:sldId id="284" r:id="rId19"/>
    <p:sldId id="285" r:id="rId20"/>
    <p:sldId id="282" r:id="rId21"/>
    <p:sldId id="271" r:id="rId22"/>
    <p:sldId id="267" r:id="rId23"/>
    <p:sldId id="268" r:id="rId24"/>
    <p:sldId id="265" r:id="rId25"/>
    <p:sldId id="264" r:id="rId26"/>
    <p:sldId id="3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6F8"/>
    <a:srgbClr val="1D16AA"/>
    <a:srgbClr val="69B701"/>
    <a:srgbClr val="22CE3F"/>
    <a:srgbClr val="37B305"/>
    <a:srgbClr val="117A0C"/>
    <a:srgbClr val="1AC012"/>
    <a:srgbClr val="116922"/>
    <a:srgbClr val="255530"/>
    <a:srgbClr val="63F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FECEA-CB1E-436B-971C-EEE8F07DC61E}" v="139" dt="2023-07-10T13:56:51.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14" d="100"/>
          <a:sy n="114"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70A28-31EF-4CF4-8B1E-7D828E374B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8A516FC-E5F5-4579-A848-2DB6331BE8A6}">
      <dgm:prSet phldrT="[Text]"/>
      <dgm:spPr>
        <a:solidFill>
          <a:srgbClr val="7030A0"/>
        </a:solidFill>
      </dgm:spPr>
      <dgm:t>
        <a:bodyPr/>
        <a:lstStyle/>
        <a:p>
          <a:r>
            <a:rPr lang="en-US" dirty="0"/>
            <a:t>Ministry Team</a:t>
          </a:r>
          <a:endParaRPr lang="en-GB" dirty="0"/>
        </a:p>
      </dgm:t>
    </dgm:pt>
    <dgm:pt modelId="{F211207A-508D-4E9A-AFBB-409900905CBA}" type="parTrans" cxnId="{57B6196D-109F-4346-A3BF-10FFEF67575A}">
      <dgm:prSet/>
      <dgm:spPr/>
      <dgm:t>
        <a:bodyPr/>
        <a:lstStyle/>
        <a:p>
          <a:endParaRPr lang="en-GB"/>
        </a:p>
      </dgm:t>
    </dgm:pt>
    <dgm:pt modelId="{D8D308CD-EDCC-46B8-A6FE-9F1DBE631ACD}" type="sibTrans" cxnId="{57B6196D-109F-4346-A3BF-10FFEF67575A}">
      <dgm:prSet/>
      <dgm:spPr/>
      <dgm:t>
        <a:bodyPr/>
        <a:lstStyle/>
        <a:p>
          <a:endParaRPr lang="en-GB"/>
        </a:p>
      </dgm:t>
    </dgm:pt>
    <dgm:pt modelId="{D08D3801-B333-4171-9222-76BA03BC91D2}">
      <dgm:prSet phldrT="[Text]"/>
      <dgm:spPr>
        <a:solidFill>
          <a:srgbClr val="69B701"/>
        </a:solidFill>
      </dgm:spPr>
      <dgm:t>
        <a:bodyPr/>
        <a:lstStyle/>
        <a:p>
          <a:r>
            <a:rPr lang="en-US" dirty="0"/>
            <a:t>Communications</a:t>
          </a:r>
          <a:endParaRPr lang="en-GB" dirty="0"/>
        </a:p>
      </dgm:t>
    </dgm:pt>
    <dgm:pt modelId="{10C71486-CA40-4467-AEE4-0AD4BFADD86D}" type="parTrans" cxnId="{882FF7B5-A54A-415F-BFFE-97090198F8C3}">
      <dgm:prSet/>
      <dgm:spPr/>
      <dgm:t>
        <a:bodyPr/>
        <a:lstStyle/>
        <a:p>
          <a:endParaRPr lang="en-GB"/>
        </a:p>
      </dgm:t>
    </dgm:pt>
    <dgm:pt modelId="{11428FCE-B01E-4A13-9183-2461C9D2A19A}" type="sibTrans" cxnId="{882FF7B5-A54A-415F-BFFE-97090198F8C3}">
      <dgm:prSet/>
      <dgm:spPr/>
      <dgm:t>
        <a:bodyPr/>
        <a:lstStyle/>
        <a:p>
          <a:endParaRPr lang="en-GB"/>
        </a:p>
      </dgm:t>
    </dgm:pt>
    <dgm:pt modelId="{964D8CD6-BCC1-4CC9-AB63-1946C57ED570}">
      <dgm:prSet phldrT="[Text]"/>
      <dgm:spPr>
        <a:solidFill>
          <a:srgbClr val="FFC000"/>
        </a:solidFill>
      </dgm:spPr>
      <dgm:t>
        <a:bodyPr/>
        <a:lstStyle/>
        <a:p>
          <a:r>
            <a:rPr lang="en-US" dirty="0"/>
            <a:t>DAC</a:t>
          </a:r>
          <a:endParaRPr lang="en-GB" dirty="0"/>
        </a:p>
      </dgm:t>
    </dgm:pt>
    <dgm:pt modelId="{E06F7BB4-B08C-49F5-B370-EDDB4F74E8D1}" type="parTrans" cxnId="{B9B40E29-0166-4C38-817A-EB4385069CE2}">
      <dgm:prSet/>
      <dgm:spPr/>
      <dgm:t>
        <a:bodyPr/>
        <a:lstStyle/>
        <a:p>
          <a:endParaRPr lang="en-GB"/>
        </a:p>
      </dgm:t>
    </dgm:pt>
    <dgm:pt modelId="{65A45692-AE71-4637-8E0B-86D48ED75EE7}" type="sibTrans" cxnId="{B9B40E29-0166-4C38-817A-EB4385069CE2}">
      <dgm:prSet/>
      <dgm:spPr/>
      <dgm:t>
        <a:bodyPr/>
        <a:lstStyle/>
        <a:p>
          <a:endParaRPr lang="en-GB"/>
        </a:p>
      </dgm:t>
    </dgm:pt>
    <dgm:pt modelId="{280DFF16-9D75-4C64-A0AD-A22920445521}">
      <dgm:prSet phldrT="[Text]"/>
      <dgm:spPr>
        <a:solidFill>
          <a:srgbClr val="FF0000"/>
        </a:solidFill>
      </dgm:spPr>
      <dgm:t>
        <a:bodyPr/>
        <a:lstStyle/>
        <a:p>
          <a:r>
            <a:rPr lang="en-US" dirty="0"/>
            <a:t>Safeguarding</a:t>
          </a:r>
          <a:endParaRPr lang="en-GB" dirty="0"/>
        </a:p>
      </dgm:t>
    </dgm:pt>
    <dgm:pt modelId="{493BE6C2-69B2-4E77-8573-E141C5B4441B}" type="parTrans" cxnId="{46331C7C-C372-4661-BE1B-5E42425F0DC9}">
      <dgm:prSet/>
      <dgm:spPr/>
      <dgm:t>
        <a:bodyPr/>
        <a:lstStyle/>
        <a:p>
          <a:endParaRPr lang="en-GB"/>
        </a:p>
      </dgm:t>
    </dgm:pt>
    <dgm:pt modelId="{E2ADAADB-56FD-47D0-8AB2-1E1190686335}" type="sibTrans" cxnId="{46331C7C-C372-4661-BE1B-5E42425F0DC9}">
      <dgm:prSet/>
      <dgm:spPr/>
      <dgm:t>
        <a:bodyPr/>
        <a:lstStyle/>
        <a:p>
          <a:endParaRPr lang="en-GB"/>
        </a:p>
      </dgm:t>
    </dgm:pt>
    <dgm:pt modelId="{4550FDE4-2128-4FDC-B90F-D2FBA037017B}">
      <dgm:prSet phldrT="[Text]" custT="1"/>
      <dgm:spPr>
        <a:solidFill>
          <a:srgbClr val="00B0F0"/>
        </a:solidFill>
      </dgm:spPr>
      <dgm:t>
        <a:bodyPr/>
        <a:lstStyle/>
        <a:p>
          <a:r>
            <a:rPr lang="en-US" sz="2800" dirty="0"/>
            <a:t>Outreach Team</a:t>
          </a:r>
          <a:endParaRPr lang="en-GB" sz="2800" dirty="0"/>
        </a:p>
      </dgm:t>
    </dgm:pt>
    <dgm:pt modelId="{C91416F1-9E87-4F2E-8E52-BA0F6766C1C1}" type="parTrans" cxnId="{99AEA5CC-F7B2-4146-92BB-8BC24D5B598A}">
      <dgm:prSet/>
      <dgm:spPr/>
      <dgm:t>
        <a:bodyPr/>
        <a:lstStyle/>
        <a:p>
          <a:endParaRPr lang="en-GB"/>
        </a:p>
      </dgm:t>
    </dgm:pt>
    <dgm:pt modelId="{31E2E882-D1DF-446D-B60D-2F578AE47B7B}" type="sibTrans" cxnId="{99AEA5CC-F7B2-4146-92BB-8BC24D5B598A}">
      <dgm:prSet/>
      <dgm:spPr/>
      <dgm:t>
        <a:bodyPr/>
        <a:lstStyle/>
        <a:p>
          <a:endParaRPr lang="en-GB"/>
        </a:p>
      </dgm:t>
    </dgm:pt>
    <dgm:pt modelId="{ACA2461A-D548-4200-8D72-27EA1270039B}">
      <dgm:prSet phldrT="[Text]"/>
      <dgm:spPr>
        <a:solidFill>
          <a:schemeClr val="bg2">
            <a:lumMod val="75000"/>
          </a:schemeClr>
        </a:solidFill>
      </dgm:spPr>
      <dgm:t>
        <a:bodyPr/>
        <a:lstStyle/>
        <a:p>
          <a:r>
            <a:rPr lang="en-US" dirty="0"/>
            <a:t>Property Management</a:t>
          </a:r>
          <a:endParaRPr lang="en-GB" dirty="0"/>
        </a:p>
      </dgm:t>
    </dgm:pt>
    <dgm:pt modelId="{9B48F97D-9B4F-4545-B2FD-7AB074D13516}" type="parTrans" cxnId="{3A515C3B-29AB-44FD-8C72-FCECC5AE547B}">
      <dgm:prSet/>
      <dgm:spPr/>
      <dgm:t>
        <a:bodyPr/>
        <a:lstStyle/>
        <a:p>
          <a:endParaRPr lang="en-GB"/>
        </a:p>
      </dgm:t>
    </dgm:pt>
    <dgm:pt modelId="{766A4F71-9988-47E3-AA3C-728E26B346F4}" type="sibTrans" cxnId="{3A515C3B-29AB-44FD-8C72-FCECC5AE547B}">
      <dgm:prSet/>
      <dgm:spPr/>
      <dgm:t>
        <a:bodyPr/>
        <a:lstStyle/>
        <a:p>
          <a:endParaRPr lang="en-GB"/>
        </a:p>
      </dgm:t>
    </dgm:pt>
    <dgm:pt modelId="{EE4B4AEA-35B8-4265-BF73-0000532F642E}">
      <dgm:prSet phldrT="[Text]"/>
      <dgm:spPr>
        <a:solidFill>
          <a:srgbClr val="22CE3F"/>
        </a:solidFill>
      </dgm:spPr>
      <dgm:t>
        <a:bodyPr/>
        <a:lstStyle/>
        <a:p>
          <a:r>
            <a:rPr lang="en-US" dirty="0"/>
            <a:t>Finance</a:t>
          </a:r>
          <a:endParaRPr lang="en-GB" dirty="0"/>
        </a:p>
      </dgm:t>
    </dgm:pt>
    <dgm:pt modelId="{0A2CA1B0-DE4C-4762-98CF-06F9C7B14963}" type="parTrans" cxnId="{E2A0AB5A-FCE5-404D-B7A9-A49BC069A877}">
      <dgm:prSet/>
      <dgm:spPr/>
      <dgm:t>
        <a:bodyPr/>
        <a:lstStyle/>
        <a:p>
          <a:endParaRPr lang="en-GB"/>
        </a:p>
      </dgm:t>
    </dgm:pt>
    <dgm:pt modelId="{F97AF372-75A2-46F6-A59F-900EDAF6392E}" type="sibTrans" cxnId="{E2A0AB5A-FCE5-404D-B7A9-A49BC069A877}">
      <dgm:prSet/>
      <dgm:spPr/>
      <dgm:t>
        <a:bodyPr/>
        <a:lstStyle/>
        <a:p>
          <a:endParaRPr lang="en-GB"/>
        </a:p>
      </dgm:t>
    </dgm:pt>
    <dgm:pt modelId="{DCAF26FD-FC02-4149-86DD-7AA8A8B5BF66}">
      <dgm:prSet phldrT="[Text]"/>
      <dgm:spPr>
        <a:solidFill>
          <a:srgbClr val="FFC000"/>
        </a:solidFill>
      </dgm:spPr>
      <dgm:t>
        <a:bodyPr/>
        <a:lstStyle/>
        <a:p>
          <a:r>
            <a:rPr lang="en-US" dirty="0"/>
            <a:t>HR</a:t>
          </a:r>
          <a:endParaRPr lang="en-GB" dirty="0"/>
        </a:p>
      </dgm:t>
    </dgm:pt>
    <dgm:pt modelId="{A233625F-09C9-45FD-ABB4-C9843C8F6A89}" type="parTrans" cxnId="{06A7479B-F07E-4B26-8ABD-8CE6BCF56ECA}">
      <dgm:prSet/>
      <dgm:spPr/>
      <dgm:t>
        <a:bodyPr/>
        <a:lstStyle/>
        <a:p>
          <a:endParaRPr lang="en-GB"/>
        </a:p>
      </dgm:t>
    </dgm:pt>
    <dgm:pt modelId="{765B73C4-2CA0-44D7-A2EB-8D420AE6AA39}" type="sibTrans" cxnId="{06A7479B-F07E-4B26-8ABD-8CE6BCF56ECA}">
      <dgm:prSet/>
      <dgm:spPr/>
      <dgm:t>
        <a:bodyPr/>
        <a:lstStyle/>
        <a:p>
          <a:endParaRPr lang="en-GB"/>
        </a:p>
      </dgm:t>
    </dgm:pt>
    <dgm:pt modelId="{73DD30AF-B639-4522-974F-62C344DF1C10}">
      <dgm:prSet phldrT="[Text]"/>
      <dgm:spPr>
        <a:solidFill>
          <a:srgbClr val="BD039A"/>
        </a:solidFill>
      </dgm:spPr>
      <dgm:t>
        <a:bodyPr/>
        <a:lstStyle/>
        <a:p>
          <a:r>
            <a:rPr lang="en-US" dirty="0"/>
            <a:t>Archdeacons</a:t>
          </a:r>
          <a:endParaRPr lang="en-GB" dirty="0"/>
        </a:p>
      </dgm:t>
    </dgm:pt>
    <dgm:pt modelId="{35AD9ED1-3AA5-4E4C-9D2C-805816365022}" type="parTrans" cxnId="{97FB2FF0-E13E-4B7C-9923-91D38D2C2911}">
      <dgm:prSet/>
      <dgm:spPr/>
      <dgm:t>
        <a:bodyPr/>
        <a:lstStyle/>
        <a:p>
          <a:endParaRPr lang="en-GB"/>
        </a:p>
      </dgm:t>
    </dgm:pt>
    <dgm:pt modelId="{D6AE1951-AB26-4DF3-9C49-8FC0841450D4}" type="sibTrans" cxnId="{97FB2FF0-E13E-4B7C-9923-91D38D2C2911}">
      <dgm:prSet/>
      <dgm:spPr/>
      <dgm:t>
        <a:bodyPr/>
        <a:lstStyle/>
        <a:p>
          <a:endParaRPr lang="en-GB"/>
        </a:p>
      </dgm:t>
    </dgm:pt>
    <dgm:pt modelId="{D89E83EF-D4EC-4E32-97B8-40A6F95819E6}" type="pres">
      <dgm:prSet presAssocID="{F1A70A28-31EF-4CF4-8B1E-7D828E374B26}" presName="diagram" presStyleCnt="0">
        <dgm:presLayoutVars>
          <dgm:dir/>
          <dgm:resizeHandles val="exact"/>
        </dgm:presLayoutVars>
      </dgm:prSet>
      <dgm:spPr/>
    </dgm:pt>
    <dgm:pt modelId="{7B45CD37-0647-4BD4-95CA-DD390717B5C3}" type="pres">
      <dgm:prSet presAssocID="{88A516FC-E5F5-4579-A848-2DB6331BE8A6}" presName="node" presStyleLbl="node1" presStyleIdx="0" presStyleCnt="9">
        <dgm:presLayoutVars>
          <dgm:bulletEnabled val="1"/>
        </dgm:presLayoutVars>
      </dgm:prSet>
      <dgm:spPr/>
    </dgm:pt>
    <dgm:pt modelId="{57B3154D-DCD7-4B8E-B778-E3DE91AB59FE}" type="pres">
      <dgm:prSet presAssocID="{D8D308CD-EDCC-46B8-A6FE-9F1DBE631ACD}" presName="sibTrans" presStyleCnt="0"/>
      <dgm:spPr/>
    </dgm:pt>
    <dgm:pt modelId="{4726C9DD-078D-4ECF-858E-E21A56734C7C}" type="pres">
      <dgm:prSet presAssocID="{D08D3801-B333-4171-9222-76BA03BC91D2}" presName="node" presStyleLbl="node1" presStyleIdx="1" presStyleCnt="9">
        <dgm:presLayoutVars>
          <dgm:bulletEnabled val="1"/>
        </dgm:presLayoutVars>
      </dgm:prSet>
      <dgm:spPr/>
    </dgm:pt>
    <dgm:pt modelId="{69C5FE8E-1846-4977-8B9C-12119C370A57}" type="pres">
      <dgm:prSet presAssocID="{11428FCE-B01E-4A13-9183-2461C9D2A19A}" presName="sibTrans" presStyleCnt="0"/>
      <dgm:spPr/>
    </dgm:pt>
    <dgm:pt modelId="{33335B48-92B8-4BC4-A367-7FF9874972AE}" type="pres">
      <dgm:prSet presAssocID="{964D8CD6-BCC1-4CC9-AB63-1946C57ED570}" presName="node" presStyleLbl="node1" presStyleIdx="2" presStyleCnt="9">
        <dgm:presLayoutVars>
          <dgm:bulletEnabled val="1"/>
        </dgm:presLayoutVars>
      </dgm:prSet>
      <dgm:spPr/>
    </dgm:pt>
    <dgm:pt modelId="{50BC97C7-FD38-45E2-8746-C1056C0A55DA}" type="pres">
      <dgm:prSet presAssocID="{65A45692-AE71-4637-8E0B-86D48ED75EE7}" presName="sibTrans" presStyleCnt="0"/>
      <dgm:spPr/>
    </dgm:pt>
    <dgm:pt modelId="{423B328A-6E17-4C2C-82EB-C7FDF13456E2}" type="pres">
      <dgm:prSet presAssocID="{280DFF16-9D75-4C64-A0AD-A22920445521}" presName="node" presStyleLbl="node1" presStyleIdx="3" presStyleCnt="9">
        <dgm:presLayoutVars>
          <dgm:bulletEnabled val="1"/>
        </dgm:presLayoutVars>
      </dgm:prSet>
      <dgm:spPr/>
    </dgm:pt>
    <dgm:pt modelId="{B0B35B5C-8EA5-486E-89A6-A398F9CD7601}" type="pres">
      <dgm:prSet presAssocID="{E2ADAADB-56FD-47D0-8AB2-1E1190686335}" presName="sibTrans" presStyleCnt="0"/>
      <dgm:spPr/>
    </dgm:pt>
    <dgm:pt modelId="{C9278E07-CD6F-4D53-BE1C-CC1FEE5B9238}" type="pres">
      <dgm:prSet presAssocID="{4550FDE4-2128-4FDC-B90F-D2FBA037017B}" presName="node" presStyleLbl="node1" presStyleIdx="4" presStyleCnt="9">
        <dgm:presLayoutVars>
          <dgm:bulletEnabled val="1"/>
        </dgm:presLayoutVars>
      </dgm:prSet>
      <dgm:spPr/>
    </dgm:pt>
    <dgm:pt modelId="{C1A65B85-678D-425F-B3D3-F6AFFEF0C59B}" type="pres">
      <dgm:prSet presAssocID="{31E2E882-D1DF-446D-B60D-2F578AE47B7B}" presName="sibTrans" presStyleCnt="0"/>
      <dgm:spPr/>
    </dgm:pt>
    <dgm:pt modelId="{50736A92-8F7C-468D-8202-B8F12EFC9BDF}" type="pres">
      <dgm:prSet presAssocID="{ACA2461A-D548-4200-8D72-27EA1270039B}" presName="node" presStyleLbl="node1" presStyleIdx="5" presStyleCnt="9">
        <dgm:presLayoutVars>
          <dgm:bulletEnabled val="1"/>
        </dgm:presLayoutVars>
      </dgm:prSet>
      <dgm:spPr/>
    </dgm:pt>
    <dgm:pt modelId="{18F5C3F1-FCAF-4180-8EE4-D4E592BF0111}" type="pres">
      <dgm:prSet presAssocID="{766A4F71-9988-47E3-AA3C-728E26B346F4}" presName="sibTrans" presStyleCnt="0"/>
      <dgm:spPr/>
    </dgm:pt>
    <dgm:pt modelId="{9037A113-4094-4FF5-995D-56B0EB4CD7ED}" type="pres">
      <dgm:prSet presAssocID="{EE4B4AEA-35B8-4265-BF73-0000532F642E}" presName="node" presStyleLbl="node1" presStyleIdx="6" presStyleCnt="9">
        <dgm:presLayoutVars>
          <dgm:bulletEnabled val="1"/>
        </dgm:presLayoutVars>
      </dgm:prSet>
      <dgm:spPr/>
    </dgm:pt>
    <dgm:pt modelId="{6FD4A550-CA28-43AB-AED4-D5EB81198BD4}" type="pres">
      <dgm:prSet presAssocID="{F97AF372-75A2-46F6-A59F-900EDAF6392E}" presName="sibTrans" presStyleCnt="0"/>
      <dgm:spPr/>
    </dgm:pt>
    <dgm:pt modelId="{35C2E644-3F3D-494E-B5E5-3195DFE467A0}" type="pres">
      <dgm:prSet presAssocID="{DCAF26FD-FC02-4149-86DD-7AA8A8B5BF66}" presName="node" presStyleLbl="node1" presStyleIdx="7" presStyleCnt="9">
        <dgm:presLayoutVars>
          <dgm:bulletEnabled val="1"/>
        </dgm:presLayoutVars>
      </dgm:prSet>
      <dgm:spPr/>
    </dgm:pt>
    <dgm:pt modelId="{F5D3CE6A-1F0E-444C-8104-1FCD50B76F88}" type="pres">
      <dgm:prSet presAssocID="{765B73C4-2CA0-44D7-A2EB-8D420AE6AA39}" presName="sibTrans" presStyleCnt="0"/>
      <dgm:spPr/>
    </dgm:pt>
    <dgm:pt modelId="{D1B1FD20-43BE-4646-BA5C-5C888A7972DB}" type="pres">
      <dgm:prSet presAssocID="{73DD30AF-B639-4522-974F-62C344DF1C10}" presName="node" presStyleLbl="node1" presStyleIdx="8" presStyleCnt="9">
        <dgm:presLayoutVars>
          <dgm:bulletEnabled val="1"/>
        </dgm:presLayoutVars>
      </dgm:prSet>
      <dgm:spPr/>
    </dgm:pt>
  </dgm:ptLst>
  <dgm:cxnLst>
    <dgm:cxn modelId="{8D769014-C723-42E7-8ACA-689CF5F255DC}" type="presOf" srcId="{EE4B4AEA-35B8-4265-BF73-0000532F642E}" destId="{9037A113-4094-4FF5-995D-56B0EB4CD7ED}" srcOrd="0" destOrd="0" presId="urn:microsoft.com/office/officeart/2005/8/layout/default"/>
    <dgm:cxn modelId="{B9B40E29-0166-4C38-817A-EB4385069CE2}" srcId="{F1A70A28-31EF-4CF4-8B1E-7D828E374B26}" destId="{964D8CD6-BCC1-4CC9-AB63-1946C57ED570}" srcOrd="2" destOrd="0" parTransId="{E06F7BB4-B08C-49F5-B370-EDDB4F74E8D1}" sibTransId="{65A45692-AE71-4637-8E0B-86D48ED75EE7}"/>
    <dgm:cxn modelId="{3A515C3B-29AB-44FD-8C72-FCECC5AE547B}" srcId="{F1A70A28-31EF-4CF4-8B1E-7D828E374B26}" destId="{ACA2461A-D548-4200-8D72-27EA1270039B}" srcOrd="5" destOrd="0" parTransId="{9B48F97D-9B4F-4545-B2FD-7AB074D13516}" sibTransId="{766A4F71-9988-47E3-AA3C-728E26B346F4}"/>
    <dgm:cxn modelId="{57B6196D-109F-4346-A3BF-10FFEF67575A}" srcId="{F1A70A28-31EF-4CF4-8B1E-7D828E374B26}" destId="{88A516FC-E5F5-4579-A848-2DB6331BE8A6}" srcOrd="0" destOrd="0" parTransId="{F211207A-508D-4E9A-AFBB-409900905CBA}" sibTransId="{D8D308CD-EDCC-46B8-A6FE-9F1DBE631ACD}"/>
    <dgm:cxn modelId="{4F282571-EED6-4BF9-892B-8CDE2BD62DAA}" type="presOf" srcId="{73DD30AF-B639-4522-974F-62C344DF1C10}" destId="{D1B1FD20-43BE-4646-BA5C-5C888A7972DB}" srcOrd="0" destOrd="0" presId="urn:microsoft.com/office/officeart/2005/8/layout/default"/>
    <dgm:cxn modelId="{E2A0AB5A-FCE5-404D-B7A9-A49BC069A877}" srcId="{F1A70A28-31EF-4CF4-8B1E-7D828E374B26}" destId="{EE4B4AEA-35B8-4265-BF73-0000532F642E}" srcOrd="6" destOrd="0" parTransId="{0A2CA1B0-DE4C-4762-98CF-06F9C7B14963}" sibTransId="{F97AF372-75A2-46F6-A59F-900EDAF6392E}"/>
    <dgm:cxn modelId="{46331C7C-C372-4661-BE1B-5E42425F0DC9}" srcId="{F1A70A28-31EF-4CF4-8B1E-7D828E374B26}" destId="{280DFF16-9D75-4C64-A0AD-A22920445521}" srcOrd="3" destOrd="0" parTransId="{493BE6C2-69B2-4E77-8573-E141C5B4441B}" sibTransId="{E2ADAADB-56FD-47D0-8AB2-1E1190686335}"/>
    <dgm:cxn modelId="{1BE3E683-52A7-4BAF-B178-9AF526530215}" type="presOf" srcId="{DCAF26FD-FC02-4149-86DD-7AA8A8B5BF66}" destId="{35C2E644-3F3D-494E-B5E5-3195DFE467A0}" srcOrd="0" destOrd="0" presId="urn:microsoft.com/office/officeart/2005/8/layout/default"/>
    <dgm:cxn modelId="{06A7479B-F07E-4B26-8ABD-8CE6BCF56ECA}" srcId="{F1A70A28-31EF-4CF4-8B1E-7D828E374B26}" destId="{DCAF26FD-FC02-4149-86DD-7AA8A8B5BF66}" srcOrd="7" destOrd="0" parTransId="{A233625F-09C9-45FD-ABB4-C9843C8F6A89}" sibTransId="{765B73C4-2CA0-44D7-A2EB-8D420AE6AA39}"/>
    <dgm:cxn modelId="{785BF4A8-5057-4FEC-9803-8FE42258D26D}" type="presOf" srcId="{88A516FC-E5F5-4579-A848-2DB6331BE8A6}" destId="{7B45CD37-0647-4BD4-95CA-DD390717B5C3}" srcOrd="0" destOrd="0" presId="urn:microsoft.com/office/officeart/2005/8/layout/default"/>
    <dgm:cxn modelId="{2F8EF6AF-6677-4B05-A7AA-4E3C940A1664}" type="presOf" srcId="{ACA2461A-D548-4200-8D72-27EA1270039B}" destId="{50736A92-8F7C-468D-8202-B8F12EFC9BDF}" srcOrd="0" destOrd="0" presId="urn:microsoft.com/office/officeart/2005/8/layout/default"/>
    <dgm:cxn modelId="{882FF7B5-A54A-415F-BFFE-97090198F8C3}" srcId="{F1A70A28-31EF-4CF4-8B1E-7D828E374B26}" destId="{D08D3801-B333-4171-9222-76BA03BC91D2}" srcOrd="1" destOrd="0" parTransId="{10C71486-CA40-4467-AEE4-0AD4BFADD86D}" sibTransId="{11428FCE-B01E-4A13-9183-2461C9D2A19A}"/>
    <dgm:cxn modelId="{219EF3BB-4D3F-4CFD-8863-D452FF923BC2}" type="presOf" srcId="{4550FDE4-2128-4FDC-B90F-D2FBA037017B}" destId="{C9278E07-CD6F-4D53-BE1C-CC1FEE5B9238}" srcOrd="0" destOrd="0" presId="urn:microsoft.com/office/officeart/2005/8/layout/default"/>
    <dgm:cxn modelId="{30C46CC4-7CEB-4794-BC99-16B01D04990D}" type="presOf" srcId="{F1A70A28-31EF-4CF4-8B1E-7D828E374B26}" destId="{D89E83EF-D4EC-4E32-97B8-40A6F95819E6}" srcOrd="0" destOrd="0" presId="urn:microsoft.com/office/officeart/2005/8/layout/default"/>
    <dgm:cxn modelId="{99AEA5CC-F7B2-4146-92BB-8BC24D5B598A}" srcId="{F1A70A28-31EF-4CF4-8B1E-7D828E374B26}" destId="{4550FDE4-2128-4FDC-B90F-D2FBA037017B}" srcOrd="4" destOrd="0" parTransId="{C91416F1-9E87-4F2E-8E52-BA0F6766C1C1}" sibTransId="{31E2E882-D1DF-446D-B60D-2F578AE47B7B}"/>
    <dgm:cxn modelId="{A1B02BCE-31BB-4AF9-8BF9-12653FDAA79E}" type="presOf" srcId="{964D8CD6-BCC1-4CC9-AB63-1946C57ED570}" destId="{33335B48-92B8-4BC4-A367-7FF9874972AE}" srcOrd="0" destOrd="0" presId="urn:microsoft.com/office/officeart/2005/8/layout/default"/>
    <dgm:cxn modelId="{DAF1F8DE-9FCA-430C-8A67-130BF6EA2BDA}" type="presOf" srcId="{D08D3801-B333-4171-9222-76BA03BC91D2}" destId="{4726C9DD-078D-4ECF-858E-E21A56734C7C}" srcOrd="0" destOrd="0" presId="urn:microsoft.com/office/officeart/2005/8/layout/default"/>
    <dgm:cxn modelId="{97FB2FF0-E13E-4B7C-9923-91D38D2C2911}" srcId="{F1A70A28-31EF-4CF4-8B1E-7D828E374B26}" destId="{73DD30AF-B639-4522-974F-62C344DF1C10}" srcOrd="8" destOrd="0" parTransId="{35AD9ED1-3AA5-4E4C-9D2C-805816365022}" sibTransId="{D6AE1951-AB26-4DF3-9C49-8FC0841450D4}"/>
    <dgm:cxn modelId="{034E9EFB-9709-494F-B0B9-0774C30E87E6}" type="presOf" srcId="{280DFF16-9D75-4C64-A0AD-A22920445521}" destId="{423B328A-6E17-4C2C-82EB-C7FDF13456E2}" srcOrd="0" destOrd="0" presId="urn:microsoft.com/office/officeart/2005/8/layout/default"/>
    <dgm:cxn modelId="{9D008FF3-7000-49C7-A021-0356356D8FDF}" type="presParOf" srcId="{D89E83EF-D4EC-4E32-97B8-40A6F95819E6}" destId="{7B45CD37-0647-4BD4-95CA-DD390717B5C3}" srcOrd="0" destOrd="0" presId="urn:microsoft.com/office/officeart/2005/8/layout/default"/>
    <dgm:cxn modelId="{F083B4A4-AFAC-468E-ADEE-1C5939A416CB}" type="presParOf" srcId="{D89E83EF-D4EC-4E32-97B8-40A6F95819E6}" destId="{57B3154D-DCD7-4B8E-B778-E3DE91AB59FE}" srcOrd="1" destOrd="0" presId="urn:microsoft.com/office/officeart/2005/8/layout/default"/>
    <dgm:cxn modelId="{36D1D470-ADC2-4FC2-B3BD-7AF7ADB08B4C}" type="presParOf" srcId="{D89E83EF-D4EC-4E32-97B8-40A6F95819E6}" destId="{4726C9DD-078D-4ECF-858E-E21A56734C7C}" srcOrd="2" destOrd="0" presId="urn:microsoft.com/office/officeart/2005/8/layout/default"/>
    <dgm:cxn modelId="{95D6BDAD-5F4A-48F9-9DC5-B3170AD333B5}" type="presParOf" srcId="{D89E83EF-D4EC-4E32-97B8-40A6F95819E6}" destId="{69C5FE8E-1846-4977-8B9C-12119C370A57}" srcOrd="3" destOrd="0" presId="urn:microsoft.com/office/officeart/2005/8/layout/default"/>
    <dgm:cxn modelId="{708E6AEC-FAC7-4B29-B0E0-BD57159D55E5}" type="presParOf" srcId="{D89E83EF-D4EC-4E32-97B8-40A6F95819E6}" destId="{33335B48-92B8-4BC4-A367-7FF9874972AE}" srcOrd="4" destOrd="0" presId="urn:microsoft.com/office/officeart/2005/8/layout/default"/>
    <dgm:cxn modelId="{721E9330-E610-4B1F-B3C9-9EBFB06995D7}" type="presParOf" srcId="{D89E83EF-D4EC-4E32-97B8-40A6F95819E6}" destId="{50BC97C7-FD38-45E2-8746-C1056C0A55DA}" srcOrd="5" destOrd="0" presId="urn:microsoft.com/office/officeart/2005/8/layout/default"/>
    <dgm:cxn modelId="{5CAB55EF-4CB2-473C-A401-E7A8B6124B0C}" type="presParOf" srcId="{D89E83EF-D4EC-4E32-97B8-40A6F95819E6}" destId="{423B328A-6E17-4C2C-82EB-C7FDF13456E2}" srcOrd="6" destOrd="0" presId="urn:microsoft.com/office/officeart/2005/8/layout/default"/>
    <dgm:cxn modelId="{AB8C8248-9F35-4E3A-A464-519065B0B3B1}" type="presParOf" srcId="{D89E83EF-D4EC-4E32-97B8-40A6F95819E6}" destId="{B0B35B5C-8EA5-486E-89A6-A398F9CD7601}" srcOrd="7" destOrd="0" presId="urn:microsoft.com/office/officeart/2005/8/layout/default"/>
    <dgm:cxn modelId="{35E44F66-1C1E-468C-BDE6-7DB2AF8FFCB4}" type="presParOf" srcId="{D89E83EF-D4EC-4E32-97B8-40A6F95819E6}" destId="{C9278E07-CD6F-4D53-BE1C-CC1FEE5B9238}" srcOrd="8" destOrd="0" presId="urn:microsoft.com/office/officeart/2005/8/layout/default"/>
    <dgm:cxn modelId="{FD09C720-45D1-449B-9EDB-5E7B41BD873B}" type="presParOf" srcId="{D89E83EF-D4EC-4E32-97B8-40A6F95819E6}" destId="{C1A65B85-678D-425F-B3D3-F6AFFEF0C59B}" srcOrd="9" destOrd="0" presId="urn:microsoft.com/office/officeart/2005/8/layout/default"/>
    <dgm:cxn modelId="{BF550426-4A6C-40E0-86A6-54D699A4A208}" type="presParOf" srcId="{D89E83EF-D4EC-4E32-97B8-40A6F95819E6}" destId="{50736A92-8F7C-468D-8202-B8F12EFC9BDF}" srcOrd="10" destOrd="0" presId="urn:microsoft.com/office/officeart/2005/8/layout/default"/>
    <dgm:cxn modelId="{AB212CF8-6BE8-43A9-ADD3-78C393F88123}" type="presParOf" srcId="{D89E83EF-D4EC-4E32-97B8-40A6F95819E6}" destId="{18F5C3F1-FCAF-4180-8EE4-D4E592BF0111}" srcOrd="11" destOrd="0" presId="urn:microsoft.com/office/officeart/2005/8/layout/default"/>
    <dgm:cxn modelId="{440CED20-82FE-435D-BFA5-B4D17E0CD9BE}" type="presParOf" srcId="{D89E83EF-D4EC-4E32-97B8-40A6F95819E6}" destId="{9037A113-4094-4FF5-995D-56B0EB4CD7ED}" srcOrd="12" destOrd="0" presId="urn:microsoft.com/office/officeart/2005/8/layout/default"/>
    <dgm:cxn modelId="{779EFE0F-C5CD-4B7C-89C8-C850FF919AE7}" type="presParOf" srcId="{D89E83EF-D4EC-4E32-97B8-40A6F95819E6}" destId="{6FD4A550-CA28-43AB-AED4-D5EB81198BD4}" srcOrd="13" destOrd="0" presId="urn:microsoft.com/office/officeart/2005/8/layout/default"/>
    <dgm:cxn modelId="{89D35E59-3CD8-46E7-AA26-18ADA0F937B3}" type="presParOf" srcId="{D89E83EF-D4EC-4E32-97B8-40A6F95819E6}" destId="{35C2E644-3F3D-494E-B5E5-3195DFE467A0}" srcOrd="14" destOrd="0" presId="urn:microsoft.com/office/officeart/2005/8/layout/default"/>
    <dgm:cxn modelId="{F257D3D2-01D6-4F8A-B576-20967687E83D}" type="presParOf" srcId="{D89E83EF-D4EC-4E32-97B8-40A6F95819E6}" destId="{F5D3CE6A-1F0E-444C-8104-1FCD50B76F88}" srcOrd="15" destOrd="0" presId="urn:microsoft.com/office/officeart/2005/8/layout/default"/>
    <dgm:cxn modelId="{F2346B5E-5A9E-4EA4-8C9E-462C2EF1E924}" type="presParOf" srcId="{D89E83EF-D4EC-4E32-97B8-40A6F95819E6}" destId="{D1B1FD20-43BE-4646-BA5C-5C888A7972D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70A28-31EF-4CF4-8B1E-7D828E374B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8A516FC-E5F5-4579-A848-2DB6331BE8A6}">
      <dgm:prSet phldrT="[Text]"/>
      <dgm:spPr>
        <a:solidFill>
          <a:srgbClr val="0070C0"/>
        </a:solidFill>
      </dgm:spPr>
      <dgm:t>
        <a:bodyPr/>
        <a:lstStyle/>
        <a:p>
          <a:r>
            <a:rPr lang="en-US" dirty="0"/>
            <a:t>Mission</a:t>
          </a:r>
          <a:endParaRPr lang="en-GB" dirty="0"/>
        </a:p>
      </dgm:t>
    </dgm:pt>
    <dgm:pt modelId="{F211207A-508D-4E9A-AFBB-409900905CBA}" type="parTrans" cxnId="{57B6196D-109F-4346-A3BF-10FFEF67575A}">
      <dgm:prSet/>
      <dgm:spPr/>
      <dgm:t>
        <a:bodyPr/>
        <a:lstStyle/>
        <a:p>
          <a:endParaRPr lang="en-GB"/>
        </a:p>
      </dgm:t>
    </dgm:pt>
    <dgm:pt modelId="{D8D308CD-EDCC-46B8-A6FE-9F1DBE631ACD}" type="sibTrans" cxnId="{57B6196D-109F-4346-A3BF-10FFEF67575A}">
      <dgm:prSet/>
      <dgm:spPr/>
      <dgm:t>
        <a:bodyPr/>
        <a:lstStyle/>
        <a:p>
          <a:endParaRPr lang="en-GB"/>
        </a:p>
      </dgm:t>
    </dgm:pt>
    <dgm:pt modelId="{D08D3801-B333-4171-9222-76BA03BC91D2}">
      <dgm:prSet phldrT="[Text]"/>
      <dgm:spPr>
        <a:solidFill>
          <a:srgbClr val="00B0F0"/>
        </a:solidFill>
      </dgm:spPr>
      <dgm:t>
        <a:bodyPr/>
        <a:lstStyle/>
        <a:p>
          <a:r>
            <a:rPr lang="en-US" dirty="0"/>
            <a:t>Buildings for Mission</a:t>
          </a:r>
          <a:endParaRPr lang="en-GB" dirty="0"/>
        </a:p>
      </dgm:t>
    </dgm:pt>
    <dgm:pt modelId="{10C71486-CA40-4467-AEE4-0AD4BFADD86D}" type="parTrans" cxnId="{882FF7B5-A54A-415F-BFFE-97090198F8C3}">
      <dgm:prSet/>
      <dgm:spPr/>
      <dgm:t>
        <a:bodyPr/>
        <a:lstStyle/>
        <a:p>
          <a:endParaRPr lang="en-GB"/>
        </a:p>
      </dgm:t>
    </dgm:pt>
    <dgm:pt modelId="{11428FCE-B01E-4A13-9183-2461C9D2A19A}" type="sibTrans" cxnId="{882FF7B5-A54A-415F-BFFE-97090198F8C3}">
      <dgm:prSet/>
      <dgm:spPr/>
      <dgm:t>
        <a:bodyPr/>
        <a:lstStyle/>
        <a:p>
          <a:endParaRPr lang="en-GB"/>
        </a:p>
      </dgm:t>
    </dgm:pt>
    <dgm:pt modelId="{964D8CD6-BCC1-4CC9-AB63-1946C57ED570}">
      <dgm:prSet phldrT="[Text]"/>
      <dgm:spPr>
        <a:solidFill>
          <a:schemeClr val="accent1">
            <a:lumMod val="75000"/>
          </a:schemeClr>
        </a:solidFill>
      </dgm:spPr>
      <dgm:t>
        <a:bodyPr/>
        <a:lstStyle/>
        <a:p>
          <a:r>
            <a:rPr lang="en-US" dirty="0"/>
            <a:t>Digital Giving</a:t>
          </a:r>
          <a:endParaRPr lang="en-GB" dirty="0"/>
        </a:p>
      </dgm:t>
    </dgm:pt>
    <dgm:pt modelId="{E06F7BB4-B08C-49F5-B370-EDDB4F74E8D1}" type="parTrans" cxnId="{B9B40E29-0166-4C38-817A-EB4385069CE2}">
      <dgm:prSet/>
      <dgm:spPr/>
      <dgm:t>
        <a:bodyPr/>
        <a:lstStyle/>
        <a:p>
          <a:endParaRPr lang="en-GB"/>
        </a:p>
      </dgm:t>
    </dgm:pt>
    <dgm:pt modelId="{65A45692-AE71-4637-8E0B-86D48ED75EE7}" type="sibTrans" cxnId="{B9B40E29-0166-4C38-817A-EB4385069CE2}">
      <dgm:prSet/>
      <dgm:spPr/>
      <dgm:t>
        <a:bodyPr/>
        <a:lstStyle/>
        <a:p>
          <a:endParaRPr lang="en-GB"/>
        </a:p>
      </dgm:t>
    </dgm:pt>
    <dgm:pt modelId="{280DFF16-9D75-4C64-A0AD-A22920445521}">
      <dgm:prSet phldrT="[Text]"/>
      <dgm:spPr>
        <a:solidFill>
          <a:schemeClr val="accent1">
            <a:lumMod val="60000"/>
            <a:lumOff val="40000"/>
          </a:schemeClr>
        </a:solidFill>
      </dgm:spPr>
      <dgm:t>
        <a:bodyPr/>
        <a:lstStyle/>
        <a:p>
          <a:r>
            <a:rPr lang="en-US" dirty="0"/>
            <a:t>Counseling</a:t>
          </a:r>
          <a:endParaRPr lang="en-GB" dirty="0"/>
        </a:p>
      </dgm:t>
    </dgm:pt>
    <dgm:pt modelId="{493BE6C2-69B2-4E77-8573-E141C5B4441B}" type="parTrans" cxnId="{46331C7C-C372-4661-BE1B-5E42425F0DC9}">
      <dgm:prSet/>
      <dgm:spPr/>
      <dgm:t>
        <a:bodyPr/>
        <a:lstStyle/>
        <a:p>
          <a:endParaRPr lang="en-GB"/>
        </a:p>
      </dgm:t>
    </dgm:pt>
    <dgm:pt modelId="{E2ADAADB-56FD-47D0-8AB2-1E1190686335}" type="sibTrans" cxnId="{46331C7C-C372-4661-BE1B-5E42425F0DC9}">
      <dgm:prSet/>
      <dgm:spPr/>
      <dgm:t>
        <a:bodyPr/>
        <a:lstStyle/>
        <a:p>
          <a:endParaRPr lang="en-GB"/>
        </a:p>
      </dgm:t>
    </dgm:pt>
    <dgm:pt modelId="{4550FDE4-2128-4FDC-B90F-D2FBA037017B}">
      <dgm:prSet phldrT="[Text]" custT="1"/>
      <dgm:spPr>
        <a:solidFill>
          <a:srgbClr val="1D16AA"/>
        </a:solidFill>
      </dgm:spPr>
      <dgm:t>
        <a:bodyPr/>
        <a:lstStyle/>
        <a:p>
          <a:r>
            <a:rPr lang="en-US" sz="2800" dirty="0"/>
            <a:t>Youth and Families</a:t>
          </a:r>
          <a:endParaRPr lang="en-GB" sz="2800" dirty="0"/>
        </a:p>
      </dgm:t>
    </dgm:pt>
    <dgm:pt modelId="{C91416F1-9E87-4F2E-8E52-BA0F6766C1C1}" type="parTrans" cxnId="{99AEA5CC-F7B2-4146-92BB-8BC24D5B598A}">
      <dgm:prSet/>
      <dgm:spPr/>
      <dgm:t>
        <a:bodyPr/>
        <a:lstStyle/>
        <a:p>
          <a:endParaRPr lang="en-GB"/>
        </a:p>
      </dgm:t>
    </dgm:pt>
    <dgm:pt modelId="{31E2E882-D1DF-446D-B60D-2F578AE47B7B}" type="sibTrans" cxnId="{99AEA5CC-F7B2-4146-92BB-8BC24D5B598A}">
      <dgm:prSet/>
      <dgm:spPr/>
      <dgm:t>
        <a:bodyPr/>
        <a:lstStyle/>
        <a:p>
          <a:endParaRPr lang="en-GB"/>
        </a:p>
      </dgm:t>
    </dgm:pt>
    <dgm:pt modelId="{EE4B4AEA-35B8-4265-BF73-0000532F642E}">
      <dgm:prSet phldrT="[Text]"/>
      <dgm:spPr>
        <a:solidFill>
          <a:srgbClr val="8CE6F8"/>
        </a:solidFill>
      </dgm:spPr>
      <dgm:t>
        <a:bodyPr/>
        <a:lstStyle/>
        <a:p>
          <a:r>
            <a:rPr lang="en-GB" b="0" i="0" dirty="0"/>
            <a:t>Engagement and Inclusion</a:t>
          </a:r>
          <a:endParaRPr lang="en-GB" dirty="0"/>
        </a:p>
      </dgm:t>
    </dgm:pt>
    <dgm:pt modelId="{0A2CA1B0-DE4C-4762-98CF-06F9C7B14963}" type="parTrans" cxnId="{E2A0AB5A-FCE5-404D-B7A9-A49BC069A877}">
      <dgm:prSet/>
      <dgm:spPr/>
      <dgm:t>
        <a:bodyPr/>
        <a:lstStyle/>
        <a:p>
          <a:endParaRPr lang="en-GB"/>
        </a:p>
      </dgm:t>
    </dgm:pt>
    <dgm:pt modelId="{F97AF372-75A2-46F6-A59F-900EDAF6392E}" type="sibTrans" cxnId="{E2A0AB5A-FCE5-404D-B7A9-A49BC069A877}">
      <dgm:prSet/>
      <dgm:spPr/>
      <dgm:t>
        <a:bodyPr/>
        <a:lstStyle/>
        <a:p>
          <a:endParaRPr lang="en-GB"/>
        </a:p>
      </dgm:t>
    </dgm:pt>
    <dgm:pt modelId="{D89E83EF-D4EC-4E32-97B8-40A6F95819E6}" type="pres">
      <dgm:prSet presAssocID="{F1A70A28-31EF-4CF4-8B1E-7D828E374B26}" presName="diagram" presStyleCnt="0">
        <dgm:presLayoutVars>
          <dgm:dir/>
          <dgm:resizeHandles val="exact"/>
        </dgm:presLayoutVars>
      </dgm:prSet>
      <dgm:spPr/>
    </dgm:pt>
    <dgm:pt modelId="{7B45CD37-0647-4BD4-95CA-DD390717B5C3}" type="pres">
      <dgm:prSet presAssocID="{88A516FC-E5F5-4579-A848-2DB6331BE8A6}" presName="node" presStyleLbl="node1" presStyleIdx="0" presStyleCnt="6">
        <dgm:presLayoutVars>
          <dgm:bulletEnabled val="1"/>
        </dgm:presLayoutVars>
      </dgm:prSet>
      <dgm:spPr/>
    </dgm:pt>
    <dgm:pt modelId="{57B3154D-DCD7-4B8E-B778-E3DE91AB59FE}" type="pres">
      <dgm:prSet presAssocID="{D8D308CD-EDCC-46B8-A6FE-9F1DBE631ACD}" presName="sibTrans" presStyleCnt="0"/>
      <dgm:spPr/>
    </dgm:pt>
    <dgm:pt modelId="{4726C9DD-078D-4ECF-858E-E21A56734C7C}" type="pres">
      <dgm:prSet presAssocID="{D08D3801-B333-4171-9222-76BA03BC91D2}" presName="node" presStyleLbl="node1" presStyleIdx="1" presStyleCnt="6">
        <dgm:presLayoutVars>
          <dgm:bulletEnabled val="1"/>
        </dgm:presLayoutVars>
      </dgm:prSet>
      <dgm:spPr/>
    </dgm:pt>
    <dgm:pt modelId="{69C5FE8E-1846-4977-8B9C-12119C370A57}" type="pres">
      <dgm:prSet presAssocID="{11428FCE-B01E-4A13-9183-2461C9D2A19A}" presName="sibTrans" presStyleCnt="0"/>
      <dgm:spPr/>
    </dgm:pt>
    <dgm:pt modelId="{33335B48-92B8-4BC4-A367-7FF9874972AE}" type="pres">
      <dgm:prSet presAssocID="{964D8CD6-BCC1-4CC9-AB63-1946C57ED570}" presName="node" presStyleLbl="node1" presStyleIdx="2" presStyleCnt="6" custLinFactNeighborX="-323" custLinFactNeighborY="1186">
        <dgm:presLayoutVars>
          <dgm:bulletEnabled val="1"/>
        </dgm:presLayoutVars>
      </dgm:prSet>
      <dgm:spPr/>
    </dgm:pt>
    <dgm:pt modelId="{50BC97C7-FD38-45E2-8746-C1056C0A55DA}" type="pres">
      <dgm:prSet presAssocID="{65A45692-AE71-4637-8E0B-86D48ED75EE7}" presName="sibTrans" presStyleCnt="0"/>
      <dgm:spPr/>
    </dgm:pt>
    <dgm:pt modelId="{423B328A-6E17-4C2C-82EB-C7FDF13456E2}" type="pres">
      <dgm:prSet presAssocID="{280DFF16-9D75-4C64-A0AD-A22920445521}" presName="node" presStyleLbl="node1" presStyleIdx="3" presStyleCnt="6">
        <dgm:presLayoutVars>
          <dgm:bulletEnabled val="1"/>
        </dgm:presLayoutVars>
      </dgm:prSet>
      <dgm:spPr/>
    </dgm:pt>
    <dgm:pt modelId="{B0B35B5C-8EA5-486E-89A6-A398F9CD7601}" type="pres">
      <dgm:prSet presAssocID="{E2ADAADB-56FD-47D0-8AB2-1E1190686335}" presName="sibTrans" presStyleCnt="0"/>
      <dgm:spPr/>
    </dgm:pt>
    <dgm:pt modelId="{C9278E07-CD6F-4D53-BE1C-CC1FEE5B9238}" type="pres">
      <dgm:prSet presAssocID="{4550FDE4-2128-4FDC-B90F-D2FBA037017B}" presName="node" presStyleLbl="node1" presStyleIdx="4" presStyleCnt="6">
        <dgm:presLayoutVars>
          <dgm:bulletEnabled val="1"/>
        </dgm:presLayoutVars>
      </dgm:prSet>
      <dgm:spPr/>
    </dgm:pt>
    <dgm:pt modelId="{C1A65B85-678D-425F-B3D3-F6AFFEF0C59B}" type="pres">
      <dgm:prSet presAssocID="{31E2E882-D1DF-446D-B60D-2F578AE47B7B}" presName="sibTrans" presStyleCnt="0"/>
      <dgm:spPr/>
    </dgm:pt>
    <dgm:pt modelId="{9037A113-4094-4FF5-995D-56B0EB4CD7ED}" type="pres">
      <dgm:prSet presAssocID="{EE4B4AEA-35B8-4265-BF73-0000532F642E}" presName="node" presStyleLbl="node1" presStyleIdx="5" presStyleCnt="6">
        <dgm:presLayoutVars>
          <dgm:bulletEnabled val="1"/>
        </dgm:presLayoutVars>
      </dgm:prSet>
      <dgm:spPr/>
    </dgm:pt>
  </dgm:ptLst>
  <dgm:cxnLst>
    <dgm:cxn modelId="{8D769014-C723-42E7-8ACA-689CF5F255DC}" type="presOf" srcId="{EE4B4AEA-35B8-4265-BF73-0000532F642E}" destId="{9037A113-4094-4FF5-995D-56B0EB4CD7ED}" srcOrd="0" destOrd="0" presId="urn:microsoft.com/office/officeart/2005/8/layout/default"/>
    <dgm:cxn modelId="{B9B40E29-0166-4C38-817A-EB4385069CE2}" srcId="{F1A70A28-31EF-4CF4-8B1E-7D828E374B26}" destId="{964D8CD6-BCC1-4CC9-AB63-1946C57ED570}" srcOrd="2" destOrd="0" parTransId="{E06F7BB4-B08C-49F5-B370-EDDB4F74E8D1}" sibTransId="{65A45692-AE71-4637-8E0B-86D48ED75EE7}"/>
    <dgm:cxn modelId="{57B6196D-109F-4346-A3BF-10FFEF67575A}" srcId="{F1A70A28-31EF-4CF4-8B1E-7D828E374B26}" destId="{88A516FC-E5F5-4579-A848-2DB6331BE8A6}" srcOrd="0" destOrd="0" parTransId="{F211207A-508D-4E9A-AFBB-409900905CBA}" sibTransId="{D8D308CD-EDCC-46B8-A6FE-9F1DBE631ACD}"/>
    <dgm:cxn modelId="{E2A0AB5A-FCE5-404D-B7A9-A49BC069A877}" srcId="{F1A70A28-31EF-4CF4-8B1E-7D828E374B26}" destId="{EE4B4AEA-35B8-4265-BF73-0000532F642E}" srcOrd="5" destOrd="0" parTransId="{0A2CA1B0-DE4C-4762-98CF-06F9C7B14963}" sibTransId="{F97AF372-75A2-46F6-A59F-900EDAF6392E}"/>
    <dgm:cxn modelId="{46331C7C-C372-4661-BE1B-5E42425F0DC9}" srcId="{F1A70A28-31EF-4CF4-8B1E-7D828E374B26}" destId="{280DFF16-9D75-4C64-A0AD-A22920445521}" srcOrd="3" destOrd="0" parTransId="{493BE6C2-69B2-4E77-8573-E141C5B4441B}" sibTransId="{E2ADAADB-56FD-47D0-8AB2-1E1190686335}"/>
    <dgm:cxn modelId="{785BF4A8-5057-4FEC-9803-8FE42258D26D}" type="presOf" srcId="{88A516FC-E5F5-4579-A848-2DB6331BE8A6}" destId="{7B45CD37-0647-4BD4-95CA-DD390717B5C3}" srcOrd="0" destOrd="0" presId="urn:microsoft.com/office/officeart/2005/8/layout/default"/>
    <dgm:cxn modelId="{882FF7B5-A54A-415F-BFFE-97090198F8C3}" srcId="{F1A70A28-31EF-4CF4-8B1E-7D828E374B26}" destId="{D08D3801-B333-4171-9222-76BA03BC91D2}" srcOrd="1" destOrd="0" parTransId="{10C71486-CA40-4467-AEE4-0AD4BFADD86D}" sibTransId="{11428FCE-B01E-4A13-9183-2461C9D2A19A}"/>
    <dgm:cxn modelId="{219EF3BB-4D3F-4CFD-8863-D452FF923BC2}" type="presOf" srcId="{4550FDE4-2128-4FDC-B90F-D2FBA037017B}" destId="{C9278E07-CD6F-4D53-BE1C-CC1FEE5B9238}" srcOrd="0" destOrd="0" presId="urn:microsoft.com/office/officeart/2005/8/layout/default"/>
    <dgm:cxn modelId="{30C46CC4-7CEB-4794-BC99-16B01D04990D}" type="presOf" srcId="{F1A70A28-31EF-4CF4-8B1E-7D828E374B26}" destId="{D89E83EF-D4EC-4E32-97B8-40A6F95819E6}" srcOrd="0" destOrd="0" presId="urn:microsoft.com/office/officeart/2005/8/layout/default"/>
    <dgm:cxn modelId="{99AEA5CC-F7B2-4146-92BB-8BC24D5B598A}" srcId="{F1A70A28-31EF-4CF4-8B1E-7D828E374B26}" destId="{4550FDE4-2128-4FDC-B90F-D2FBA037017B}" srcOrd="4" destOrd="0" parTransId="{C91416F1-9E87-4F2E-8E52-BA0F6766C1C1}" sibTransId="{31E2E882-D1DF-446D-B60D-2F578AE47B7B}"/>
    <dgm:cxn modelId="{A1B02BCE-31BB-4AF9-8BF9-12653FDAA79E}" type="presOf" srcId="{964D8CD6-BCC1-4CC9-AB63-1946C57ED570}" destId="{33335B48-92B8-4BC4-A367-7FF9874972AE}" srcOrd="0" destOrd="0" presId="urn:microsoft.com/office/officeart/2005/8/layout/default"/>
    <dgm:cxn modelId="{DAF1F8DE-9FCA-430C-8A67-130BF6EA2BDA}" type="presOf" srcId="{D08D3801-B333-4171-9222-76BA03BC91D2}" destId="{4726C9DD-078D-4ECF-858E-E21A56734C7C}" srcOrd="0" destOrd="0" presId="urn:microsoft.com/office/officeart/2005/8/layout/default"/>
    <dgm:cxn modelId="{034E9EFB-9709-494F-B0B9-0774C30E87E6}" type="presOf" srcId="{280DFF16-9D75-4C64-A0AD-A22920445521}" destId="{423B328A-6E17-4C2C-82EB-C7FDF13456E2}" srcOrd="0" destOrd="0" presId="urn:microsoft.com/office/officeart/2005/8/layout/default"/>
    <dgm:cxn modelId="{9D008FF3-7000-49C7-A021-0356356D8FDF}" type="presParOf" srcId="{D89E83EF-D4EC-4E32-97B8-40A6F95819E6}" destId="{7B45CD37-0647-4BD4-95CA-DD390717B5C3}" srcOrd="0" destOrd="0" presId="urn:microsoft.com/office/officeart/2005/8/layout/default"/>
    <dgm:cxn modelId="{F083B4A4-AFAC-468E-ADEE-1C5939A416CB}" type="presParOf" srcId="{D89E83EF-D4EC-4E32-97B8-40A6F95819E6}" destId="{57B3154D-DCD7-4B8E-B778-E3DE91AB59FE}" srcOrd="1" destOrd="0" presId="urn:microsoft.com/office/officeart/2005/8/layout/default"/>
    <dgm:cxn modelId="{36D1D470-ADC2-4FC2-B3BD-7AF7ADB08B4C}" type="presParOf" srcId="{D89E83EF-D4EC-4E32-97B8-40A6F95819E6}" destId="{4726C9DD-078D-4ECF-858E-E21A56734C7C}" srcOrd="2" destOrd="0" presId="urn:microsoft.com/office/officeart/2005/8/layout/default"/>
    <dgm:cxn modelId="{95D6BDAD-5F4A-48F9-9DC5-B3170AD333B5}" type="presParOf" srcId="{D89E83EF-D4EC-4E32-97B8-40A6F95819E6}" destId="{69C5FE8E-1846-4977-8B9C-12119C370A57}" srcOrd="3" destOrd="0" presId="urn:microsoft.com/office/officeart/2005/8/layout/default"/>
    <dgm:cxn modelId="{708E6AEC-FAC7-4B29-B0E0-BD57159D55E5}" type="presParOf" srcId="{D89E83EF-D4EC-4E32-97B8-40A6F95819E6}" destId="{33335B48-92B8-4BC4-A367-7FF9874972AE}" srcOrd="4" destOrd="0" presId="urn:microsoft.com/office/officeart/2005/8/layout/default"/>
    <dgm:cxn modelId="{721E9330-E610-4B1F-B3C9-9EBFB06995D7}" type="presParOf" srcId="{D89E83EF-D4EC-4E32-97B8-40A6F95819E6}" destId="{50BC97C7-FD38-45E2-8746-C1056C0A55DA}" srcOrd="5" destOrd="0" presId="urn:microsoft.com/office/officeart/2005/8/layout/default"/>
    <dgm:cxn modelId="{5CAB55EF-4CB2-473C-A401-E7A8B6124B0C}" type="presParOf" srcId="{D89E83EF-D4EC-4E32-97B8-40A6F95819E6}" destId="{423B328A-6E17-4C2C-82EB-C7FDF13456E2}" srcOrd="6" destOrd="0" presId="urn:microsoft.com/office/officeart/2005/8/layout/default"/>
    <dgm:cxn modelId="{AB8C8248-9F35-4E3A-A464-519065B0B3B1}" type="presParOf" srcId="{D89E83EF-D4EC-4E32-97B8-40A6F95819E6}" destId="{B0B35B5C-8EA5-486E-89A6-A398F9CD7601}" srcOrd="7" destOrd="0" presId="urn:microsoft.com/office/officeart/2005/8/layout/default"/>
    <dgm:cxn modelId="{35E44F66-1C1E-468C-BDE6-7DB2AF8FFCB4}" type="presParOf" srcId="{D89E83EF-D4EC-4E32-97B8-40A6F95819E6}" destId="{C9278E07-CD6F-4D53-BE1C-CC1FEE5B9238}" srcOrd="8" destOrd="0" presId="urn:microsoft.com/office/officeart/2005/8/layout/default"/>
    <dgm:cxn modelId="{FD09C720-45D1-449B-9EDB-5E7B41BD873B}" type="presParOf" srcId="{D89E83EF-D4EC-4E32-97B8-40A6F95819E6}" destId="{C1A65B85-678D-425F-B3D3-F6AFFEF0C59B}" srcOrd="9" destOrd="0" presId="urn:microsoft.com/office/officeart/2005/8/layout/default"/>
    <dgm:cxn modelId="{440CED20-82FE-435D-BFA5-B4D17E0CD9BE}" type="presParOf" srcId="{D89E83EF-D4EC-4E32-97B8-40A6F95819E6}" destId="{9037A113-4094-4FF5-995D-56B0EB4CD7E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5CD37-0647-4BD4-95CA-DD390717B5C3}">
      <dsp:nvSpPr>
        <dsp:cNvPr id="0" name=""/>
        <dsp:cNvSpPr/>
      </dsp:nvSpPr>
      <dsp:spPr>
        <a:xfrm>
          <a:off x="468272" y="3745"/>
          <a:ext cx="2171923" cy="130315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Ministry Team</a:t>
          </a:r>
          <a:endParaRPr lang="en-GB" sz="2000" kern="1200" dirty="0"/>
        </a:p>
      </dsp:txBody>
      <dsp:txXfrm>
        <a:off x="468272" y="3745"/>
        <a:ext cx="2171923" cy="1303153"/>
      </dsp:txXfrm>
    </dsp:sp>
    <dsp:sp modelId="{4726C9DD-078D-4ECF-858E-E21A56734C7C}">
      <dsp:nvSpPr>
        <dsp:cNvPr id="0" name=""/>
        <dsp:cNvSpPr/>
      </dsp:nvSpPr>
      <dsp:spPr>
        <a:xfrm>
          <a:off x="2857388" y="3745"/>
          <a:ext cx="2171923" cy="1303153"/>
        </a:xfrm>
        <a:prstGeom prst="rect">
          <a:avLst/>
        </a:prstGeom>
        <a:solidFill>
          <a:srgbClr val="69B7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Communications</a:t>
          </a:r>
          <a:endParaRPr lang="en-GB" sz="2000" kern="1200" dirty="0"/>
        </a:p>
      </dsp:txBody>
      <dsp:txXfrm>
        <a:off x="2857388" y="3745"/>
        <a:ext cx="2171923" cy="1303153"/>
      </dsp:txXfrm>
    </dsp:sp>
    <dsp:sp modelId="{33335B48-92B8-4BC4-A367-7FF9874972AE}">
      <dsp:nvSpPr>
        <dsp:cNvPr id="0" name=""/>
        <dsp:cNvSpPr/>
      </dsp:nvSpPr>
      <dsp:spPr>
        <a:xfrm>
          <a:off x="5246503" y="3745"/>
          <a:ext cx="2171923" cy="130315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DAC</a:t>
          </a:r>
          <a:endParaRPr lang="en-GB" sz="2000" kern="1200" dirty="0"/>
        </a:p>
      </dsp:txBody>
      <dsp:txXfrm>
        <a:off x="5246503" y="3745"/>
        <a:ext cx="2171923" cy="1303153"/>
      </dsp:txXfrm>
    </dsp:sp>
    <dsp:sp modelId="{423B328A-6E17-4C2C-82EB-C7FDF13456E2}">
      <dsp:nvSpPr>
        <dsp:cNvPr id="0" name=""/>
        <dsp:cNvSpPr/>
      </dsp:nvSpPr>
      <dsp:spPr>
        <a:xfrm>
          <a:off x="468272" y="1524092"/>
          <a:ext cx="2171923" cy="130315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Safeguarding</a:t>
          </a:r>
          <a:endParaRPr lang="en-GB" sz="2000" kern="1200" dirty="0"/>
        </a:p>
      </dsp:txBody>
      <dsp:txXfrm>
        <a:off x="468272" y="1524092"/>
        <a:ext cx="2171923" cy="1303153"/>
      </dsp:txXfrm>
    </dsp:sp>
    <dsp:sp modelId="{C9278E07-CD6F-4D53-BE1C-CC1FEE5B9238}">
      <dsp:nvSpPr>
        <dsp:cNvPr id="0" name=""/>
        <dsp:cNvSpPr/>
      </dsp:nvSpPr>
      <dsp:spPr>
        <a:xfrm>
          <a:off x="2857388" y="1524092"/>
          <a:ext cx="2171923" cy="130315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Outreach Team</a:t>
          </a:r>
          <a:endParaRPr lang="en-GB" sz="2800" kern="1200" dirty="0"/>
        </a:p>
      </dsp:txBody>
      <dsp:txXfrm>
        <a:off x="2857388" y="1524092"/>
        <a:ext cx="2171923" cy="1303153"/>
      </dsp:txXfrm>
    </dsp:sp>
    <dsp:sp modelId="{50736A92-8F7C-468D-8202-B8F12EFC9BDF}">
      <dsp:nvSpPr>
        <dsp:cNvPr id="0" name=""/>
        <dsp:cNvSpPr/>
      </dsp:nvSpPr>
      <dsp:spPr>
        <a:xfrm>
          <a:off x="5246503" y="1524092"/>
          <a:ext cx="2171923" cy="1303153"/>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Property Management</a:t>
          </a:r>
          <a:endParaRPr lang="en-GB" sz="2000" kern="1200" dirty="0"/>
        </a:p>
      </dsp:txBody>
      <dsp:txXfrm>
        <a:off x="5246503" y="1524092"/>
        <a:ext cx="2171923" cy="1303153"/>
      </dsp:txXfrm>
    </dsp:sp>
    <dsp:sp modelId="{9037A113-4094-4FF5-995D-56B0EB4CD7ED}">
      <dsp:nvSpPr>
        <dsp:cNvPr id="0" name=""/>
        <dsp:cNvSpPr/>
      </dsp:nvSpPr>
      <dsp:spPr>
        <a:xfrm>
          <a:off x="468272" y="3044438"/>
          <a:ext cx="2171923" cy="1303153"/>
        </a:xfrm>
        <a:prstGeom prst="rect">
          <a:avLst/>
        </a:prstGeom>
        <a:solidFill>
          <a:srgbClr val="22CE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Finance</a:t>
          </a:r>
          <a:endParaRPr lang="en-GB" sz="2000" kern="1200" dirty="0"/>
        </a:p>
      </dsp:txBody>
      <dsp:txXfrm>
        <a:off x="468272" y="3044438"/>
        <a:ext cx="2171923" cy="1303153"/>
      </dsp:txXfrm>
    </dsp:sp>
    <dsp:sp modelId="{35C2E644-3F3D-494E-B5E5-3195DFE467A0}">
      <dsp:nvSpPr>
        <dsp:cNvPr id="0" name=""/>
        <dsp:cNvSpPr/>
      </dsp:nvSpPr>
      <dsp:spPr>
        <a:xfrm>
          <a:off x="2857388" y="3044438"/>
          <a:ext cx="2171923" cy="130315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HR</a:t>
          </a:r>
          <a:endParaRPr lang="en-GB" sz="2000" kern="1200" dirty="0"/>
        </a:p>
      </dsp:txBody>
      <dsp:txXfrm>
        <a:off x="2857388" y="3044438"/>
        <a:ext cx="2171923" cy="1303153"/>
      </dsp:txXfrm>
    </dsp:sp>
    <dsp:sp modelId="{D1B1FD20-43BE-4646-BA5C-5C888A7972DB}">
      <dsp:nvSpPr>
        <dsp:cNvPr id="0" name=""/>
        <dsp:cNvSpPr/>
      </dsp:nvSpPr>
      <dsp:spPr>
        <a:xfrm>
          <a:off x="5246503" y="3044438"/>
          <a:ext cx="2171923" cy="1303153"/>
        </a:xfrm>
        <a:prstGeom prst="rect">
          <a:avLst/>
        </a:prstGeom>
        <a:solidFill>
          <a:srgbClr val="BD03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Archdeacons</a:t>
          </a:r>
          <a:endParaRPr lang="en-GB" sz="2000" kern="1200" dirty="0"/>
        </a:p>
      </dsp:txBody>
      <dsp:txXfrm>
        <a:off x="5246503" y="3044438"/>
        <a:ext cx="2171923" cy="1303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5CD37-0647-4BD4-95CA-DD390717B5C3}">
      <dsp:nvSpPr>
        <dsp:cNvPr id="0" name=""/>
        <dsp:cNvSpPr/>
      </dsp:nvSpPr>
      <dsp:spPr>
        <a:xfrm>
          <a:off x="0" y="573683"/>
          <a:ext cx="2464593" cy="147875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Mission</a:t>
          </a:r>
          <a:endParaRPr lang="en-GB" sz="2800" kern="1200" dirty="0"/>
        </a:p>
      </dsp:txBody>
      <dsp:txXfrm>
        <a:off x="0" y="573683"/>
        <a:ext cx="2464593" cy="1478756"/>
      </dsp:txXfrm>
    </dsp:sp>
    <dsp:sp modelId="{4726C9DD-078D-4ECF-858E-E21A56734C7C}">
      <dsp:nvSpPr>
        <dsp:cNvPr id="0" name=""/>
        <dsp:cNvSpPr/>
      </dsp:nvSpPr>
      <dsp:spPr>
        <a:xfrm>
          <a:off x="2711053" y="573683"/>
          <a:ext cx="2464593" cy="147875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Buildings for Mission</a:t>
          </a:r>
          <a:endParaRPr lang="en-GB" sz="2800" kern="1200" dirty="0"/>
        </a:p>
      </dsp:txBody>
      <dsp:txXfrm>
        <a:off x="2711053" y="573683"/>
        <a:ext cx="2464593" cy="1478756"/>
      </dsp:txXfrm>
    </dsp:sp>
    <dsp:sp modelId="{33335B48-92B8-4BC4-A367-7FF9874972AE}">
      <dsp:nvSpPr>
        <dsp:cNvPr id="0" name=""/>
        <dsp:cNvSpPr/>
      </dsp:nvSpPr>
      <dsp:spPr>
        <a:xfrm>
          <a:off x="5414145" y="591221"/>
          <a:ext cx="2464593" cy="147875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Digital Giving</a:t>
          </a:r>
          <a:endParaRPr lang="en-GB" sz="2800" kern="1200" dirty="0"/>
        </a:p>
      </dsp:txBody>
      <dsp:txXfrm>
        <a:off x="5414145" y="591221"/>
        <a:ext cx="2464593" cy="1478756"/>
      </dsp:txXfrm>
    </dsp:sp>
    <dsp:sp modelId="{423B328A-6E17-4C2C-82EB-C7FDF13456E2}">
      <dsp:nvSpPr>
        <dsp:cNvPr id="0" name=""/>
        <dsp:cNvSpPr/>
      </dsp:nvSpPr>
      <dsp:spPr>
        <a:xfrm>
          <a:off x="0" y="2298898"/>
          <a:ext cx="2464593" cy="147875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Counseling</a:t>
          </a:r>
          <a:endParaRPr lang="en-GB" sz="2800" kern="1200" dirty="0"/>
        </a:p>
      </dsp:txBody>
      <dsp:txXfrm>
        <a:off x="0" y="2298898"/>
        <a:ext cx="2464593" cy="1478756"/>
      </dsp:txXfrm>
    </dsp:sp>
    <dsp:sp modelId="{C9278E07-CD6F-4D53-BE1C-CC1FEE5B9238}">
      <dsp:nvSpPr>
        <dsp:cNvPr id="0" name=""/>
        <dsp:cNvSpPr/>
      </dsp:nvSpPr>
      <dsp:spPr>
        <a:xfrm>
          <a:off x="2711053" y="2298898"/>
          <a:ext cx="2464593" cy="1478756"/>
        </a:xfrm>
        <a:prstGeom prst="rect">
          <a:avLst/>
        </a:prstGeom>
        <a:solidFill>
          <a:srgbClr val="1D16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Youth and Families</a:t>
          </a:r>
          <a:endParaRPr lang="en-GB" sz="2800" kern="1200" dirty="0"/>
        </a:p>
      </dsp:txBody>
      <dsp:txXfrm>
        <a:off x="2711053" y="2298898"/>
        <a:ext cx="2464593" cy="1478756"/>
      </dsp:txXfrm>
    </dsp:sp>
    <dsp:sp modelId="{9037A113-4094-4FF5-995D-56B0EB4CD7ED}">
      <dsp:nvSpPr>
        <dsp:cNvPr id="0" name=""/>
        <dsp:cNvSpPr/>
      </dsp:nvSpPr>
      <dsp:spPr>
        <a:xfrm>
          <a:off x="5422106" y="2298898"/>
          <a:ext cx="2464593" cy="1478756"/>
        </a:xfrm>
        <a:prstGeom prst="rect">
          <a:avLst/>
        </a:prstGeom>
        <a:solidFill>
          <a:srgbClr val="8CE6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dirty="0"/>
            <a:t>Engagement and Inclusion</a:t>
          </a:r>
          <a:endParaRPr lang="en-GB" sz="2800" kern="1200" dirty="0"/>
        </a:p>
      </dsp:txBody>
      <dsp:txXfrm>
        <a:off x="5422106" y="229889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5F2D2-F11C-46F1-BD2A-6051D0B0669C}" type="datetimeFigureOut">
              <a:rPr lang="en-GB" smtClean="0"/>
              <a:t>11/07/2023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C5BB7-31DB-44B2-A089-05ADFFDED758}" type="slidenum">
              <a:rPr lang="en-GB" smtClean="0"/>
              <a:t>‹#›</a:t>
            </a:fld>
            <a:endParaRPr lang="en-GB"/>
          </a:p>
        </p:txBody>
      </p:sp>
    </p:spTree>
    <p:extLst>
      <p:ext uri="{BB962C8B-B14F-4D97-AF65-F5344CB8AC3E}">
        <p14:creationId xmlns:p14="http://schemas.microsoft.com/office/powerpoint/2010/main" val="247176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5E58-646D-4542-988B-8321096F0208}"/>
              </a:ext>
            </a:extLst>
          </p:cNvPr>
          <p:cNvSpPr>
            <a:spLocks noGrp="1"/>
          </p:cNvSpPr>
          <p:nvPr>
            <p:ph type="ctrTitle"/>
          </p:nvPr>
        </p:nvSpPr>
        <p:spPr>
          <a:xfrm>
            <a:off x="1143000" y="1122363"/>
            <a:ext cx="6858000" cy="2387600"/>
          </a:xfrm>
        </p:spPr>
        <p:txBody>
          <a:bodyPr anchor="b">
            <a:normAutofit/>
          </a:bodyPr>
          <a:lstStyle>
            <a:lvl1pPr algn="ctr">
              <a:defRPr sz="3000" b="1" i="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BBE8D1D-620B-4CDA-A821-D4CA23C0FFAA}"/>
              </a:ext>
            </a:extLst>
          </p:cNvPr>
          <p:cNvSpPr>
            <a:spLocks noGrp="1"/>
          </p:cNvSpPr>
          <p:nvPr>
            <p:ph type="subTitle" idx="1"/>
          </p:nvPr>
        </p:nvSpPr>
        <p:spPr>
          <a:xfrm>
            <a:off x="1143000" y="3602038"/>
            <a:ext cx="6858000" cy="1655762"/>
          </a:xfrm>
        </p:spPr>
        <p:txBody>
          <a:bodyPr>
            <a:normAutofit/>
          </a:bodyPr>
          <a:lstStyle>
            <a:lvl1pPr marL="0" indent="0" algn="ctr">
              <a:buNone/>
              <a:defRPr sz="15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F713B08F-3DAA-4F79-82B4-FC65651D38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967" y="5877272"/>
            <a:ext cx="1964066" cy="604828"/>
          </a:xfrm>
          <a:prstGeom prst="rect">
            <a:avLst/>
          </a:prstGeom>
        </p:spPr>
      </p:pic>
    </p:spTree>
    <p:extLst>
      <p:ext uri="{BB962C8B-B14F-4D97-AF65-F5344CB8AC3E}">
        <p14:creationId xmlns:p14="http://schemas.microsoft.com/office/powerpoint/2010/main" val="37847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8007-142B-4FDA-8614-8977D2D64B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1C18C8-8D30-4AD1-8FBC-8CC2E913C6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03E46479-16BE-49CF-9807-97F0C32FF5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3751FA-B75F-4A30-BC57-6FCA1AD5F06C}"/>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6" name="Footer Placeholder 5">
            <a:extLst>
              <a:ext uri="{FF2B5EF4-FFF2-40B4-BE49-F238E27FC236}">
                <a16:creationId xmlns:a16="http://schemas.microsoft.com/office/drawing/2014/main" id="{98C32CC4-4FE4-4BDC-9677-A720FA57897E}"/>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E6F45EF-F7BC-45F4-B60C-79F9119A366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3354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B9B5-029B-43D3-B016-0A99B9EB92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0353D-552A-4DBD-B1F3-B666E154EA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20901-97BF-481D-8EA8-0295B7C3858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5" name="Footer Placeholder 4">
            <a:extLst>
              <a:ext uri="{FF2B5EF4-FFF2-40B4-BE49-F238E27FC236}">
                <a16:creationId xmlns:a16="http://schemas.microsoft.com/office/drawing/2014/main" id="{3D3C8CB4-724E-4464-B949-B7E8A6AC600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A63034-D208-4535-A0C4-126C960EACA5}"/>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75510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02415-B876-42A1-8334-A9EBE3F8D73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13C41-DA46-4FD2-B5E9-7BE0123214B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A25A4A-363A-43A4-AE30-4BD1EBC3D23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5" name="Footer Placeholder 4">
            <a:extLst>
              <a:ext uri="{FF2B5EF4-FFF2-40B4-BE49-F238E27FC236}">
                <a16:creationId xmlns:a16="http://schemas.microsoft.com/office/drawing/2014/main" id="{D8BEB96E-D21A-4F7C-A2F9-93707903D7F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66B5E80-8805-41E2-8146-51CCB5043098}"/>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361237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2433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5E58-646D-4542-988B-8321096F0208}"/>
              </a:ext>
            </a:extLst>
          </p:cNvPr>
          <p:cNvSpPr>
            <a:spLocks noGrp="1"/>
          </p:cNvSpPr>
          <p:nvPr>
            <p:ph type="ctrTitle"/>
          </p:nvPr>
        </p:nvSpPr>
        <p:spPr>
          <a:xfrm>
            <a:off x="1143000" y="1122363"/>
            <a:ext cx="6858000" cy="2387600"/>
          </a:xfrm>
        </p:spPr>
        <p:txBody>
          <a:bodyPr anchor="b">
            <a:normAutofit/>
          </a:bodyPr>
          <a:lstStyle>
            <a:lvl1pPr algn="ctr">
              <a:defRPr sz="3000" b="1" i="0" baseline="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BBE8D1D-620B-4CDA-A821-D4CA23C0FFAA}"/>
              </a:ext>
            </a:extLst>
          </p:cNvPr>
          <p:cNvSpPr>
            <a:spLocks noGrp="1"/>
          </p:cNvSpPr>
          <p:nvPr>
            <p:ph type="subTitle" idx="1"/>
          </p:nvPr>
        </p:nvSpPr>
        <p:spPr>
          <a:xfrm>
            <a:off x="1143000" y="3602038"/>
            <a:ext cx="6858000" cy="1655762"/>
          </a:xfrm>
        </p:spPr>
        <p:txBody>
          <a:bodyPr>
            <a:normAutofit/>
          </a:bodyPr>
          <a:lstStyle>
            <a:lvl1pPr marL="0" indent="0" algn="ctr">
              <a:buNone/>
              <a:defRPr sz="15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5" name="Picture 4" descr="Text&#10;&#10;Description automatically generated">
            <a:extLst>
              <a:ext uri="{FF2B5EF4-FFF2-40B4-BE49-F238E27FC236}">
                <a16:creationId xmlns:a16="http://schemas.microsoft.com/office/drawing/2014/main" id="{4B1F5527-195D-4A3C-B82A-FF6D2A6762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9968" y="5848285"/>
            <a:ext cx="1964066" cy="605051"/>
          </a:xfrm>
          <a:prstGeom prst="rect">
            <a:avLst/>
          </a:prstGeom>
        </p:spPr>
      </p:pic>
    </p:spTree>
    <p:extLst>
      <p:ext uri="{BB962C8B-B14F-4D97-AF65-F5344CB8AC3E}">
        <p14:creationId xmlns:p14="http://schemas.microsoft.com/office/powerpoint/2010/main" val="113295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2433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6622-E78D-40D1-9037-4242897DBC0E}"/>
              </a:ext>
            </a:extLst>
          </p:cNvPr>
          <p:cNvSpPr>
            <a:spLocks noGrp="1"/>
          </p:cNvSpPr>
          <p:nvPr>
            <p:ph type="title"/>
          </p:nvPr>
        </p:nvSpPr>
        <p:spPr/>
        <p:txBody>
          <a:bodyPr>
            <a:normAutofit/>
          </a:bodyPr>
          <a:lstStyle>
            <a:lvl1pPr>
              <a:defRPr sz="3000" b="0" i="0" baseline="0">
                <a:solidFill>
                  <a:schemeClr val="bg1"/>
                </a:solidFill>
                <a:latin typeface="Open Sans SemiBold" panose="020B0706030804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34CC08-C38E-47C2-B65A-A350A96E3AAF}"/>
              </a:ext>
            </a:extLst>
          </p:cNvPr>
          <p:cNvSpPr>
            <a:spLocks noGrp="1"/>
          </p:cNvSpPr>
          <p:nvPr>
            <p:ph idx="1"/>
          </p:nvPr>
        </p:nvSpPr>
        <p:spPr/>
        <p:txBody>
          <a:bodyPr/>
          <a:lstStyle>
            <a:lvl1pPr>
              <a:defRPr sz="23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038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6622-E78D-40D1-9037-4242897DBC0E}"/>
              </a:ext>
            </a:extLst>
          </p:cNvPr>
          <p:cNvSpPr>
            <a:spLocks noGrp="1"/>
          </p:cNvSpPr>
          <p:nvPr>
            <p:ph type="title"/>
          </p:nvPr>
        </p:nvSpPr>
        <p:spPr/>
        <p:txBody>
          <a:bodyPr>
            <a:normAutofit/>
          </a:bodyPr>
          <a:lstStyle>
            <a:lvl1pPr>
              <a:defRPr sz="3000" b="0" i="0" baseline="0">
                <a:solidFill>
                  <a:schemeClr val="tx1"/>
                </a:solidFill>
                <a:latin typeface="Open Sans SemiBold" panose="020B0706030804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34CC08-C38E-47C2-B65A-A350A96E3AAF}"/>
              </a:ext>
            </a:extLst>
          </p:cNvPr>
          <p:cNvSpPr>
            <a:spLocks noGrp="1"/>
          </p:cNvSpPr>
          <p:nvPr>
            <p:ph idx="1"/>
          </p:nvPr>
        </p:nvSpPr>
        <p:spPr/>
        <p:txBody>
          <a:bodyPr/>
          <a:lstStyle>
            <a:lvl1pPr>
              <a:defRPr sz="23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988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76E-C30F-49B3-BD47-95F4B8E333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E99FDB-41E1-4C4F-83ED-801E8341A07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E88CDA-7F76-4867-B310-5D5F82E1F09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EB9B7E-5140-4CB1-9E1E-78CE0B42D70E}"/>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6" name="Footer Placeholder 5">
            <a:extLst>
              <a:ext uri="{FF2B5EF4-FFF2-40B4-BE49-F238E27FC236}">
                <a16:creationId xmlns:a16="http://schemas.microsoft.com/office/drawing/2014/main" id="{8FB18084-E75D-4106-8D3A-7950D2CD67C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636809-0DF3-44B4-B6A0-4E57CCCF74EE}"/>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9651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7BAD-F83F-492B-BC63-5CC486090D5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652F10-F8A9-4055-9FE7-E9FDDFF009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1803E42-0B92-4ED7-8CF4-C33331006E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E1BE51-82EA-419A-97A1-B2D90C1D28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3AEE28A-D22A-4C2C-B7CD-9EBC344C190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D2A15E-2D36-48CB-A314-DB6B165C1BD1}"/>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8" name="Footer Placeholder 7">
            <a:extLst>
              <a:ext uri="{FF2B5EF4-FFF2-40B4-BE49-F238E27FC236}">
                <a16:creationId xmlns:a16="http://schemas.microsoft.com/office/drawing/2014/main" id="{8F4EB2FD-0023-4DD1-B0D6-066D0F12A814}"/>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D4FBE57-3764-49F0-89D5-EE868C9A9E3B}"/>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62688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24A7-6234-45F9-AD4B-55ADE3C028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E03513-5955-4294-974C-259B47DAD512}"/>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4" name="Footer Placeholder 3">
            <a:extLst>
              <a:ext uri="{FF2B5EF4-FFF2-40B4-BE49-F238E27FC236}">
                <a16:creationId xmlns:a16="http://schemas.microsoft.com/office/drawing/2014/main" id="{B8728E3B-90B3-44D2-B33D-36E60905BF5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86501CA-3FB4-4640-8943-F9FE4BD2333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52028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B4F25-C821-4572-A6A3-01C6D985D7F4}"/>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3" name="Footer Placeholder 2">
            <a:extLst>
              <a:ext uri="{FF2B5EF4-FFF2-40B4-BE49-F238E27FC236}">
                <a16:creationId xmlns:a16="http://schemas.microsoft.com/office/drawing/2014/main" id="{BC650604-2C1B-434A-94DA-63119FAB513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20C7187-8443-4E76-8805-41F5113A5CD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41869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2B99-36C8-4E4E-84EA-0F52FA751D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5B09A0-CA6D-49FB-A5E1-634E959BF3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732763-87D0-4031-BB56-976B77348F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783088-A13C-4BBE-A907-9C55190AA2B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11/07/2023</a:t>
            </a:fld>
            <a:endParaRPr lang="en-GB"/>
          </a:p>
        </p:txBody>
      </p:sp>
      <p:sp>
        <p:nvSpPr>
          <p:cNvPr id="6" name="Footer Placeholder 5">
            <a:extLst>
              <a:ext uri="{FF2B5EF4-FFF2-40B4-BE49-F238E27FC236}">
                <a16:creationId xmlns:a16="http://schemas.microsoft.com/office/drawing/2014/main" id="{FB9A7894-7DB8-4E0C-A4AE-B8A86F178B0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111974C-4C81-450F-AA32-46C7538F64E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0231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75BF2-AC2A-4AB6-B87A-DAE650B23A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FFF2A16-C03B-4B98-91F9-521ECE55E0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49E4C560-0552-4F2F-8D5B-694E95C4BBBE}"/>
              </a:ext>
            </a:extLst>
          </p:cNvPr>
          <p:cNvSpPr/>
          <p:nvPr userDrawn="1"/>
        </p:nvSpPr>
        <p:spPr>
          <a:xfrm>
            <a:off x="0" y="6669360"/>
            <a:ext cx="9144000" cy="188640"/>
          </a:xfrm>
          <a:prstGeom prst="rect">
            <a:avLst/>
          </a:prstGeom>
          <a:solidFill>
            <a:srgbClr val="9F8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756190"/>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istoricengland.org.uk/advice/technical-advice/buildings/building-works-and-ba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ecclesiastical.com/churchmatters" TargetMode="External"/><Relationship Id="rId2" Type="http://schemas.openxmlformats.org/officeDocument/2006/relationships/hyperlink" Target="https://www.parishbuying.org.uk/images/buying-guides/parish_buying_insurance_guide_2_-_Ecclesiastical_updates_October_2022.pdf"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trinitaschurchinsurance.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hurchofengland.org/media/22243"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hurchofengland.org/sites/default/files/2018-11/CCB_Memorials-in-churchyards_Sep-2016.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C5D592-6C53-486E-998B-AC07D8E03987}"/>
              </a:ext>
            </a:extLst>
          </p:cNvPr>
          <p:cNvSpPr>
            <a:spLocks noGrp="1"/>
          </p:cNvSpPr>
          <p:nvPr>
            <p:ph type="ctrTitle"/>
          </p:nvPr>
        </p:nvSpPr>
        <p:spPr>
          <a:xfrm>
            <a:off x="539552" y="1122363"/>
            <a:ext cx="8064896" cy="1802581"/>
          </a:xfrm>
        </p:spPr>
        <p:txBody>
          <a:bodyPr/>
          <a:lstStyle/>
          <a:p>
            <a:r>
              <a:rPr lang="en-US" sz="2800" dirty="0"/>
              <a:t>Buildings for Mission </a:t>
            </a:r>
            <a:br>
              <a:rPr lang="en-US" sz="2800" dirty="0"/>
            </a:br>
            <a:r>
              <a:rPr lang="en-US" sz="2800" dirty="0"/>
              <a:t>What’s that all about?</a:t>
            </a:r>
            <a:br>
              <a:rPr lang="en-GB" dirty="0"/>
            </a:br>
            <a:endParaRPr lang="en-GB" dirty="0"/>
          </a:p>
        </p:txBody>
      </p:sp>
      <p:sp>
        <p:nvSpPr>
          <p:cNvPr id="5" name="Subtitle 4">
            <a:extLst>
              <a:ext uri="{FF2B5EF4-FFF2-40B4-BE49-F238E27FC236}">
                <a16:creationId xmlns:a16="http://schemas.microsoft.com/office/drawing/2014/main" id="{DC8C39F3-6AB4-4CB5-B06E-8D05B0D85748}"/>
              </a:ext>
            </a:extLst>
          </p:cNvPr>
          <p:cNvSpPr>
            <a:spLocks noGrp="1"/>
          </p:cNvSpPr>
          <p:nvPr>
            <p:ph type="subTitle" idx="1"/>
          </p:nvPr>
        </p:nvSpPr>
        <p:spPr/>
        <p:txBody>
          <a:bodyPr/>
          <a:lstStyle/>
          <a:p>
            <a:endParaRPr lang="en-GB" dirty="0"/>
          </a:p>
          <a:p>
            <a:endParaRPr lang="en-GB" dirty="0"/>
          </a:p>
          <a:p>
            <a:r>
              <a:rPr lang="en-GB" dirty="0"/>
              <a:t>Sheena Wilson – Buildings for Mission Advisor</a:t>
            </a:r>
          </a:p>
          <a:p>
            <a:r>
              <a:rPr lang="en-GB" dirty="0"/>
              <a:t>Diocese of Chester</a:t>
            </a:r>
          </a:p>
        </p:txBody>
      </p:sp>
    </p:spTree>
    <p:extLst>
      <p:ext uri="{BB962C8B-B14F-4D97-AF65-F5344CB8AC3E}">
        <p14:creationId xmlns:p14="http://schemas.microsoft.com/office/powerpoint/2010/main" val="361268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r>
              <a:rPr lang="en-US" sz="2800" dirty="0"/>
              <a:t>Boundary Walls</a:t>
            </a:r>
            <a:endParaRPr lang="en-GB" dirty="0"/>
          </a:p>
        </p:txBody>
      </p:sp>
      <p:sp>
        <p:nvSpPr>
          <p:cNvPr id="5" name="Content Placeholder 4">
            <a:extLst>
              <a:ext uri="{FF2B5EF4-FFF2-40B4-BE49-F238E27FC236}">
                <a16:creationId xmlns:a16="http://schemas.microsoft.com/office/drawing/2014/main" id="{F59E7F8E-A747-47BA-8229-F96040F7D86D}"/>
              </a:ext>
            </a:extLst>
          </p:cNvPr>
          <p:cNvSpPr>
            <a:spLocks noGrp="1"/>
          </p:cNvSpPr>
          <p:nvPr>
            <p:ph idx="1"/>
          </p:nvPr>
        </p:nvSpPr>
        <p:spPr>
          <a:xfrm>
            <a:off x="628650" y="1825625"/>
            <a:ext cx="7886700" cy="3853603"/>
          </a:xfrm>
        </p:spPr>
        <p:txBody>
          <a:bodyPr>
            <a:normAutofit/>
          </a:bodyPr>
          <a:lstStyle/>
          <a:p>
            <a:pPr marL="0" indent="0">
              <a:buNone/>
            </a:pPr>
            <a:r>
              <a:rPr lang="en-US" sz="2000" b="1" i="0" dirty="0">
                <a:solidFill>
                  <a:srgbClr val="0070C0"/>
                </a:solidFill>
                <a:effectLst/>
                <a:latin typeface="+mn-lt"/>
              </a:rPr>
              <a:t>Boundary Walls</a:t>
            </a:r>
            <a:r>
              <a:rPr lang="en-US" sz="2000" b="0" i="0" dirty="0">
                <a:solidFill>
                  <a:srgbClr val="000000"/>
                </a:solidFill>
                <a:effectLst/>
                <a:latin typeface="+mn-lt"/>
              </a:rPr>
              <a:t> - so placed as to separate two parcels of land in different ownership.  They should be inspected as part of the Quinquennial Inspection and are often listed as part of the curtilage of the church.</a:t>
            </a:r>
            <a:endParaRPr lang="en-GB" sz="2000" dirty="0">
              <a:latin typeface="+mn-lt"/>
            </a:endParaRPr>
          </a:p>
        </p:txBody>
      </p:sp>
      <p:pic>
        <p:nvPicPr>
          <p:cNvPr id="2" name="Content Placeholder 2">
            <a:extLst>
              <a:ext uri="{FF2B5EF4-FFF2-40B4-BE49-F238E27FC236}">
                <a16:creationId xmlns:a16="http://schemas.microsoft.com/office/drawing/2014/main" id="{E6A7537F-8872-49EC-1186-99D142513C0F}"/>
              </a:ext>
            </a:extLst>
          </p:cNvPr>
          <p:cNvPicPr>
            <a:picLocks noChangeAspect="1"/>
          </p:cNvPicPr>
          <p:nvPr/>
        </p:nvPicPr>
        <p:blipFill>
          <a:blip r:embed="rId2"/>
          <a:stretch>
            <a:fillRect/>
          </a:stretch>
        </p:blipFill>
        <p:spPr>
          <a:xfrm>
            <a:off x="6574477" y="5679228"/>
            <a:ext cx="2430589" cy="929627"/>
          </a:xfrm>
          <a:prstGeom prst="rect">
            <a:avLst/>
          </a:prstGeom>
        </p:spPr>
      </p:pic>
      <p:pic>
        <p:nvPicPr>
          <p:cNvPr id="3" name="Picture 2" descr="A close-up of a tree trunk&#10;&#10;Description automatically generated with medium confidence">
            <a:extLst>
              <a:ext uri="{FF2B5EF4-FFF2-40B4-BE49-F238E27FC236}">
                <a16:creationId xmlns:a16="http://schemas.microsoft.com/office/drawing/2014/main" id="{D455FB9A-2E20-4E98-4070-6F86CCCDE64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30659" y="3855195"/>
            <a:ext cx="2832103" cy="2123729"/>
          </a:xfrm>
          <a:prstGeom prst="rect">
            <a:avLst/>
          </a:prstGeom>
          <a:noFill/>
          <a:ln>
            <a:noFill/>
          </a:ln>
        </p:spPr>
      </p:pic>
    </p:spTree>
    <p:extLst>
      <p:ext uri="{BB962C8B-B14F-4D97-AF65-F5344CB8AC3E}">
        <p14:creationId xmlns:p14="http://schemas.microsoft.com/office/powerpoint/2010/main" val="86471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r>
              <a:rPr lang="en-US" sz="2800" dirty="0"/>
              <a:t>Bats &amp; Nesting Birds</a:t>
            </a:r>
            <a:endParaRPr lang="en-GB" dirty="0"/>
          </a:p>
        </p:txBody>
      </p:sp>
      <p:sp>
        <p:nvSpPr>
          <p:cNvPr id="5" name="Content Placeholder 4">
            <a:extLst>
              <a:ext uri="{FF2B5EF4-FFF2-40B4-BE49-F238E27FC236}">
                <a16:creationId xmlns:a16="http://schemas.microsoft.com/office/drawing/2014/main" id="{F59E7F8E-A747-47BA-8229-F96040F7D86D}"/>
              </a:ext>
            </a:extLst>
          </p:cNvPr>
          <p:cNvSpPr>
            <a:spLocks noGrp="1"/>
          </p:cNvSpPr>
          <p:nvPr>
            <p:ph idx="1"/>
          </p:nvPr>
        </p:nvSpPr>
        <p:spPr>
          <a:xfrm>
            <a:off x="628650" y="1825625"/>
            <a:ext cx="7886700" cy="3853603"/>
          </a:xfrm>
        </p:spPr>
        <p:txBody>
          <a:bodyPr>
            <a:normAutofit/>
          </a:bodyPr>
          <a:lstStyle/>
          <a:p>
            <a:pPr marL="0" indent="0">
              <a:buNone/>
            </a:pPr>
            <a:r>
              <a:rPr lang="en-US" sz="2000" b="1" i="0" dirty="0">
                <a:solidFill>
                  <a:srgbClr val="0070C0"/>
                </a:solidFill>
                <a:effectLst/>
                <a:latin typeface="Open Sans" panose="020B0606030504020204" pitchFamily="34" charset="0"/>
              </a:rPr>
              <a:t>Bats</a:t>
            </a:r>
            <a:r>
              <a:rPr lang="en-US" sz="2000" b="1" i="0" dirty="0">
                <a:solidFill>
                  <a:srgbClr val="282828"/>
                </a:solidFill>
                <a:effectLst/>
                <a:latin typeface="Open Sans" panose="020B0606030504020204" pitchFamily="34" charset="0"/>
              </a:rPr>
              <a:t> </a:t>
            </a:r>
            <a:r>
              <a:rPr lang="en-US" sz="2000" i="0" dirty="0">
                <a:solidFill>
                  <a:srgbClr val="282828"/>
                </a:solidFill>
                <a:effectLst/>
                <a:latin typeface="Open Sans" panose="020B0606030504020204" pitchFamily="34" charset="0"/>
              </a:rPr>
              <a:t>- It is an offence for anyone to kill, injure or capture a bat, or to disturb a colony in any way which is likely to have a negative impact on their continued survival. </a:t>
            </a:r>
            <a:r>
              <a:rPr lang="en-US" sz="2000" b="0" i="0" dirty="0">
                <a:solidFill>
                  <a:srgbClr val="000000"/>
                </a:solidFill>
                <a:effectLst/>
                <a:latin typeface="Open Sans" panose="020B0606030504020204" pitchFamily="34" charset="0"/>
              </a:rPr>
              <a:t>Further guidance for </a:t>
            </a:r>
            <a:r>
              <a:rPr lang="en-US" sz="2000" dirty="0">
                <a:solidFill>
                  <a:srgbClr val="282828"/>
                </a:solidFill>
              </a:rPr>
              <a:t>property owners and all involved in managing, maintaining or making changes to buildings, or using the buildings is provided through Historic England's </a:t>
            </a:r>
            <a:r>
              <a:rPr lang="en-US" sz="2000" dirty="0">
                <a:solidFill>
                  <a:srgbClr val="0070C0"/>
                </a:solidFill>
                <a:hlinkClick r:id="rId2">
                  <a:extLst>
                    <a:ext uri="{A12FA001-AC4F-418D-AE19-62706E023703}">
                      <ahyp:hlinkClr xmlns:ahyp="http://schemas.microsoft.com/office/drawing/2018/hyperlinkcolor" val="tx"/>
                    </a:ext>
                  </a:extLst>
                </a:hlinkClick>
              </a:rPr>
              <a:t>Building Works and Bats guidance.</a:t>
            </a:r>
            <a:endParaRPr lang="en-US" sz="2000" dirty="0">
              <a:solidFill>
                <a:srgbClr val="0070C0"/>
              </a:solidFill>
            </a:endParaRPr>
          </a:p>
          <a:p>
            <a:pPr marL="0" indent="0">
              <a:buNone/>
            </a:pPr>
            <a:endParaRPr lang="en-US" sz="2000" dirty="0">
              <a:solidFill>
                <a:srgbClr val="0070C0"/>
              </a:solidFill>
              <a:latin typeface="+mn-lt"/>
            </a:endParaRPr>
          </a:p>
          <a:p>
            <a:pPr marL="0" indent="0">
              <a:buNone/>
            </a:pPr>
            <a:r>
              <a:rPr lang="en-US" sz="2000" b="1" i="0" dirty="0">
                <a:solidFill>
                  <a:srgbClr val="0070C0"/>
                </a:solidFill>
                <a:effectLst/>
                <a:latin typeface="+mn-lt"/>
              </a:rPr>
              <a:t>Nesting Birds </a:t>
            </a:r>
            <a:r>
              <a:rPr lang="en-US" sz="2000" b="0" i="0" dirty="0">
                <a:solidFill>
                  <a:srgbClr val="040C28"/>
                </a:solidFill>
                <a:effectLst/>
                <a:latin typeface="+mn-lt"/>
              </a:rPr>
              <a:t>- All birds, their nests and eggs are protected by law and it is thus an offence, to:</a:t>
            </a:r>
            <a:r>
              <a:rPr lang="en-US" sz="2000" b="0" i="0" dirty="0">
                <a:solidFill>
                  <a:srgbClr val="4D5156"/>
                </a:solidFill>
                <a:effectLst/>
                <a:latin typeface="+mn-lt"/>
              </a:rPr>
              <a:t> </a:t>
            </a:r>
            <a:r>
              <a:rPr lang="en-US" sz="2000" b="0" i="0" dirty="0">
                <a:solidFill>
                  <a:srgbClr val="040C28"/>
                </a:solidFill>
                <a:effectLst/>
                <a:latin typeface="+mn-lt"/>
              </a:rPr>
              <a:t>Intentionally kill, injure or take any wild bird</a:t>
            </a:r>
            <a:r>
              <a:rPr lang="en-US" sz="2000" b="0" i="0" dirty="0">
                <a:solidFill>
                  <a:srgbClr val="4D5156"/>
                </a:solidFill>
                <a:effectLst/>
                <a:latin typeface="+mn-lt"/>
              </a:rPr>
              <a:t>. Intentionally take, damage or destroy the nest of any wild bird while it is in use or being built. Most birds generally nest between </a:t>
            </a:r>
            <a:r>
              <a:rPr lang="en-US" sz="2000" b="0" i="0" dirty="0">
                <a:solidFill>
                  <a:srgbClr val="040C28"/>
                </a:solidFill>
                <a:effectLst/>
                <a:latin typeface="+mn-lt"/>
              </a:rPr>
              <a:t>March and August. </a:t>
            </a:r>
            <a:endParaRPr lang="en-GB" sz="2000" dirty="0">
              <a:solidFill>
                <a:srgbClr val="0070C0"/>
              </a:solidFill>
              <a:latin typeface="+mn-lt"/>
            </a:endParaRPr>
          </a:p>
        </p:txBody>
      </p:sp>
      <p:pic>
        <p:nvPicPr>
          <p:cNvPr id="2" name="Content Placeholder 2">
            <a:extLst>
              <a:ext uri="{FF2B5EF4-FFF2-40B4-BE49-F238E27FC236}">
                <a16:creationId xmlns:a16="http://schemas.microsoft.com/office/drawing/2014/main" id="{E6A7537F-8872-49EC-1186-99D142513C0F}"/>
              </a:ext>
            </a:extLst>
          </p:cNvPr>
          <p:cNvPicPr>
            <a:picLocks noChangeAspect="1"/>
          </p:cNvPicPr>
          <p:nvPr/>
        </p:nvPicPr>
        <p:blipFill>
          <a:blip r:embed="rId3"/>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232780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a:xfrm>
            <a:off x="628650" y="332656"/>
            <a:ext cx="7886700" cy="1325563"/>
          </a:xfrm>
        </p:spPr>
        <p:txBody>
          <a:bodyPr/>
          <a:lstStyle/>
          <a:p>
            <a:pPr algn="ctr"/>
            <a:r>
              <a:rPr lang="en-US" sz="3200" dirty="0"/>
              <a:t>Funding</a:t>
            </a:r>
          </a:p>
        </p:txBody>
      </p:sp>
      <p:sp>
        <p:nvSpPr>
          <p:cNvPr id="3" name="Title 3">
            <a:extLst>
              <a:ext uri="{FF2B5EF4-FFF2-40B4-BE49-F238E27FC236}">
                <a16:creationId xmlns:a16="http://schemas.microsoft.com/office/drawing/2014/main" id="{8EE6AF50-0EF8-0E7E-9EC2-60286741A07C}"/>
              </a:ext>
            </a:extLst>
          </p:cNvPr>
          <p:cNvSpPr txBox="1">
            <a:spLocks noGrp="1"/>
          </p:cNvSpPr>
          <p:nvPr>
            <p:ph idx="1"/>
          </p:nvPr>
        </p:nvSpPr>
        <p:spPr>
          <a:xfrm>
            <a:off x="5004048" y="1812976"/>
            <a:ext cx="3687593" cy="374441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r>
              <a:rPr lang="en-US" sz="2400" dirty="0">
                <a:solidFill>
                  <a:srgbClr val="0070C0"/>
                </a:solidFill>
              </a:rPr>
              <a:t>Fund Raising</a:t>
            </a:r>
          </a:p>
          <a:p>
            <a:pPr algn="ctr"/>
            <a:r>
              <a:rPr lang="en-US" sz="2400" dirty="0">
                <a:solidFill>
                  <a:srgbClr val="0070C0"/>
                </a:solidFill>
              </a:rPr>
              <a:t>Grants</a:t>
            </a:r>
          </a:p>
          <a:p>
            <a:pPr algn="ctr"/>
            <a:r>
              <a:rPr lang="en-US" sz="2400" dirty="0">
                <a:solidFill>
                  <a:srgbClr val="0070C0"/>
                </a:solidFill>
              </a:rPr>
              <a:t>Minor Repair Funding</a:t>
            </a:r>
          </a:p>
          <a:p>
            <a:pPr algn="ctr"/>
            <a:r>
              <a:rPr lang="en-US" sz="2400" dirty="0">
                <a:solidFill>
                  <a:srgbClr val="0070C0"/>
                </a:solidFill>
              </a:rPr>
              <a:t>Digital Giving</a:t>
            </a:r>
          </a:p>
          <a:p>
            <a:pPr algn="ctr"/>
            <a:r>
              <a:rPr lang="en-US" sz="2400" dirty="0">
                <a:solidFill>
                  <a:srgbClr val="0070C0"/>
                </a:solidFill>
              </a:rPr>
              <a:t>Faculties</a:t>
            </a: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pic>
        <p:nvPicPr>
          <p:cNvPr id="5" name="Picture 4">
            <a:extLst>
              <a:ext uri="{FF2B5EF4-FFF2-40B4-BE49-F238E27FC236}">
                <a16:creationId xmlns:a16="http://schemas.microsoft.com/office/drawing/2014/main" id="{6C0C6051-98A6-A5EB-0313-BF83F3A360A7}"/>
              </a:ext>
            </a:extLst>
          </p:cNvPr>
          <p:cNvPicPr>
            <a:picLocks noChangeAspect="1"/>
          </p:cNvPicPr>
          <p:nvPr/>
        </p:nvPicPr>
        <p:blipFill rotWithShape="1">
          <a:blip r:embed="rId3"/>
          <a:srcRect l="2589" t="33735" r="27019"/>
          <a:stretch/>
        </p:blipFill>
        <p:spPr>
          <a:xfrm>
            <a:off x="305923" y="1784212"/>
            <a:ext cx="4266077" cy="3927937"/>
          </a:xfrm>
          <a:prstGeom prst="rect">
            <a:avLst/>
          </a:prstGeom>
        </p:spPr>
      </p:pic>
    </p:spTree>
    <p:extLst>
      <p:ext uri="{BB962C8B-B14F-4D97-AF65-F5344CB8AC3E}">
        <p14:creationId xmlns:p14="http://schemas.microsoft.com/office/powerpoint/2010/main" val="361193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a:xfrm>
            <a:off x="628650" y="332656"/>
            <a:ext cx="7886700" cy="1325563"/>
          </a:xfrm>
        </p:spPr>
        <p:txBody>
          <a:bodyPr/>
          <a:lstStyle/>
          <a:p>
            <a:pPr algn="ctr"/>
            <a:r>
              <a:rPr lang="en-US" sz="3200" dirty="0"/>
              <a:t>Grants</a:t>
            </a: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pic>
        <p:nvPicPr>
          <p:cNvPr id="11" name="Picture 10">
            <a:extLst>
              <a:ext uri="{FF2B5EF4-FFF2-40B4-BE49-F238E27FC236}">
                <a16:creationId xmlns:a16="http://schemas.microsoft.com/office/drawing/2014/main" id="{21AF5723-518E-B0E7-6EA3-464F95A6F10B}"/>
              </a:ext>
            </a:extLst>
          </p:cNvPr>
          <p:cNvPicPr>
            <a:picLocks noChangeAspect="1"/>
          </p:cNvPicPr>
          <p:nvPr/>
        </p:nvPicPr>
        <p:blipFill>
          <a:blip r:embed="rId3"/>
          <a:stretch>
            <a:fillRect/>
          </a:stretch>
        </p:blipFill>
        <p:spPr>
          <a:xfrm>
            <a:off x="11765" y="4401388"/>
            <a:ext cx="9144000" cy="1137342"/>
          </a:xfrm>
          <a:prstGeom prst="rect">
            <a:avLst/>
          </a:prstGeom>
        </p:spPr>
      </p:pic>
      <p:pic>
        <p:nvPicPr>
          <p:cNvPr id="13" name="Picture 12">
            <a:extLst>
              <a:ext uri="{FF2B5EF4-FFF2-40B4-BE49-F238E27FC236}">
                <a16:creationId xmlns:a16="http://schemas.microsoft.com/office/drawing/2014/main" id="{8AE7E436-B162-D5EC-9049-4E1830903820}"/>
              </a:ext>
            </a:extLst>
          </p:cNvPr>
          <p:cNvPicPr>
            <a:picLocks noChangeAspect="1"/>
          </p:cNvPicPr>
          <p:nvPr/>
        </p:nvPicPr>
        <p:blipFill>
          <a:blip r:embed="rId4"/>
          <a:stretch>
            <a:fillRect/>
          </a:stretch>
        </p:blipFill>
        <p:spPr>
          <a:xfrm>
            <a:off x="370974" y="3603356"/>
            <a:ext cx="2049812" cy="614944"/>
          </a:xfrm>
          <a:prstGeom prst="rect">
            <a:avLst/>
          </a:prstGeom>
        </p:spPr>
      </p:pic>
      <p:pic>
        <p:nvPicPr>
          <p:cNvPr id="17" name="Picture 16">
            <a:extLst>
              <a:ext uri="{FF2B5EF4-FFF2-40B4-BE49-F238E27FC236}">
                <a16:creationId xmlns:a16="http://schemas.microsoft.com/office/drawing/2014/main" id="{207A3DE8-8262-CD21-6B00-11E8F7B3455A}"/>
              </a:ext>
            </a:extLst>
          </p:cNvPr>
          <p:cNvPicPr>
            <a:picLocks noChangeAspect="1"/>
          </p:cNvPicPr>
          <p:nvPr/>
        </p:nvPicPr>
        <p:blipFill>
          <a:blip r:embed="rId5"/>
          <a:stretch>
            <a:fillRect/>
          </a:stretch>
        </p:blipFill>
        <p:spPr>
          <a:xfrm>
            <a:off x="7276325" y="476672"/>
            <a:ext cx="1400131" cy="1977808"/>
          </a:xfrm>
          <a:prstGeom prst="rect">
            <a:avLst/>
          </a:prstGeom>
        </p:spPr>
      </p:pic>
      <p:pic>
        <p:nvPicPr>
          <p:cNvPr id="19" name="Picture 18">
            <a:extLst>
              <a:ext uri="{FF2B5EF4-FFF2-40B4-BE49-F238E27FC236}">
                <a16:creationId xmlns:a16="http://schemas.microsoft.com/office/drawing/2014/main" id="{F22F8F5F-C5A6-BF5D-DD7A-A65BF1CD3075}"/>
              </a:ext>
            </a:extLst>
          </p:cNvPr>
          <p:cNvPicPr>
            <a:picLocks noChangeAspect="1"/>
          </p:cNvPicPr>
          <p:nvPr/>
        </p:nvPicPr>
        <p:blipFill>
          <a:blip r:embed="rId6"/>
          <a:stretch>
            <a:fillRect/>
          </a:stretch>
        </p:blipFill>
        <p:spPr>
          <a:xfrm>
            <a:off x="3052865" y="2630912"/>
            <a:ext cx="1778803" cy="1486761"/>
          </a:xfrm>
          <a:prstGeom prst="rect">
            <a:avLst/>
          </a:prstGeom>
        </p:spPr>
      </p:pic>
      <p:pic>
        <p:nvPicPr>
          <p:cNvPr id="23" name="Picture 22">
            <a:extLst>
              <a:ext uri="{FF2B5EF4-FFF2-40B4-BE49-F238E27FC236}">
                <a16:creationId xmlns:a16="http://schemas.microsoft.com/office/drawing/2014/main" id="{F5AEA4A4-235B-4A82-16E6-C113111222F3}"/>
              </a:ext>
            </a:extLst>
          </p:cNvPr>
          <p:cNvPicPr>
            <a:picLocks noChangeAspect="1"/>
          </p:cNvPicPr>
          <p:nvPr/>
        </p:nvPicPr>
        <p:blipFill rotWithShape="1">
          <a:blip r:embed="rId7"/>
          <a:srcRect l="16182"/>
          <a:stretch/>
        </p:blipFill>
        <p:spPr>
          <a:xfrm>
            <a:off x="5741619" y="2991181"/>
            <a:ext cx="3034043" cy="1044030"/>
          </a:xfrm>
          <a:prstGeom prst="rect">
            <a:avLst/>
          </a:prstGeom>
        </p:spPr>
      </p:pic>
      <p:pic>
        <p:nvPicPr>
          <p:cNvPr id="25" name="Picture 24">
            <a:extLst>
              <a:ext uri="{FF2B5EF4-FFF2-40B4-BE49-F238E27FC236}">
                <a16:creationId xmlns:a16="http://schemas.microsoft.com/office/drawing/2014/main" id="{8C912693-EE37-CCB8-3498-B0FA63A3AA5B}"/>
              </a:ext>
            </a:extLst>
          </p:cNvPr>
          <p:cNvPicPr>
            <a:picLocks noChangeAspect="1"/>
          </p:cNvPicPr>
          <p:nvPr/>
        </p:nvPicPr>
        <p:blipFill>
          <a:blip r:embed="rId8"/>
          <a:stretch>
            <a:fillRect/>
          </a:stretch>
        </p:blipFill>
        <p:spPr>
          <a:xfrm>
            <a:off x="690232" y="2007155"/>
            <a:ext cx="1882303" cy="1036410"/>
          </a:xfrm>
          <a:prstGeom prst="rect">
            <a:avLst/>
          </a:prstGeom>
        </p:spPr>
      </p:pic>
      <p:pic>
        <p:nvPicPr>
          <p:cNvPr id="27" name="Picture 26">
            <a:extLst>
              <a:ext uri="{FF2B5EF4-FFF2-40B4-BE49-F238E27FC236}">
                <a16:creationId xmlns:a16="http://schemas.microsoft.com/office/drawing/2014/main" id="{1533FC8C-E2E1-6CFC-C510-B22F95650539}"/>
              </a:ext>
            </a:extLst>
          </p:cNvPr>
          <p:cNvPicPr>
            <a:picLocks noChangeAspect="1"/>
          </p:cNvPicPr>
          <p:nvPr/>
        </p:nvPicPr>
        <p:blipFill>
          <a:blip r:embed="rId9"/>
          <a:stretch>
            <a:fillRect/>
          </a:stretch>
        </p:blipFill>
        <p:spPr>
          <a:xfrm>
            <a:off x="4688738" y="1413588"/>
            <a:ext cx="1923344" cy="957157"/>
          </a:xfrm>
          <a:prstGeom prst="rect">
            <a:avLst/>
          </a:prstGeom>
        </p:spPr>
      </p:pic>
      <p:pic>
        <p:nvPicPr>
          <p:cNvPr id="29" name="Picture 28">
            <a:extLst>
              <a:ext uri="{FF2B5EF4-FFF2-40B4-BE49-F238E27FC236}">
                <a16:creationId xmlns:a16="http://schemas.microsoft.com/office/drawing/2014/main" id="{F5754660-4447-E49C-6639-5FC331FECA52}"/>
              </a:ext>
            </a:extLst>
          </p:cNvPr>
          <p:cNvPicPr>
            <a:picLocks noChangeAspect="1"/>
          </p:cNvPicPr>
          <p:nvPr/>
        </p:nvPicPr>
        <p:blipFill>
          <a:blip r:embed="rId10"/>
          <a:stretch>
            <a:fillRect/>
          </a:stretch>
        </p:blipFill>
        <p:spPr>
          <a:xfrm>
            <a:off x="251520" y="442073"/>
            <a:ext cx="3024336" cy="1159446"/>
          </a:xfrm>
          <a:prstGeom prst="rect">
            <a:avLst/>
          </a:prstGeom>
        </p:spPr>
      </p:pic>
    </p:spTree>
    <p:extLst>
      <p:ext uri="{BB962C8B-B14F-4D97-AF65-F5344CB8AC3E}">
        <p14:creationId xmlns:p14="http://schemas.microsoft.com/office/powerpoint/2010/main" val="22672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lnSpc>
                <a:spcPct val="110000"/>
              </a:lnSpc>
            </a:pPr>
            <a:r>
              <a:rPr lang="en-US" sz="3200" dirty="0"/>
              <a:t>Missional Use</a:t>
            </a:r>
          </a:p>
        </p:txBody>
      </p:sp>
      <p:sp>
        <p:nvSpPr>
          <p:cNvPr id="3" name="Title 3">
            <a:extLst>
              <a:ext uri="{FF2B5EF4-FFF2-40B4-BE49-F238E27FC236}">
                <a16:creationId xmlns:a16="http://schemas.microsoft.com/office/drawing/2014/main" id="{8EE6AF50-0EF8-0E7E-9EC2-60286741A07C}"/>
              </a:ext>
            </a:extLst>
          </p:cNvPr>
          <p:cNvSpPr txBox="1">
            <a:spLocks noGrp="1"/>
          </p:cNvSpPr>
          <p:nvPr>
            <p:ph idx="1"/>
          </p:nvPr>
        </p:nvSpPr>
        <p:spPr>
          <a:xfrm>
            <a:off x="628650" y="1825625"/>
            <a:ext cx="7886700" cy="43513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lnSpc>
                <a:spcPct val="110000"/>
              </a:lnSpc>
            </a:pPr>
            <a:r>
              <a:rPr lang="en-US" sz="2400" dirty="0">
                <a:solidFill>
                  <a:schemeClr val="accent6">
                    <a:lumMod val="75000"/>
                  </a:schemeClr>
                </a:solidFill>
              </a:rPr>
              <a:t>Reordering</a:t>
            </a:r>
          </a:p>
          <a:p>
            <a:pPr algn="ctr">
              <a:lnSpc>
                <a:spcPct val="110000"/>
              </a:lnSpc>
            </a:pPr>
            <a:r>
              <a:rPr lang="en-US" sz="2400" dirty="0">
                <a:solidFill>
                  <a:schemeClr val="accent6">
                    <a:lumMod val="75000"/>
                  </a:schemeClr>
                </a:solidFill>
              </a:rPr>
              <a:t>Inclusivity Provision</a:t>
            </a:r>
          </a:p>
          <a:p>
            <a:pPr algn="ctr">
              <a:lnSpc>
                <a:spcPct val="110000"/>
              </a:lnSpc>
            </a:pPr>
            <a:r>
              <a:rPr lang="en-US" sz="2400" dirty="0">
                <a:solidFill>
                  <a:schemeClr val="accent6">
                    <a:lumMod val="75000"/>
                  </a:schemeClr>
                </a:solidFill>
              </a:rPr>
              <a:t>Engaging with the Community</a:t>
            </a:r>
          </a:p>
          <a:p>
            <a:pPr algn="ctr">
              <a:lnSpc>
                <a:spcPct val="110000"/>
              </a:lnSpc>
            </a:pPr>
            <a:r>
              <a:rPr lang="en-US" sz="2400" dirty="0">
                <a:solidFill>
                  <a:schemeClr val="accent6">
                    <a:lumMod val="75000"/>
                  </a:schemeClr>
                </a:solidFill>
              </a:rPr>
              <a:t>Warm Spaces</a:t>
            </a:r>
          </a:p>
          <a:p>
            <a:pPr algn="ctr">
              <a:lnSpc>
                <a:spcPct val="110000"/>
              </a:lnSpc>
            </a:pPr>
            <a:r>
              <a:rPr lang="en-US" sz="2400" dirty="0">
                <a:solidFill>
                  <a:schemeClr val="accent6">
                    <a:lumMod val="75000"/>
                  </a:schemeClr>
                </a:solidFill>
              </a:rPr>
              <a:t>“Places of Welcome”</a:t>
            </a:r>
          </a:p>
          <a:p>
            <a:pPr algn="ctr">
              <a:lnSpc>
                <a:spcPct val="110000"/>
              </a:lnSpc>
            </a:pPr>
            <a:r>
              <a:rPr lang="en-US" sz="2400" dirty="0">
                <a:solidFill>
                  <a:schemeClr val="accent6">
                    <a:lumMod val="75000"/>
                  </a:schemeClr>
                </a:solidFill>
              </a:rPr>
              <a:t>“Filling the Gap”</a:t>
            </a:r>
            <a:endParaRPr lang="en-GB" sz="2400" dirty="0">
              <a:solidFill>
                <a:srgbClr val="7030A0"/>
              </a:solidFill>
            </a:endParaRP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spTree>
    <p:extLst>
      <p:ext uri="{BB962C8B-B14F-4D97-AF65-F5344CB8AC3E}">
        <p14:creationId xmlns:p14="http://schemas.microsoft.com/office/powerpoint/2010/main" val="73474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lnSpc>
                <a:spcPct val="110000"/>
              </a:lnSpc>
            </a:pPr>
            <a:r>
              <a:rPr lang="en-US" sz="3200" dirty="0"/>
              <a:t>Reordering</a:t>
            </a:r>
          </a:p>
        </p:txBody>
      </p:sp>
      <p:sp>
        <p:nvSpPr>
          <p:cNvPr id="3" name="Title 3">
            <a:extLst>
              <a:ext uri="{FF2B5EF4-FFF2-40B4-BE49-F238E27FC236}">
                <a16:creationId xmlns:a16="http://schemas.microsoft.com/office/drawing/2014/main" id="{8EE6AF50-0EF8-0E7E-9EC2-60286741A07C}"/>
              </a:ext>
            </a:extLst>
          </p:cNvPr>
          <p:cNvSpPr txBox="1">
            <a:spLocks noGrp="1"/>
          </p:cNvSpPr>
          <p:nvPr>
            <p:ph idx="1"/>
          </p:nvPr>
        </p:nvSpPr>
        <p:spPr>
          <a:xfrm>
            <a:off x="2368533" y="1751373"/>
            <a:ext cx="4532130" cy="390009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marL="342900" indent="-342900">
              <a:lnSpc>
                <a:spcPct val="110000"/>
              </a:lnSpc>
              <a:buFont typeface="Arial" panose="020B0604020202020204" pitchFamily="34" charset="0"/>
              <a:buChar char="•"/>
            </a:pPr>
            <a:r>
              <a:rPr lang="en-US" sz="1800" dirty="0">
                <a:solidFill>
                  <a:schemeClr val="accent6">
                    <a:lumMod val="75000"/>
                  </a:schemeClr>
                </a:solidFill>
              </a:rPr>
              <a:t>Do you have a plan? (short, medium or long term)</a:t>
            </a:r>
          </a:p>
          <a:p>
            <a:pPr marL="342900" indent="-342900">
              <a:lnSpc>
                <a:spcPct val="110000"/>
              </a:lnSpc>
              <a:buFont typeface="Arial" panose="020B0604020202020204" pitchFamily="34" charset="0"/>
              <a:buChar char="•"/>
            </a:pPr>
            <a:r>
              <a:rPr lang="en-US" sz="1800" dirty="0">
                <a:solidFill>
                  <a:schemeClr val="accent6">
                    <a:lumMod val="75000"/>
                  </a:schemeClr>
                </a:solidFill>
              </a:rPr>
              <a:t>How often do you review what you offer the community?</a:t>
            </a:r>
          </a:p>
          <a:p>
            <a:pPr marL="342900" indent="-342900">
              <a:lnSpc>
                <a:spcPct val="110000"/>
              </a:lnSpc>
              <a:buFont typeface="Arial" panose="020B0604020202020204" pitchFamily="34" charset="0"/>
              <a:buChar char="•"/>
            </a:pPr>
            <a:r>
              <a:rPr lang="en-US" sz="1800" dirty="0">
                <a:solidFill>
                  <a:schemeClr val="accent6">
                    <a:lumMod val="75000"/>
                  </a:schemeClr>
                </a:solidFill>
              </a:rPr>
              <a:t>Do you know what skills you have available within the congregation?</a:t>
            </a:r>
          </a:p>
          <a:p>
            <a:pPr marL="342900" indent="-342900">
              <a:lnSpc>
                <a:spcPct val="110000"/>
              </a:lnSpc>
              <a:buFont typeface="Arial" panose="020B0604020202020204" pitchFamily="34" charset="0"/>
              <a:buChar char="•"/>
            </a:pPr>
            <a:r>
              <a:rPr lang="en-US" sz="1800" dirty="0">
                <a:solidFill>
                  <a:schemeClr val="accent6">
                    <a:lumMod val="75000"/>
                  </a:schemeClr>
                </a:solidFill>
              </a:rPr>
              <a:t>How are you showing the 5 Marks of mission in everything you do in your Parish</a:t>
            </a:r>
            <a:endParaRPr lang="en-GB" sz="1800" dirty="0">
              <a:solidFill>
                <a:srgbClr val="7030A0"/>
              </a:solidFill>
            </a:endParaRP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pic>
        <p:nvPicPr>
          <p:cNvPr id="2" name="Picture 1" descr="A picture containing indoor, cluttered&#10;&#10;Description automatically generated">
            <a:extLst>
              <a:ext uri="{FF2B5EF4-FFF2-40B4-BE49-F238E27FC236}">
                <a16:creationId xmlns:a16="http://schemas.microsoft.com/office/drawing/2014/main" id="{B0E95496-B58C-99B8-22D2-C1829810857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6725067" y="361997"/>
            <a:ext cx="2764629" cy="2073238"/>
          </a:xfrm>
          <a:prstGeom prst="rect">
            <a:avLst/>
          </a:prstGeom>
          <a:noFill/>
          <a:ln>
            <a:noFill/>
          </a:ln>
        </p:spPr>
      </p:pic>
      <p:pic>
        <p:nvPicPr>
          <p:cNvPr id="5" name="Picture 4">
            <a:extLst>
              <a:ext uri="{FF2B5EF4-FFF2-40B4-BE49-F238E27FC236}">
                <a16:creationId xmlns:a16="http://schemas.microsoft.com/office/drawing/2014/main" id="{F16D7EDD-F733-284B-BE47-716557FBEA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6724760" y="3174377"/>
            <a:ext cx="2765239" cy="2073238"/>
          </a:xfrm>
          <a:prstGeom prst="rect">
            <a:avLst/>
          </a:prstGeom>
          <a:noFill/>
          <a:ln>
            <a:noFill/>
          </a:ln>
        </p:spPr>
      </p:pic>
      <p:pic>
        <p:nvPicPr>
          <p:cNvPr id="7" name="Picture 6" descr="A picture containing indoor, building&#10;&#10;Description automatically generated">
            <a:extLst>
              <a:ext uri="{FF2B5EF4-FFF2-40B4-BE49-F238E27FC236}">
                <a16:creationId xmlns:a16="http://schemas.microsoft.com/office/drawing/2014/main" id="{9C0AFC3B-6E8A-3274-D30A-9D0ECE06A41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20503" y="460498"/>
            <a:ext cx="2764630" cy="2073251"/>
          </a:xfrm>
          <a:prstGeom prst="rect">
            <a:avLst/>
          </a:prstGeom>
          <a:noFill/>
          <a:ln>
            <a:noFill/>
          </a:ln>
        </p:spPr>
      </p:pic>
      <p:pic>
        <p:nvPicPr>
          <p:cNvPr id="8" name="Picture 7" descr="A room with a painting on the wall&#10;&#10;Description automatically generated with low confidence">
            <a:extLst>
              <a:ext uri="{FF2B5EF4-FFF2-40B4-BE49-F238E27FC236}">
                <a16:creationId xmlns:a16="http://schemas.microsoft.com/office/drawing/2014/main" id="{29EF9FDF-3937-BF86-00D7-E7826412F6A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a:off x="-176187" y="3918732"/>
            <a:ext cx="2765240" cy="2073807"/>
          </a:xfrm>
          <a:prstGeom prst="rect">
            <a:avLst/>
          </a:prstGeom>
          <a:noFill/>
          <a:ln>
            <a:noFill/>
          </a:ln>
        </p:spPr>
      </p:pic>
    </p:spTree>
    <p:extLst>
      <p:ext uri="{BB962C8B-B14F-4D97-AF65-F5344CB8AC3E}">
        <p14:creationId xmlns:p14="http://schemas.microsoft.com/office/powerpoint/2010/main" val="411323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lnSpc>
                <a:spcPct val="110000"/>
              </a:lnSpc>
            </a:pPr>
            <a:r>
              <a:rPr lang="en-US" sz="3200" dirty="0"/>
              <a:t>Inclusivity</a:t>
            </a:r>
          </a:p>
        </p:txBody>
      </p:sp>
      <p:sp>
        <p:nvSpPr>
          <p:cNvPr id="3" name="Title 3">
            <a:extLst>
              <a:ext uri="{FF2B5EF4-FFF2-40B4-BE49-F238E27FC236}">
                <a16:creationId xmlns:a16="http://schemas.microsoft.com/office/drawing/2014/main" id="{8EE6AF50-0EF8-0E7E-9EC2-60286741A07C}"/>
              </a:ext>
            </a:extLst>
          </p:cNvPr>
          <p:cNvSpPr txBox="1">
            <a:spLocks noGrp="1"/>
          </p:cNvSpPr>
          <p:nvPr>
            <p:ph idx="1"/>
          </p:nvPr>
        </p:nvSpPr>
        <p:spPr>
          <a:xfrm>
            <a:off x="2368533" y="1751373"/>
            <a:ext cx="4532130" cy="390009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marL="342900" indent="-342900">
              <a:lnSpc>
                <a:spcPct val="110000"/>
              </a:lnSpc>
              <a:buFont typeface="Arial" panose="020B0604020202020204" pitchFamily="34" charset="0"/>
              <a:buChar char="•"/>
            </a:pPr>
            <a:r>
              <a:rPr lang="en-US" sz="1800" dirty="0">
                <a:solidFill>
                  <a:schemeClr val="accent6">
                    <a:lumMod val="75000"/>
                  </a:schemeClr>
                </a:solidFill>
              </a:rPr>
              <a:t>Do you understand the needs of all your congregation?</a:t>
            </a:r>
          </a:p>
          <a:p>
            <a:pPr marL="342900" indent="-342900">
              <a:lnSpc>
                <a:spcPct val="110000"/>
              </a:lnSpc>
              <a:buFont typeface="Arial" panose="020B0604020202020204" pitchFamily="34" charset="0"/>
              <a:buChar char="•"/>
            </a:pPr>
            <a:r>
              <a:rPr lang="en-US" sz="1800" dirty="0">
                <a:solidFill>
                  <a:schemeClr val="accent6">
                    <a:lumMod val="75000"/>
                  </a:schemeClr>
                </a:solidFill>
              </a:rPr>
              <a:t>Do your spaces work for impaired mobility, partially sighted, deaf </a:t>
            </a:r>
            <a:r>
              <a:rPr lang="en-US" sz="1800" dirty="0" err="1">
                <a:solidFill>
                  <a:schemeClr val="accent6">
                    <a:lumMod val="75000"/>
                  </a:schemeClr>
                </a:solidFill>
              </a:rPr>
              <a:t>etc</a:t>
            </a:r>
            <a:endParaRPr lang="en-US" sz="1800" dirty="0">
              <a:solidFill>
                <a:schemeClr val="accent6">
                  <a:lumMod val="75000"/>
                </a:schemeClr>
              </a:solidFill>
            </a:endParaRPr>
          </a:p>
          <a:p>
            <a:pPr marL="342900" indent="-342900">
              <a:lnSpc>
                <a:spcPct val="110000"/>
              </a:lnSpc>
              <a:buFont typeface="Arial" panose="020B0604020202020204" pitchFamily="34" charset="0"/>
              <a:buChar char="•"/>
            </a:pPr>
            <a:r>
              <a:rPr lang="en-US" sz="1800" dirty="0">
                <a:solidFill>
                  <a:schemeClr val="accent6">
                    <a:lumMod val="75000"/>
                  </a:schemeClr>
                </a:solidFill>
              </a:rPr>
              <a:t>How are you showing the 5 Marks of mission in everything you do in your Parish</a:t>
            </a:r>
            <a:endParaRPr lang="en-GB" sz="1800" dirty="0">
              <a:solidFill>
                <a:srgbClr val="7030A0"/>
              </a:solidFill>
            </a:endParaRP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pic>
        <p:nvPicPr>
          <p:cNvPr id="2" name="Picture 1" descr="A picture containing indoor, cluttered&#10;&#10;Description automatically generated">
            <a:extLst>
              <a:ext uri="{FF2B5EF4-FFF2-40B4-BE49-F238E27FC236}">
                <a16:creationId xmlns:a16="http://schemas.microsoft.com/office/drawing/2014/main" id="{B0E95496-B58C-99B8-22D2-C1829810857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6725067" y="361997"/>
            <a:ext cx="2764629" cy="2073238"/>
          </a:xfrm>
          <a:prstGeom prst="rect">
            <a:avLst/>
          </a:prstGeom>
          <a:noFill/>
          <a:ln>
            <a:noFill/>
          </a:ln>
        </p:spPr>
      </p:pic>
      <p:pic>
        <p:nvPicPr>
          <p:cNvPr id="5" name="Picture 4">
            <a:extLst>
              <a:ext uri="{FF2B5EF4-FFF2-40B4-BE49-F238E27FC236}">
                <a16:creationId xmlns:a16="http://schemas.microsoft.com/office/drawing/2014/main" id="{F16D7EDD-F733-284B-BE47-716557FBEA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6724760" y="3174377"/>
            <a:ext cx="2765239" cy="2073238"/>
          </a:xfrm>
          <a:prstGeom prst="rect">
            <a:avLst/>
          </a:prstGeom>
          <a:noFill/>
          <a:ln>
            <a:noFill/>
          </a:ln>
        </p:spPr>
      </p:pic>
      <p:pic>
        <p:nvPicPr>
          <p:cNvPr id="7" name="Picture 6" descr="A picture containing indoor, building&#10;&#10;Description automatically generated">
            <a:extLst>
              <a:ext uri="{FF2B5EF4-FFF2-40B4-BE49-F238E27FC236}">
                <a16:creationId xmlns:a16="http://schemas.microsoft.com/office/drawing/2014/main" id="{9C0AFC3B-6E8A-3274-D30A-9D0ECE06A41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20503" y="460498"/>
            <a:ext cx="2764630" cy="2073251"/>
          </a:xfrm>
          <a:prstGeom prst="rect">
            <a:avLst/>
          </a:prstGeom>
          <a:noFill/>
          <a:ln>
            <a:noFill/>
          </a:ln>
        </p:spPr>
      </p:pic>
      <p:pic>
        <p:nvPicPr>
          <p:cNvPr id="8" name="Picture 7" descr="A room with a painting on the wall&#10;&#10;Description automatically generated with low confidence">
            <a:extLst>
              <a:ext uri="{FF2B5EF4-FFF2-40B4-BE49-F238E27FC236}">
                <a16:creationId xmlns:a16="http://schemas.microsoft.com/office/drawing/2014/main" id="{29EF9FDF-3937-BF86-00D7-E7826412F6A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a:off x="-176187" y="3918732"/>
            <a:ext cx="2765240" cy="2073807"/>
          </a:xfrm>
          <a:prstGeom prst="rect">
            <a:avLst/>
          </a:prstGeom>
          <a:noFill/>
          <a:ln>
            <a:noFill/>
          </a:ln>
        </p:spPr>
      </p:pic>
    </p:spTree>
    <p:extLst>
      <p:ext uri="{BB962C8B-B14F-4D97-AF65-F5344CB8AC3E}">
        <p14:creationId xmlns:p14="http://schemas.microsoft.com/office/powerpoint/2010/main" val="177422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lnSpc>
                <a:spcPct val="110000"/>
              </a:lnSpc>
            </a:pPr>
            <a:r>
              <a:rPr lang="en-US" sz="3200" dirty="0"/>
              <a:t>Engaging with the Community</a:t>
            </a:r>
          </a:p>
        </p:txBody>
      </p:sp>
      <p:sp>
        <p:nvSpPr>
          <p:cNvPr id="3" name="Title 3">
            <a:extLst>
              <a:ext uri="{FF2B5EF4-FFF2-40B4-BE49-F238E27FC236}">
                <a16:creationId xmlns:a16="http://schemas.microsoft.com/office/drawing/2014/main" id="{8EE6AF50-0EF8-0E7E-9EC2-60286741A07C}"/>
              </a:ext>
            </a:extLst>
          </p:cNvPr>
          <p:cNvSpPr txBox="1">
            <a:spLocks noGrp="1"/>
          </p:cNvSpPr>
          <p:nvPr>
            <p:ph idx="1"/>
          </p:nvPr>
        </p:nvSpPr>
        <p:spPr>
          <a:xfrm>
            <a:off x="1979713" y="1690689"/>
            <a:ext cx="4924002" cy="40547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marL="285750" indent="-285750">
              <a:lnSpc>
                <a:spcPct val="110000"/>
              </a:lnSpc>
              <a:buFont typeface="Arial" panose="020B0604020202020204" pitchFamily="34" charset="0"/>
              <a:buChar char="•"/>
            </a:pPr>
            <a:r>
              <a:rPr lang="en-US" sz="1800" dirty="0">
                <a:solidFill>
                  <a:schemeClr val="accent6">
                    <a:lumMod val="75000"/>
                  </a:schemeClr>
                </a:solidFill>
              </a:rPr>
              <a:t>Warm Spaces</a:t>
            </a:r>
          </a:p>
          <a:p>
            <a:pPr marL="285750" indent="-285750">
              <a:lnSpc>
                <a:spcPct val="110000"/>
              </a:lnSpc>
              <a:buFont typeface="Arial" panose="020B0604020202020204" pitchFamily="34" charset="0"/>
              <a:buChar char="•"/>
            </a:pPr>
            <a:r>
              <a:rPr lang="en-US" sz="1800" dirty="0">
                <a:solidFill>
                  <a:schemeClr val="accent6">
                    <a:lumMod val="75000"/>
                  </a:schemeClr>
                </a:solidFill>
              </a:rPr>
              <a:t>“Places of Welcome”</a:t>
            </a:r>
          </a:p>
          <a:p>
            <a:pPr marL="285750" indent="-285750">
              <a:lnSpc>
                <a:spcPct val="110000"/>
              </a:lnSpc>
              <a:buFont typeface="Arial" panose="020B0604020202020204" pitchFamily="34" charset="0"/>
              <a:buChar char="•"/>
            </a:pPr>
            <a:r>
              <a:rPr lang="en-US" sz="1800" dirty="0">
                <a:solidFill>
                  <a:schemeClr val="accent6">
                    <a:lumMod val="75000"/>
                  </a:schemeClr>
                </a:solidFill>
              </a:rPr>
              <a:t>Have you asked the local community what their needs are?</a:t>
            </a:r>
          </a:p>
          <a:p>
            <a:pPr marL="285750" indent="-285750">
              <a:lnSpc>
                <a:spcPct val="110000"/>
              </a:lnSpc>
              <a:buFont typeface="Arial" panose="020B0604020202020204" pitchFamily="34" charset="0"/>
              <a:buChar char="•"/>
            </a:pPr>
            <a:r>
              <a:rPr lang="en-US" sz="1800" dirty="0">
                <a:solidFill>
                  <a:schemeClr val="accent6">
                    <a:lumMod val="75000"/>
                  </a:schemeClr>
                </a:solidFill>
              </a:rPr>
              <a:t>Vision?</a:t>
            </a:r>
          </a:p>
          <a:p>
            <a:pPr marL="285750" indent="-285750">
              <a:lnSpc>
                <a:spcPct val="110000"/>
              </a:lnSpc>
              <a:buFont typeface="Arial" panose="020B0604020202020204" pitchFamily="34" charset="0"/>
              <a:buChar char="•"/>
            </a:pPr>
            <a:endParaRPr lang="en-GB" sz="1800" dirty="0">
              <a:solidFill>
                <a:srgbClr val="7030A0"/>
              </a:solidFill>
            </a:endParaRP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spTree>
    <p:extLst>
      <p:ext uri="{BB962C8B-B14F-4D97-AF65-F5344CB8AC3E}">
        <p14:creationId xmlns:p14="http://schemas.microsoft.com/office/powerpoint/2010/main" val="195948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r>
              <a:rPr lang="en-US" sz="3200" dirty="0"/>
              <a:t>Net Zero Carbon 2030</a:t>
            </a:r>
          </a:p>
        </p:txBody>
      </p:sp>
      <p:sp>
        <p:nvSpPr>
          <p:cNvPr id="3" name="Title 3">
            <a:extLst>
              <a:ext uri="{FF2B5EF4-FFF2-40B4-BE49-F238E27FC236}">
                <a16:creationId xmlns:a16="http://schemas.microsoft.com/office/drawing/2014/main" id="{8EE6AF50-0EF8-0E7E-9EC2-60286741A07C}"/>
              </a:ext>
            </a:extLst>
          </p:cNvPr>
          <p:cNvSpPr txBox="1">
            <a:spLocks noGrp="1"/>
          </p:cNvSpPr>
          <p:nvPr>
            <p:ph idx="1"/>
          </p:nvPr>
        </p:nvSpPr>
        <p:spPr>
          <a:xfrm>
            <a:off x="4211960" y="1815405"/>
            <a:ext cx="4446813" cy="322719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lnSpc>
                <a:spcPct val="110000"/>
              </a:lnSpc>
            </a:pPr>
            <a:r>
              <a:rPr lang="en-US" sz="2400" dirty="0">
                <a:solidFill>
                  <a:schemeClr val="accent2">
                    <a:lumMod val="75000"/>
                  </a:schemeClr>
                </a:solidFill>
              </a:rPr>
              <a:t>Energy Footprint Tool</a:t>
            </a:r>
          </a:p>
          <a:p>
            <a:pPr algn="ctr">
              <a:lnSpc>
                <a:spcPct val="110000"/>
              </a:lnSpc>
            </a:pPr>
            <a:r>
              <a:rPr lang="en-US" sz="2400" dirty="0">
                <a:solidFill>
                  <a:schemeClr val="accent2">
                    <a:lumMod val="75000"/>
                  </a:schemeClr>
                </a:solidFill>
              </a:rPr>
              <a:t>Energy Assessment</a:t>
            </a:r>
          </a:p>
          <a:p>
            <a:pPr algn="ctr">
              <a:lnSpc>
                <a:spcPct val="110000"/>
              </a:lnSpc>
            </a:pPr>
            <a:r>
              <a:rPr lang="en-US" sz="2400" dirty="0">
                <a:solidFill>
                  <a:schemeClr val="accent2">
                    <a:lumMod val="75000"/>
                  </a:schemeClr>
                </a:solidFill>
              </a:rPr>
              <a:t>Heating Options</a:t>
            </a:r>
          </a:p>
          <a:p>
            <a:pPr algn="ctr">
              <a:lnSpc>
                <a:spcPct val="110000"/>
              </a:lnSpc>
            </a:pPr>
            <a:r>
              <a:rPr lang="en-US" sz="2400" dirty="0">
                <a:solidFill>
                  <a:schemeClr val="accent2">
                    <a:lumMod val="75000"/>
                  </a:schemeClr>
                </a:solidFill>
              </a:rPr>
              <a:t>Insulation</a:t>
            </a:r>
          </a:p>
          <a:p>
            <a:pPr algn="ctr">
              <a:lnSpc>
                <a:spcPct val="110000"/>
              </a:lnSpc>
            </a:pPr>
            <a:r>
              <a:rPr lang="en-US" sz="2400" dirty="0">
                <a:solidFill>
                  <a:schemeClr val="accent2">
                    <a:lumMod val="75000"/>
                  </a:schemeClr>
                </a:solidFill>
              </a:rPr>
              <a:t>Lighting</a:t>
            </a:r>
          </a:p>
          <a:p>
            <a:pPr algn="ctr">
              <a:lnSpc>
                <a:spcPct val="110000"/>
              </a:lnSpc>
            </a:pPr>
            <a:r>
              <a:rPr lang="en-US" sz="2400" dirty="0">
                <a:solidFill>
                  <a:schemeClr val="accent2">
                    <a:lumMod val="75000"/>
                  </a:schemeClr>
                </a:solidFill>
              </a:rPr>
              <a:t>Eco-Church</a:t>
            </a: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pic>
        <p:nvPicPr>
          <p:cNvPr id="2" name="Picture 1" descr="Diagram&#10;&#10;Description automatically generated">
            <a:extLst>
              <a:ext uri="{FF2B5EF4-FFF2-40B4-BE49-F238E27FC236}">
                <a16:creationId xmlns:a16="http://schemas.microsoft.com/office/drawing/2014/main" id="{89484A49-4281-5C1F-96A1-194630C18F5A}"/>
              </a:ext>
            </a:extLst>
          </p:cNvPr>
          <p:cNvPicPr>
            <a:picLocks noChangeAspect="1"/>
          </p:cNvPicPr>
          <p:nvPr/>
        </p:nvPicPr>
        <p:blipFill>
          <a:blip r:embed="rId3"/>
          <a:stretch>
            <a:fillRect/>
          </a:stretch>
        </p:blipFill>
        <p:spPr>
          <a:xfrm>
            <a:off x="160959" y="3920659"/>
            <a:ext cx="3532444" cy="2579704"/>
          </a:xfrm>
          <a:prstGeom prst="rect">
            <a:avLst/>
          </a:prstGeom>
        </p:spPr>
      </p:pic>
      <p:pic>
        <p:nvPicPr>
          <p:cNvPr id="5" name="Picture 6">
            <a:extLst>
              <a:ext uri="{FF2B5EF4-FFF2-40B4-BE49-F238E27FC236}">
                <a16:creationId xmlns:a16="http://schemas.microsoft.com/office/drawing/2014/main" id="{BDE54625-322A-6BAF-74B0-1EE34680D6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690689"/>
            <a:ext cx="2255069" cy="150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6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r>
              <a:rPr lang="en-US" dirty="0"/>
              <a:t>Routemap Scope</a:t>
            </a:r>
            <a:br>
              <a:rPr lang="en-US" dirty="0"/>
            </a:br>
            <a:endParaRPr lang="en-GB" dirty="0"/>
          </a:p>
        </p:txBody>
      </p:sp>
      <p:pic>
        <p:nvPicPr>
          <p:cNvPr id="9" name="Content Placeholder 8">
            <a:extLst>
              <a:ext uri="{FF2B5EF4-FFF2-40B4-BE49-F238E27FC236}">
                <a16:creationId xmlns:a16="http://schemas.microsoft.com/office/drawing/2014/main" id="{318EAD13-E1F3-404C-10C0-DD0733D9DC63}"/>
              </a:ext>
            </a:extLst>
          </p:cNvPr>
          <p:cNvPicPr>
            <a:picLocks noGrp="1" noChangeAspect="1"/>
          </p:cNvPicPr>
          <p:nvPr>
            <p:ph idx="1"/>
          </p:nvPr>
        </p:nvPicPr>
        <p:blipFill>
          <a:blip r:embed="rId2"/>
          <a:stretch>
            <a:fillRect/>
          </a:stretch>
        </p:blipFill>
        <p:spPr>
          <a:xfrm>
            <a:off x="323528" y="4227536"/>
            <a:ext cx="4791277" cy="2297702"/>
          </a:xfrm>
        </p:spPr>
      </p:pic>
      <p:pic>
        <p:nvPicPr>
          <p:cNvPr id="11" name="Picture 10">
            <a:extLst>
              <a:ext uri="{FF2B5EF4-FFF2-40B4-BE49-F238E27FC236}">
                <a16:creationId xmlns:a16="http://schemas.microsoft.com/office/drawing/2014/main" id="{70F693BE-3455-36F9-4A90-484F6A61DF4A}"/>
              </a:ext>
            </a:extLst>
          </p:cNvPr>
          <p:cNvPicPr>
            <a:picLocks noChangeAspect="1"/>
          </p:cNvPicPr>
          <p:nvPr/>
        </p:nvPicPr>
        <p:blipFill>
          <a:blip r:embed="rId3"/>
          <a:stretch>
            <a:fillRect/>
          </a:stretch>
        </p:blipFill>
        <p:spPr>
          <a:xfrm>
            <a:off x="827584" y="2549784"/>
            <a:ext cx="7886700" cy="1529793"/>
          </a:xfrm>
          <a:prstGeom prst="rect">
            <a:avLst/>
          </a:prstGeom>
        </p:spPr>
      </p:pic>
      <p:pic>
        <p:nvPicPr>
          <p:cNvPr id="15" name="Picture 14">
            <a:extLst>
              <a:ext uri="{FF2B5EF4-FFF2-40B4-BE49-F238E27FC236}">
                <a16:creationId xmlns:a16="http://schemas.microsoft.com/office/drawing/2014/main" id="{CEC37709-3BCD-2C9A-752B-0EEB201FC620}"/>
              </a:ext>
            </a:extLst>
          </p:cNvPr>
          <p:cNvPicPr>
            <a:picLocks noChangeAspect="1"/>
          </p:cNvPicPr>
          <p:nvPr/>
        </p:nvPicPr>
        <p:blipFill rotWithShape="1">
          <a:blip r:embed="rId4"/>
          <a:srcRect t="43704" b="3396"/>
          <a:stretch/>
        </p:blipFill>
        <p:spPr>
          <a:xfrm>
            <a:off x="2334747" y="1174260"/>
            <a:ext cx="6670319" cy="1227565"/>
          </a:xfrm>
          <a:prstGeom prst="rect">
            <a:avLst/>
          </a:prstGeom>
        </p:spPr>
      </p:pic>
      <p:pic>
        <p:nvPicPr>
          <p:cNvPr id="2" name="Content Placeholder 2">
            <a:extLst>
              <a:ext uri="{FF2B5EF4-FFF2-40B4-BE49-F238E27FC236}">
                <a16:creationId xmlns:a16="http://schemas.microsoft.com/office/drawing/2014/main" id="{1DBB6222-9F47-261E-8272-250D9825F9AE}"/>
              </a:ext>
            </a:extLst>
          </p:cNvPr>
          <p:cNvPicPr>
            <a:picLocks noChangeAspect="1"/>
          </p:cNvPicPr>
          <p:nvPr/>
        </p:nvPicPr>
        <p:blipFill>
          <a:blip r:embed="rId5"/>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356837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4E7E-2CA6-3193-1A38-2487BF060BAB}"/>
              </a:ext>
            </a:extLst>
          </p:cNvPr>
          <p:cNvSpPr>
            <a:spLocks noGrp="1"/>
          </p:cNvSpPr>
          <p:nvPr>
            <p:ph type="title"/>
          </p:nvPr>
        </p:nvSpPr>
        <p:spPr/>
        <p:txBody>
          <a:bodyPr>
            <a:normAutofit/>
          </a:bodyPr>
          <a:lstStyle/>
          <a:p>
            <a:r>
              <a:rPr lang="en-US" sz="2800" dirty="0"/>
              <a:t>Chester Diocese – Church House, Daresbury</a:t>
            </a:r>
            <a:endParaRPr lang="en-GB" sz="2800" dirty="0"/>
          </a:p>
        </p:txBody>
      </p:sp>
      <p:graphicFrame>
        <p:nvGraphicFramePr>
          <p:cNvPr id="6" name="Content Placeholder 5">
            <a:extLst>
              <a:ext uri="{FF2B5EF4-FFF2-40B4-BE49-F238E27FC236}">
                <a16:creationId xmlns:a16="http://schemas.microsoft.com/office/drawing/2014/main" id="{308C17C4-1C7B-4CFF-61B2-C16454746BA4}"/>
              </a:ext>
            </a:extLst>
          </p:cNvPr>
          <p:cNvGraphicFramePr>
            <a:graphicFrameLocks noGrp="1"/>
          </p:cNvGraphicFramePr>
          <p:nvPr>
            <p:ph idx="1"/>
            <p:extLst>
              <p:ext uri="{D42A27DB-BD31-4B8C-83A1-F6EECF244321}">
                <p14:modId xmlns:p14="http://schemas.microsoft.com/office/powerpoint/2010/main" val="326067466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093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4ADC-8A45-AD7E-FFFF-5EF5AD864780}"/>
              </a:ext>
            </a:extLst>
          </p:cNvPr>
          <p:cNvSpPr>
            <a:spLocks noGrp="1"/>
          </p:cNvSpPr>
          <p:nvPr>
            <p:ph type="title"/>
          </p:nvPr>
        </p:nvSpPr>
        <p:spPr>
          <a:xfrm>
            <a:off x="271787" y="188640"/>
            <a:ext cx="1423070" cy="1325563"/>
          </a:xfrm>
        </p:spPr>
        <p:txBody>
          <a:bodyPr/>
          <a:lstStyle/>
          <a:p>
            <a:r>
              <a:rPr lang="en-US" dirty="0"/>
              <a:t>Scope</a:t>
            </a:r>
            <a:endParaRPr lang="en-GB" dirty="0"/>
          </a:p>
        </p:txBody>
      </p:sp>
      <p:pic>
        <p:nvPicPr>
          <p:cNvPr id="6" name="Content Placeholder 5">
            <a:extLst>
              <a:ext uri="{FF2B5EF4-FFF2-40B4-BE49-F238E27FC236}">
                <a16:creationId xmlns:a16="http://schemas.microsoft.com/office/drawing/2014/main" id="{98875A6A-FE97-D501-A875-53B3EBBFD755}"/>
              </a:ext>
            </a:extLst>
          </p:cNvPr>
          <p:cNvPicPr>
            <a:picLocks noGrp="1" noChangeAspect="1"/>
          </p:cNvPicPr>
          <p:nvPr>
            <p:ph idx="1"/>
          </p:nvPr>
        </p:nvPicPr>
        <p:blipFill>
          <a:blip r:embed="rId2"/>
          <a:stretch>
            <a:fillRect/>
          </a:stretch>
        </p:blipFill>
        <p:spPr>
          <a:xfrm>
            <a:off x="1187624" y="1056764"/>
            <a:ext cx="3945807" cy="2037856"/>
          </a:xfrm>
        </p:spPr>
      </p:pic>
      <p:pic>
        <p:nvPicPr>
          <p:cNvPr id="8" name="Picture 7">
            <a:extLst>
              <a:ext uri="{FF2B5EF4-FFF2-40B4-BE49-F238E27FC236}">
                <a16:creationId xmlns:a16="http://schemas.microsoft.com/office/drawing/2014/main" id="{98D0EBA7-5282-6126-DBA1-A10C4D3A298E}"/>
              </a:ext>
            </a:extLst>
          </p:cNvPr>
          <p:cNvPicPr>
            <a:picLocks noChangeAspect="1"/>
          </p:cNvPicPr>
          <p:nvPr/>
        </p:nvPicPr>
        <p:blipFill>
          <a:blip r:embed="rId3"/>
          <a:stretch>
            <a:fillRect/>
          </a:stretch>
        </p:blipFill>
        <p:spPr>
          <a:xfrm>
            <a:off x="5245342" y="2066801"/>
            <a:ext cx="3742077" cy="1886127"/>
          </a:xfrm>
          <a:prstGeom prst="rect">
            <a:avLst/>
          </a:prstGeom>
        </p:spPr>
      </p:pic>
      <p:pic>
        <p:nvPicPr>
          <p:cNvPr id="10" name="Picture 9">
            <a:extLst>
              <a:ext uri="{FF2B5EF4-FFF2-40B4-BE49-F238E27FC236}">
                <a16:creationId xmlns:a16="http://schemas.microsoft.com/office/drawing/2014/main" id="{72D08E6B-D104-D3F2-F4F5-1BE3ABDAB3DE}"/>
              </a:ext>
            </a:extLst>
          </p:cNvPr>
          <p:cNvPicPr>
            <a:picLocks noChangeAspect="1"/>
          </p:cNvPicPr>
          <p:nvPr/>
        </p:nvPicPr>
        <p:blipFill>
          <a:blip r:embed="rId4"/>
          <a:stretch>
            <a:fillRect/>
          </a:stretch>
        </p:blipFill>
        <p:spPr>
          <a:xfrm>
            <a:off x="5245342" y="32027"/>
            <a:ext cx="3742077" cy="2003633"/>
          </a:xfrm>
          <a:prstGeom prst="rect">
            <a:avLst/>
          </a:prstGeom>
        </p:spPr>
      </p:pic>
      <p:pic>
        <p:nvPicPr>
          <p:cNvPr id="12" name="Picture 11">
            <a:extLst>
              <a:ext uri="{FF2B5EF4-FFF2-40B4-BE49-F238E27FC236}">
                <a16:creationId xmlns:a16="http://schemas.microsoft.com/office/drawing/2014/main" id="{A5A20519-9E72-711C-7993-455A4792E507}"/>
              </a:ext>
            </a:extLst>
          </p:cNvPr>
          <p:cNvPicPr>
            <a:picLocks noChangeAspect="1"/>
          </p:cNvPicPr>
          <p:nvPr/>
        </p:nvPicPr>
        <p:blipFill>
          <a:blip r:embed="rId5"/>
          <a:stretch>
            <a:fillRect/>
          </a:stretch>
        </p:blipFill>
        <p:spPr>
          <a:xfrm>
            <a:off x="370755" y="3185361"/>
            <a:ext cx="6001445" cy="3322229"/>
          </a:xfrm>
          <a:prstGeom prst="rect">
            <a:avLst/>
          </a:prstGeom>
        </p:spPr>
      </p:pic>
      <p:pic>
        <p:nvPicPr>
          <p:cNvPr id="3" name="Content Placeholder 2">
            <a:extLst>
              <a:ext uri="{FF2B5EF4-FFF2-40B4-BE49-F238E27FC236}">
                <a16:creationId xmlns:a16="http://schemas.microsoft.com/office/drawing/2014/main" id="{FDA93988-8FE5-8658-6808-698AC6725AC4}"/>
              </a:ext>
            </a:extLst>
          </p:cNvPr>
          <p:cNvPicPr>
            <a:picLocks noChangeAspect="1"/>
          </p:cNvPicPr>
          <p:nvPr/>
        </p:nvPicPr>
        <p:blipFill>
          <a:blip r:embed="rId6"/>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4006445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CE45-631A-32DD-0648-DF84C376AB4C}"/>
              </a:ext>
            </a:extLst>
          </p:cNvPr>
          <p:cNvSpPr>
            <a:spLocks noGrp="1"/>
          </p:cNvSpPr>
          <p:nvPr>
            <p:ph type="title"/>
          </p:nvPr>
        </p:nvSpPr>
        <p:spPr/>
        <p:txBody>
          <a:bodyPr/>
          <a:lstStyle/>
          <a:p>
            <a:r>
              <a:rPr lang="en-US" dirty="0"/>
              <a:t>Milestones</a:t>
            </a:r>
            <a:endParaRPr lang="en-GB" dirty="0"/>
          </a:p>
        </p:txBody>
      </p:sp>
      <p:pic>
        <p:nvPicPr>
          <p:cNvPr id="6" name="Content Placeholder 5">
            <a:extLst>
              <a:ext uri="{FF2B5EF4-FFF2-40B4-BE49-F238E27FC236}">
                <a16:creationId xmlns:a16="http://schemas.microsoft.com/office/drawing/2014/main" id="{69EECBDC-7600-B469-9DC3-449AB0C7DE2A}"/>
              </a:ext>
            </a:extLst>
          </p:cNvPr>
          <p:cNvPicPr>
            <a:picLocks noGrp="1" noChangeAspect="1"/>
          </p:cNvPicPr>
          <p:nvPr>
            <p:ph idx="1"/>
          </p:nvPr>
        </p:nvPicPr>
        <p:blipFill>
          <a:blip r:embed="rId2"/>
          <a:stretch>
            <a:fillRect/>
          </a:stretch>
        </p:blipFill>
        <p:spPr>
          <a:xfrm>
            <a:off x="379156" y="1293721"/>
            <a:ext cx="8462764" cy="4369888"/>
          </a:xfrm>
        </p:spPr>
      </p:pic>
      <p:pic>
        <p:nvPicPr>
          <p:cNvPr id="3" name="Picture 2">
            <a:extLst>
              <a:ext uri="{FF2B5EF4-FFF2-40B4-BE49-F238E27FC236}">
                <a16:creationId xmlns:a16="http://schemas.microsoft.com/office/drawing/2014/main" id="{F2E5E706-CD29-A934-DC2F-D15325C4D934}"/>
              </a:ext>
            </a:extLst>
          </p:cNvPr>
          <p:cNvPicPr>
            <a:picLocks noChangeAspect="1"/>
          </p:cNvPicPr>
          <p:nvPr/>
        </p:nvPicPr>
        <p:blipFill rotWithShape="1">
          <a:blip r:embed="rId3"/>
          <a:srcRect t="43704" b="3396"/>
          <a:stretch/>
        </p:blipFill>
        <p:spPr>
          <a:xfrm>
            <a:off x="3131840" y="116486"/>
            <a:ext cx="5710080" cy="1050848"/>
          </a:xfrm>
          <a:prstGeom prst="rect">
            <a:avLst/>
          </a:prstGeom>
        </p:spPr>
      </p:pic>
      <p:pic>
        <p:nvPicPr>
          <p:cNvPr id="4" name="Content Placeholder 2">
            <a:extLst>
              <a:ext uri="{FF2B5EF4-FFF2-40B4-BE49-F238E27FC236}">
                <a16:creationId xmlns:a16="http://schemas.microsoft.com/office/drawing/2014/main" id="{192FC75A-D3FE-6720-9C23-BFDFCD6B3397}"/>
              </a:ext>
            </a:extLst>
          </p:cNvPr>
          <p:cNvPicPr>
            <a:picLocks noChangeAspect="1"/>
          </p:cNvPicPr>
          <p:nvPr/>
        </p:nvPicPr>
        <p:blipFill>
          <a:blip r:embed="rId4"/>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16994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a:xfrm>
            <a:off x="395536" y="365127"/>
            <a:ext cx="8119814" cy="731584"/>
          </a:xfrm>
        </p:spPr>
        <p:txBody>
          <a:bodyPr>
            <a:normAutofit/>
          </a:bodyPr>
          <a:lstStyle/>
          <a:p>
            <a:pPr algn="ctr"/>
            <a:r>
              <a:rPr lang="en-US" sz="2800" dirty="0"/>
              <a:t>Buildings for Mission – What’s that all about?</a:t>
            </a:r>
            <a:endParaRPr lang="en-GB" sz="2800" dirty="0"/>
          </a:p>
        </p:txBody>
      </p:sp>
      <p:pic>
        <p:nvPicPr>
          <p:cNvPr id="3" name="Content Placeholder 2">
            <a:extLst>
              <a:ext uri="{FF2B5EF4-FFF2-40B4-BE49-F238E27FC236}">
                <a16:creationId xmlns:a16="http://schemas.microsoft.com/office/drawing/2014/main" id="{E9A8692B-8EF9-DA74-D372-F6FA645C5179}"/>
              </a:ext>
            </a:extLst>
          </p:cNvPr>
          <p:cNvPicPr>
            <a:picLocks noGrp="1" noChangeAspect="1"/>
          </p:cNvPicPr>
          <p:nvPr>
            <p:ph idx="1"/>
          </p:nvPr>
        </p:nvPicPr>
        <p:blipFill>
          <a:blip r:embed="rId2"/>
          <a:stretch>
            <a:fillRect/>
          </a:stretch>
        </p:blipFill>
        <p:spPr>
          <a:xfrm>
            <a:off x="6574477" y="5679228"/>
            <a:ext cx="2430589" cy="929627"/>
          </a:xfrm>
        </p:spPr>
      </p:pic>
      <p:sp>
        <p:nvSpPr>
          <p:cNvPr id="6" name="Title 3">
            <a:extLst>
              <a:ext uri="{FF2B5EF4-FFF2-40B4-BE49-F238E27FC236}">
                <a16:creationId xmlns:a16="http://schemas.microsoft.com/office/drawing/2014/main" id="{602F8F5B-6030-4996-9267-0C294BAF26EE}"/>
              </a:ext>
            </a:extLst>
          </p:cNvPr>
          <p:cNvSpPr txBox="1">
            <a:spLocks/>
          </p:cNvSpPr>
          <p:nvPr/>
        </p:nvSpPr>
        <p:spPr>
          <a:xfrm>
            <a:off x="5791708" y="3802684"/>
            <a:ext cx="3172431" cy="15782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r>
              <a:rPr lang="en-US" sz="1600" dirty="0"/>
              <a:t>What Else?</a:t>
            </a:r>
          </a:p>
          <a:p>
            <a:pPr algn="ctr"/>
            <a:endParaRPr lang="en-US" sz="1600" dirty="0"/>
          </a:p>
          <a:p>
            <a:pPr algn="ctr"/>
            <a:r>
              <a:rPr lang="en-US" sz="1600" dirty="0">
                <a:solidFill>
                  <a:schemeClr val="bg2">
                    <a:lumMod val="50000"/>
                  </a:schemeClr>
                </a:solidFill>
              </a:rPr>
              <a:t>Environment Forum</a:t>
            </a:r>
          </a:p>
          <a:p>
            <a:pPr algn="ctr"/>
            <a:r>
              <a:rPr lang="en-US" sz="1600" dirty="0">
                <a:solidFill>
                  <a:schemeClr val="bg2">
                    <a:lumMod val="50000"/>
                  </a:schemeClr>
                </a:solidFill>
              </a:rPr>
              <a:t>Sharing of Best Practice</a:t>
            </a:r>
          </a:p>
          <a:p>
            <a:pPr algn="ctr"/>
            <a:r>
              <a:rPr lang="en-US" sz="1600" dirty="0">
                <a:solidFill>
                  <a:schemeClr val="bg2">
                    <a:lumMod val="50000"/>
                  </a:schemeClr>
                </a:solidFill>
              </a:rPr>
              <a:t>Database of Specialist Contractors</a:t>
            </a:r>
          </a:p>
          <a:p>
            <a:pPr algn="ctr"/>
            <a:endParaRPr lang="en-US" sz="1600" dirty="0"/>
          </a:p>
          <a:p>
            <a:pPr algn="ctr"/>
            <a:endParaRPr lang="en-US" sz="1600" dirty="0"/>
          </a:p>
          <a:p>
            <a:pPr algn="ctr"/>
            <a:endParaRPr lang="en-GB" sz="1600" dirty="0"/>
          </a:p>
        </p:txBody>
      </p:sp>
      <p:sp>
        <p:nvSpPr>
          <p:cNvPr id="7" name="Title 3">
            <a:extLst>
              <a:ext uri="{FF2B5EF4-FFF2-40B4-BE49-F238E27FC236}">
                <a16:creationId xmlns:a16="http://schemas.microsoft.com/office/drawing/2014/main" id="{9422533F-FA0F-B3D2-F4BB-2A84F1C7347D}"/>
              </a:ext>
            </a:extLst>
          </p:cNvPr>
          <p:cNvSpPr txBox="1">
            <a:spLocks/>
          </p:cNvSpPr>
          <p:nvPr/>
        </p:nvSpPr>
        <p:spPr>
          <a:xfrm>
            <a:off x="3025260" y="3898864"/>
            <a:ext cx="3096344" cy="1929501"/>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r>
              <a:rPr lang="en-US" sz="1600" dirty="0"/>
              <a:t>Net Zero Carbon 2030</a:t>
            </a:r>
          </a:p>
          <a:p>
            <a:endParaRPr lang="en-US" sz="1600" dirty="0"/>
          </a:p>
          <a:p>
            <a:pPr algn="ctr">
              <a:lnSpc>
                <a:spcPct val="110000"/>
              </a:lnSpc>
            </a:pPr>
            <a:r>
              <a:rPr lang="en-US" sz="1600" dirty="0">
                <a:solidFill>
                  <a:schemeClr val="accent2">
                    <a:lumMod val="75000"/>
                  </a:schemeClr>
                </a:solidFill>
              </a:rPr>
              <a:t>Energy Footprint Tool</a:t>
            </a:r>
          </a:p>
          <a:p>
            <a:pPr algn="ctr">
              <a:lnSpc>
                <a:spcPct val="110000"/>
              </a:lnSpc>
            </a:pPr>
            <a:r>
              <a:rPr lang="en-US" sz="1600" dirty="0">
                <a:solidFill>
                  <a:schemeClr val="accent2">
                    <a:lumMod val="75000"/>
                  </a:schemeClr>
                </a:solidFill>
              </a:rPr>
              <a:t>Energy Assessment</a:t>
            </a:r>
          </a:p>
          <a:p>
            <a:pPr algn="ctr">
              <a:lnSpc>
                <a:spcPct val="110000"/>
              </a:lnSpc>
            </a:pPr>
            <a:r>
              <a:rPr lang="en-US" sz="1600" dirty="0">
                <a:solidFill>
                  <a:schemeClr val="accent2">
                    <a:lumMod val="75000"/>
                  </a:schemeClr>
                </a:solidFill>
              </a:rPr>
              <a:t>Heating Options</a:t>
            </a:r>
          </a:p>
          <a:p>
            <a:pPr algn="ctr">
              <a:lnSpc>
                <a:spcPct val="110000"/>
              </a:lnSpc>
            </a:pPr>
            <a:r>
              <a:rPr lang="en-US" sz="1600" dirty="0">
                <a:solidFill>
                  <a:schemeClr val="accent2">
                    <a:lumMod val="75000"/>
                  </a:schemeClr>
                </a:solidFill>
              </a:rPr>
              <a:t>Insulation</a:t>
            </a:r>
          </a:p>
          <a:p>
            <a:pPr algn="ctr">
              <a:lnSpc>
                <a:spcPct val="110000"/>
              </a:lnSpc>
            </a:pPr>
            <a:r>
              <a:rPr lang="en-US" sz="1600" dirty="0">
                <a:solidFill>
                  <a:schemeClr val="accent2">
                    <a:lumMod val="75000"/>
                  </a:schemeClr>
                </a:solidFill>
              </a:rPr>
              <a:t>Lighting</a:t>
            </a:r>
          </a:p>
          <a:p>
            <a:pPr algn="ctr">
              <a:lnSpc>
                <a:spcPct val="110000"/>
              </a:lnSpc>
            </a:pPr>
            <a:r>
              <a:rPr lang="en-US" sz="1600" dirty="0">
                <a:solidFill>
                  <a:schemeClr val="accent2">
                    <a:lumMod val="75000"/>
                  </a:schemeClr>
                </a:solidFill>
              </a:rPr>
              <a:t>Eco-Church</a:t>
            </a:r>
          </a:p>
          <a:p>
            <a:endParaRPr lang="en-GB" sz="1600" dirty="0"/>
          </a:p>
        </p:txBody>
      </p:sp>
      <p:sp>
        <p:nvSpPr>
          <p:cNvPr id="8" name="Title 3">
            <a:extLst>
              <a:ext uri="{FF2B5EF4-FFF2-40B4-BE49-F238E27FC236}">
                <a16:creationId xmlns:a16="http://schemas.microsoft.com/office/drawing/2014/main" id="{9F949501-59EB-351E-2965-A65BE52755A3}"/>
              </a:ext>
            </a:extLst>
          </p:cNvPr>
          <p:cNvSpPr txBox="1">
            <a:spLocks/>
          </p:cNvSpPr>
          <p:nvPr/>
        </p:nvSpPr>
        <p:spPr>
          <a:xfrm>
            <a:off x="4678382" y="1200583"/>
            <a:ext cx="2989960" cy="1804385"/>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lnSpc>
                <a:spcPct val="110000"/>
              </a:lnSpc>
            </a:pPr>
            <a:r>
              <a:rPr lang="en-US" sz="1600" dirty="0"/>
              <a:t>Missional Use</a:t>
            </a:r>
          </a:p>
          <a:p>
            <a:pPr algn="ctr">
              <a:lnSpc>
                <a:spcPct val="110000"/>
              </a:lnSpc>
            </a:pPr>
            <a:endParaRPr lang="en-US" sz="1600" dirty="0"/>
          </a:p>
          <a:p>
            <a:pPr algn="ctr">
              <a:lnSpc>
                <a:spcPct val="110000"/>
              </a:lnSpc>
            </a:pPr>
            <a:r>
              <a:rPr lang="en-US" sz="1600" dirty="0">
                <a:solidFill>
                  <a:schemeClr val="accent6">
                    <a:lumMod val="75000"/>
                  </a:schemeClr>
                </a:solidFill>
              </a:rPr>
              <a:t>Reordering</a:t>
            </a:r>
          </a:p>
          <a:p>
            <a:pPr algn="ctr">
              <a:lnSpc>
                <a:spcPct val="110000"/>
              </a:lnSpc>
            </a:pPr>
            <a:r>
              <a:rPr lang="en-US" sz="1600" dirty="0">
                <a:solidFill>
                  <a:schemeClr val="accent6">
                    <a:lumMod val="75000"/>
                  </a:schemeClr>
                </a:solidFill>
              </a:rPr>
              <a:t>Inclusivity Provision</a:t>
            </a:r>
          </a:p>
          <a:p>
            <a:pPr algn="ctr">
              <a:lnSpc>
                <a:spcPct val="110000"/>
              </a:lnSpc>
            </a:pPr>
            <a:r>
              <a:rPr lang="en-US" sz="1600" dirty="0">
                <a:solidFill>
                  <a:schemeClr val="accent6">
                    <a:lumMod val="75000"/>
                  </a:schemeClr>
                </a:solidFill>
              </a:rPr>
              <a:t>Engaging with the Community</a:t>
            </a:r>
          </a:p>
          <a:p>
            <a:pPr algn="ctr">
              <a:lnSpc>
                <a:spcPct val="110000"/>
              </a:lnSpc>
            </a:pPr>
            <a:r>
              <a:rPr lang="en-US" sz="1600" dirty="0">
                <a:solidFill>
                  <a:schemeClr val="accent6">
                    <a:lumMod val="75000"/>
                  </a:schemeClr>
                </a:solidFill>
              </a:rPr>
              <a:t>Warm Spaces</a:t>
            </a:r>
          </a:p>
          <a:p>
            <a:pPr algn="ctr">
              <a:lnSpc>
                <a:spcPct val="110000"/>
              </a:lnSpc>
            </a:pPr>
            <a:r>
              <a:rPr lang="en-US" sz="1600" dirty="0">
                <a:solidFill>
                  <a:schemeClr val="accent6">
                    <a:lumMod val="75000"/>
                  </a:schemeClr>
                </a:solidFill>
              </a:rPr>
              <a:t>“Places of Welcome”</a:t>
            </a:r>
          </a:p>
          <a:p>
            <a:pPr algn="ctr">
              <a:lnSpc>
                <a:spcPct val="110000"/>
              </a:lnSpc>
            </a:pPr>
            <a:r>
              <a:rPr lang="en-US" sz="1600" dirty="0">
                <a:solidFill>
                  <a:schemeClr val="accent6">
                    <a:lumMod val="75000"/>
                  </a:schemeClr>
                </a:solidFill>
              </a:rPr>
              <a:t>“Filling the Gap”</a:t>
            </a:r>
            <a:endParaRPr lang="en-US" sz="1600" dirty="0"/>
          </a:p>
        </p:txBody>
      </p:sp>
      <p:sp>
        <p:nvSpPr>
          <p:cNvPr id="9" name="Title 3">
            <a:extLst>
              <a:ext uri="{FF2B5EF4-FFF2-40B4-BE49-F238E27FC236}">
                <a16:creationId xmlns:a16="http://schemas.microsoft.com/office/drawing/2014/main" id="{EDFA1C18-440B-EA4A-E0D8-A089D12F4EC2}"/>
              </a:ext>
            </a:extLst>
          </p:cNvPr>
          <p:cNvSpPr txBox="1">
            <a:spLocks/>
          </p:cNvSpPr>
          <p:nvPr/>
        </p:nvSpPr>
        <p:spPr>
          <a:xfrm>
            <a:off x="505177" y="3445214"/>
            <a:ext cx="2662667" cy="22340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r>
              <a:rPr lang="en-US" sz="1600" dirty="0"/>
              <a:t>Funding</a:t>
            </a:r>
          </a:p>
          <a:p>
            <a:endParaRPr lang="en-US" sz="1600" dirty="0"/>
          </a:p>
          <a:p>
            <a:pPr algn="ctr"/>
            <a:r>
              <a:rPr lang="en-US" sz="1600" dirty="0">
                <a:solidFill>
                  <a:srgbClr val="0070C0"/>
                </a:solidFill>
              </a:rPr>
              <a:t>Fund Raising</a:t>
            </a:r>
          </a:p>
          <a:p>
            <a:pPr algn="ctr"/>
            <a:r>
              <a:rPr lang="en-US" sz="1600" dirty="0">
                <a:solidFill>
                  <a:srgbClr val="0070C0"/>
                </a:solidFill>
              </a:rPr>
              <a:t>Grants</a:t>
            </a:r>
          </a:p>
          <a:p>
            <a:pPr algn="ctr"/>
            <a:r>
              <a:rPr lang="en-US" sz="1600" dirty="0">
                <a:solidFill>
                  <a:srgbClr val="0070C0"/>
                </a:solidFill>
              </a:rPr>
              <a:t>Minor Repair Funding</a:t>
            </a:r>
          </a:p>
          <a:p>
            <a:pPr algn="ctr"/>
            <a:r>
              <a:rPr lang="en-US" sz="1600" dirty="0">
                <a:solidFill>
                  <a:srgbClr val="0070C0"/>
                </a:solidFill>
              </a:rPr>
              <a:t>Digital Giving</a:t>
            </a:r>
          </a:p>
          <a:p>
            <a:pPr algn="ctr"/>
            <a:r>
              <a:rPr lang="en-US" sz="1600" dirty="0">
                <a:solidFill>
                  <a:srgbClr val="0070C0"/>
                </a:solidFill>
              </a:rPr>
              <a:t>Faculties</a:t>
            </a:r>
          </a:p>
          <a:p>
            <a:pPr algn="ctr"/>
            <a:endParaRPr lang="en-US" sz="1600" dirty="0">
              <a:solidFill>
                <a:srgbClr val="0070C0"/>
              </a:solidFill>
            </a:endParaRPr>
          </a:p>
          <a:p>
            <a:endParaRPr lang="en-GB" sz="1600" dirty="0"/>
          </a:p>
        </p:txBody>
      </p:sp>
      <p:sp>
        <p:nvSpPr>
          <p:cNvPr id="10" name="Title 3">
            <a:extLst>
              <a:ext uri="{FF2B5EF4-FFF2-40B4-BE49-F238E27FC236}">
                <a16:creationId xmlns:a16="http://schemas.microsoft.com/office/drawing/2014/main" id="{74BB99F2-F920-0EFF-1F2B-AEA6028A664D}"/>
              </a:ext>
            </a:extLst>
          </p:cNvPr>
          <p:cNvSpPr txBox="1">
            <a:spLocks/>
          </p:cNvSpPr>
          <p:nvPr/>
        </p:nvSpPr>
        <p:spPr>
          <a:xfrm>
            <a:off x="1221998" y="1228929"/>
            <a:ext cx="3456384" cy="1804385"/>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lnSpc>
                <a:spcPct val="100000"/>
              </a:lnSpc>
            </a:pPr>
            <a:r>
              <a:rPr lang="en-US" sz="1600" dirty="0"/>
              <a:t>Buildings Maintenance</a:t>
            </a:r>
            <a:br>
              <a:rPr lang="en-US" sz="1600" dirty="0"/>
            </a:br>
            <a:endParaRPr lang="en-US" sz="1600" dirty="0"/>
          </a:p>
          <a:p>
            <a:pPr algn="ctr">
              <a:lnSpc>
                <a:spcPct val="110000"/>
              </a:lnSpc>
            </a:pPr>
            <a:r>
              <a:rPr lang="en-US" sz="1600" dirty="0">
                <a:solidFill>
                  <a:srgbClr val="7030A0"/>
                </a:solidFill>
              </a:rPr>
              <a:t>PPM  </a:t>
            </a:r>
          </a:p>
          <a:p>
            <a:pPr algn="ctr">
              <a:lnSpc>
                <a:spcPct val="110000"/>
              </a:lnSpc>
            </a:pPr>
            <a:r>
              <a:rPr lang="en-US" sz="1600" dirty="0">
                <a:solidFill>
                  <a:srgbClr val="7030A0"/>
                </a:solidFill>
              </a:rPr>
              <a:t>Insurance</a:t>
            </a:r>
          </a:p>
          <a:p>
            <a:pPr algn="ctr">
              <a:lnSpc>
                <a:spcPct val="110000"/>
              </a:lnSpc>
            </a:pPr>
            <a:r>
              <a:rPr lang="en-US" sz="1600" dirty="0">
                <a:solidFill>
                  <a:srgbClr val="7030A0"/>
                </a:solidFill>
              </a:rPr>
              <a:t>Quinquennials</a:t>
            </a:r>
          </a:p>
          <a:p>
            <a:pPr algn="ctr">
              <a:lnSpc>
                <a:spcPct val="110000"/>
              </a:lnSpc>
            </a:pPr>
            <a:r>
              <a:rPr lang="en-US" sz="1600" dirty="0">
                <a:solidFill>
                  <a:srgbClr val="7030A0"/>
                </a:solidFill>
              </a:rPr>
              <a:t>Inspections</a:t>
            </a:r>
          </a:p>
          <a:p>
            <a:pPr algn="ctr">
              <a:lnSpc>
                <a:spcPct val="110000"/>
              </a:lnSpc>
            </a:pPr>
            <a:r>
              <a:rPr lang="en-US" sz="1600" dirty="0">
                <a:solidFill>
                  <a:srgbClr val="7030A0"/>
                </a:solidFill>
              </a:rPr>
              <a:t>Graveyards</a:t>
            </a:r>
          </a:p>
          <a:p>
            <a:pPr algn="ctr">
              <a:lnSpc>
                <a:spcPct val="110000"/>
              </a:lnSpc>
            </a:pPr>
            <a:r>
              <a:rPr lang="en-US" sz="1600" dirty="0">
                <a:solidFill>
                  <a:srgbClr val="7030A0"/>
                </a:solidFill>
              </a:rPr>
              <a:t>Boundary Walls</a:t>
            </a:r>
          </a:p>
          <a:p>
            <a:pPr algn="ctr">
              <a:lnSpc>
                <a:spcPct val="110000"/>
              </a:lnSpc>
            </a:pPr>
            <a:r>
              <a:rPr lang="en-US" sz="1600" dirty="0">
                <a:solidFill>
                  <a:srgbClr val="7030A0"/>
                </a:solidFill>
              </a:rPr>
              <a:t>Bats</a:t>
            </a:r>
            <a:endParaRPr lang="en-GB" sz="1600" dirty="0">
              <a:solidFill>
                <a:srgbClr val="7030A0"/>
              </a:solidFill>
            </a:endParaRPr>
          </a:p>
        </p:txBody>
      </p:sp>
      <p:sp>
        <p:nvSpPr>
          <p:cNvPr id="12" name="TextBox 11">
            <a:extLst>
              <a:ext uri="{FF2B5EF4-FFF2-40B4-BE49-F238E27FC236}">
                <a16:creationId xmlns:a16="http://schemas.microsoft.com/office/drawing/2014/main" id="{CC5A6FBF-2E7C-F32F-176F-92A1B42CFE56}"/>
              </a:ext>
            </a:extLst>
          </p:cNvPr>
          <p:cNvSpPr txBox="1"/>
          <p:nvPr/>
        </p:nvSpPr>
        <p:spPr>
          <a:xfrm>
            <a:off x="150645" y="5657472"/>
            <a:ext cx="2662667" cy="1015663"/>
          </a:xfrm>
          <a:prstGeom prst="rect">
            <a:avLst/>
          </a:prstGeom>
          <a:noFill/>
        </p:spPr>
        <p:txBody>
          <a:bodyPr wrap="square">
            <a:spAutoFit/>
          </a:bodyPr>
          <a:lstStyle/>
          <a:p>
            <a:pPr fontAlgn="base"/>
            <a:r>
              <a:rPr lang="en-GB" sz="1200" b="1" dirty="0">
                <a:solidFill>
                  <a:srgbClr val="382E73"/>
                </a:solidFill>
                <a:effectLst/>
                <a:latin typeface="Open Sans" panose="020B0606030504020204" pitchFamily="34" charset="0"/>
                <a:ea typeface="Calibri" panose="020F0502020204030204" pitchFamily="34" charset="0"/>
              </a:rPr>
              <a:t>Sheena Wilson (Mrs) IEng MICE</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1F3864"/>
                </a:solidFill>
                <a:effectLst/>
                <a:latin typeface="Open Sans" panose="020B0606030504020204" pitchFamily="34" charset="0"/>
                <a:ea typeface="Calibri" panose="020F0502020204030204" pitchFamily="34" charset="0"/>
              </a:rPr>
              <a:t>Buildings for Mission Advisor</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382E73"/>
                </a:solidFill>
                <a:effectLst/>
                <a:latin typeface="Open Sans" panose="020B0606030504020204" pitchFamily="34" charset="0"/>
                <a:ea typeface="Calibri" panose="020F0502020204030204" pitchFamily="34" charset="0"/>
              </a:rPr>
              <a:t>Diocese of Chester</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382E73"/>
                </a:solidFill>
                <a:effectLst/>
                <a:latin typeface="Open Sans" panose="020B0606030504020204" pitchFamily="34" charset="0"/>
                <a:ea typeface="Calibri" panose="020F0502020204030204" pitchFamily="34" charset="0"/>
              </a:rPr>
              <a:t>T:  01928 718834 ext. 236</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382E73"/>
                </a:solidFill>
                <a:effectLst/>
                <a:latin typeface="Open Sans" panose="020B0606030504020204" pitchFamily="34" charset="0"/>
                <a:ea typeface="Calibri" panose="020F0502020204030204" pitchFamily="34" charset="0"/>
              </a:rPr>
              <a:t>M: 07729 072228</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28063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1AF0-FA42-66D6-9D65-3384969001AB}"/>
              </a:ext>
            </a:extLst>
          </p:cNvPr>
          <p:cNvSpPr>
            <a:spLocks noGrp="1"/>
          </p:cNvSpPr>
          <p:nvPr>
            <p:ph type="title"/>
          </p:nvPr>
        </p:nvSpPr>
        <p:spPr>
          <a:xfrm>
            <a:off x="1907704" y="404664"/>
            <a:ext cx="5527526" cy="1325563"/>
          </a:xfrm>
        </p:spPr>
        <p:txBody>
          <a:bodyPr/>
          <a:lstStyle/>
          <a:p>
            <a:pPr algn="ctr"/>
            <a:r>
              <a:rPr lang="en-US" sz="3200" dirty="0"/>
              <a:t>Buildings for Mission – What’s that all about?</a:t>
            </a:r>
            <a:endParaRPr lang="en-GB" dirty="0"/>
          </a:p>
        </p:txBody>
      </p:sp>
      <p:sp>
        <p:nvSpPr>
          <p:cNvPr id="3" name="Content Placeholder 2">
            <a:extLst>
              <a:ext uri="{FF2B5EF4-FFF2-40B4-BE49-F238E27FC236}">
                <a16:creationId xmlns:a16="http://schemas.microsoft.com/office/drawing/2014/main" id="{4172B66D-94C0-2A2C-2117-23CC18ED9AC1}"/>
              </a:ext>
            </a:extLst>
          </p:cNvPr>
          <p:cNvSpPr>
            <a:spLocks noGrp="1"/>
          </p:cNvSpPr>
          <p:nvPr>
            <p:ph idx="1"/>
          </p:nvPr>
        </p:nvSpPr>
        <p:spPr/>
        <p:txBody>
          <a:bodyPr>
            <a:normAutofit/>
          </a:bodyPr>
          <a:lstStyle/>
          <a:p>
            <a:pPr marL="0" indent="0" algn="ctr">
              <a:buNone/>
            </a:pPr>
            <a:endParaRPr lang="en-US" sz="8000" dirty="0"/>
          </a:p>
          <a:p>
            <a:pPr marL="0" indent="0" algn="ctr">
              <a:buNone/>
            </a:pPr>
            <a:r>
              <a:rPr lang="en-US" sz="8000" dirty="0">
                <a:solidFill>
                  <a:srgbClr val="382E73"/>
                </a:solidFill>
              </a:rPr>
              <a:t>T</a:t>
            </a:r>
            <a:r>
              <a:rPr lang="en-US" sz="8000" dirty="0">
                <a:solidFill>
                  <a:srgbClr val="00B050"/>
                </a:solidFill>
              </a:rPr>
              <a:t>h</a:t>
            </a:r>
            <a:r>
              <a:rPr lang="en-US" sz="8000" dirty="0">
                <a:solidFill>
                  <a:schemeClr val="accent2">
                    <a:lumMod val="75000"/>
                  </a:schemeClr>
                </a:solidFill>
              </a:rPr>
              <a:t>a</a:t>
            </a:r>
            <a:r>
              <a:rPr lang="en-US" sz="8000" dirty="0">
                <a:solidFill>
                  <a:srgbClr val="00B0F0"/>
                </a:solidFill>
              </a:rPr>
              <a:t>n</a:t>
            </a:r>
            <a:r>
              <a:rPr lang="en-US" sz="8000" dirty="0">
                <a:solidFill>
                  <a:srgbClr val="7030A0"/>
                </a:solidFill>
              </a:rPr>
              <a:t>k</a:t>
            </a:r>
            <a:r>
              <a:rPr lang="en-US" sz="8000" dirty="0"/>
              <a:t> </a:t>
            </a:r>
            <a:r>
              <a:rPr lang="en-US" sz="8000" dirty="0">
                <a:solidFill>
                  <a:srgbClr val="92D050"/>
                </a:solidFill>
              </a:rPr>
              <a:t>y</a:t>
            </a:r>
            <a:r>
              <a:rPr lang="en-US" sz="8000" dirty="0">
                <a:solidFill>
                  <a:schemeClr val="accent5">
                    <a:lumMod val="75000"/>
                  </a:schemeClr>
                </a:solidFill>
              </a:rPr>
              <a:t>o</a:t>
            </a:r>
            <a:r>
              <a:rPr lang="en-US" sz="8000" dirty="0">
                <a:solidFill>
                  <a:srgbClr val="FFC000"/>
                </a:solidFill>
              </a:rPr>
              <a:t>u</a:t>
            </a:r>
            <a:endParaRPr lang="en-GB" sz="8000" dirty="0">
              <a:solidFill>
                <a:srgbClr val="FFC000"/>
              </a:solidFill>
            </a:endParaRPr>
          </a:p>
        </p:txBody>
      </p:sp>
      <p:pic>
        <p:nvPicPr>
          <p:cNvPr id="4" name="Content Placeholder 2">
            <a:extLst>
              <a:ext uri="{FF2B5EF4-FFF2-40B4-BE49-F238E27FC236}">
                <a16:creationId xmlns:a16="http://schemas.microsoft.com/office/drawing/2014/main" id="{2E3CFED1-E735-F71F-E110-7AFA477A07F0}"/>
              </a:ext>
            </a:extLst>
          </p:cNvPr>
          <p:cNvPicPr>
            <a:picLocks noChangeAspect="1"/>
          </p:cNvPicPr>
          <p:nvPr/>
        </p:nvPicPr>
        <p:blipFill>
          <a:blip r:embed="rId2"/>
          <a:stretch>
            <a:fillRect/>
          </a:stretch>
        </p:blipFill>
        <p:spPr>
          <a:xfrm>
            <a:off x="6588224" y="5712149"/>
            <a:ext cx="2430589" cy="929627"/>
          </a:xfrm>
          <a:prstGeom prst="rect">
            <a:avLst/>
          </a:prstGeom>
        </p:spPr>
      </p:pic>
      <p:sp>
        <p:nvSpPr>
          <p:cNvPr id="6" name="TextBox 5">
            <a:extLst>
              <a:ext uri="{FF2B5EF4-FFF2-40B4-BE49-F238E27FC236}">
                <a16:creationId xmlns:a16="http://schemas.microsoft.com/office/drawing/2014/main" id="{FB358778-C0E6-FF0F-1158-33ECEFFDA9BE}"/>
              </a:ext>
            </a:extLst>
          </p:cNvPr>
          <p:cNvSpPr txBox="1"/>
          <p:nvPr/>
        </p:nvSpPr>
        <p:spPr>
          <a:xfrm>
            <a:off x="150645" y="5657472"/>
            <a:ext cx="2662667" cy="1015663"/>
          </a:xfrm>
          <a:prstGeom prst="rect">
            <a:avLst/>
          </a:prstGeom>
          <a:noFill/>
        </p:spPr>
        <p:txBody>
          <a:bodyPr wrap="square">
            <a:spAutoFit/>
          </a:bodyPr>
          <a:lstStyle/>
          <a:p>
            <a:pPr fontAlgn="base"/>
            <a:r>
              <a:rPr lang="en-GB" sz="1200" b="1" dirty="0">
                <a:solidFill>
                  <a:srgbClr val="382E73"/>
                </a:solidFill>
                <a:effectLst/>
                <a:latin typeface="Open Sans" panose="020B0606030504020204" pitchFamily="34" charset="0"/>
                <a:ea typeface="Calibri" panose="020F0502020204030204" pitchFamily="34" charset="0"/>
              </a:rPr>
              <a:t>Sheena Wilson (Mrs) IEng MICE</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1F3864"/>
                </a:solidFill>
                <a:effectLst/>
                <a:latin typeface="Open Sans" panose="020B0606030504020204" pitchFamily="34" charset="0"/>
                <a:ea typeface="Calibri" panose="020F0502020204030204" pitchFamily="34" charset="0"/>
              </a:rPr>
              <a:t>Buildings for Mission Advisor</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382E73"/>
                </a:solidFill>
                <a:effectLst/>
                <a:latin typeface="Open Sans" panose="020B0606030504020204" pitchFamily="34" charset="0"/>
                <a:ea typeface="Calibri" panose="020F0502020204030204" pitchFamily="34" charset="0"/>
              </a:rPr>
              <a:t>Diocese of Chester</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382E73"/>
                </a:solidFill>
                <a:effectLst/>
                <a:latin typeface="Open Sans" panose="020B0606030504020204" pitchFamily="34" charset="0"/>
                <a:ea typeface="Calibri" panose="020F0502020204030204" pitchFamily="34" charset="0"/>
              </a:rPr>
              <a:t>T:  01928 718834 ext. 236</a:t>
            </a:r>
            <a:endParaRPr lang="en-GB" sz="1200" dirty="0">
              <a:effectLst/>
              <a:latin typeface="Calibri" panose="020F0502020204030204" pitchFamily="34" charset="0"/>
              <a:ea typeface="Calibri" panose="020F0502020204030204" pitchFamily="34" charset="0"/>
            </a:endParaRPr>
          </a:p>
          <a:p>
            <a:pPr fontAlgn="base"/>
            <a:r>
              <a:rPr lang="en-GB" sz="1200" dirty="0">
                <a:solidFill>
                  <a:srgbClr val="382E73"/>
                </a:solidFill>
                <a:effectLst/>
                <a:latin typeface="Open Sans" panose="020B0606030504020204" pitchFamily="34" charset="0"/>
                <a:ea typeface="Calibri" panose="020F0502020204030204" pitchFamily="34" charset="0"/>
              </a:rPr>
              <a:t>M: 07729 072228</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00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4E7E-2CA6-3193-1A38-2487BF060BAB}"/>
              </a:ext>
            </a:extLst>
          </p:cNvPr>
          <p:cNvSpPr>
            <a:spLocks noGrp="1"/>
          </p:cNvSpPr>
          <p:nvPr>
            <p:ph type="title"/>
          </p:nvPr>
        </p:nvSpPr>
        <p:spPr/>
        <p:txBody>
          <a:bodyPr>
            <a:normAutofit/>
          </a:bodyPr>
          <a:lstStyle/>
          <a:p>
            <a:pPr algn="ctr"/>
            <a:r>
              <a:rPr lang="en-US" sz="2800" dirty="0"/>
              <a:t>Chester Diocese – Outreach Team</a:t>
            </a:r>
            <a:endParaRPr lang="en-GB" sz="2800" dirty="0"/>
          </a:p>
        </p:txBody>
      </p:sp>
      <p:graphicFrame>
        <p:nvGraphicFramePr>
          <p:cNvPr id="6" name="Content Placeholder 5">
            <a:extLst>
              <a:ext uri="{FF2B5EF4-FFF2-40B4-BE49-F238E27FC236}">
                <a16:creationId xmlns:a16="http://schemas.microsoft.com/office/drawing/2014/main" id="{308C17C4-1C7B-4CFF-61B2-C16454746BA4}"/>
              </a:ext>
            </a:extLst>
          </p:cNvPr>
          <p:cNvGraphicFramePr>
            <a:graphicFrameLocks noGrp="1"/>
          </p:cNvGraphicFramePr>
          <p:nvPr>
            <p:ph idx="1"/>
            <p:extLst>
              <p:ext uri="{D42A27DB-BD31-4B8C-83A1-F6EECF244321}">
                <p14:modId xmlns:p14="http://schemas.microsoft.com/office/powerpoint/2010/main" val="26075786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31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r>
              <a:rPr lang="en-US" sz="3200" dirty="0"/>
              <a:t>Building Stewardship</a:t>
            </a:r>
            <a:endParaRPr lang="en-GB" dirty="0"/>
          </a:p>
        </p:txBody>
      </p:sp>
      <p:sp>
        <p:nvSpPr>
          <p:cNvPr id="3" name="Title 3">
            <a:extLst>
              <a:ext uri="{FF2B5EF4-FFF2-40B4-BE49-F238E27FC236}">
                <a16:creationId xmlns:a16="http://schemas.microsoft.com/office/drawing/2014/main" id="{8EE6AF50-0EF8-0E7E-9EC2-60286741A07C}"/>
              </a:ext>
            </a:extLst>
          </p:cNvPr>
          <p:cNvSpPr txBox="1">
            <a:spLocks noGrp="1"/>
          </p:cNvSpPr>
          <p:nvPr>
            <p:ph idx="1"/>
          </p:nvPr>
        </p:nvSpPr>
        <p:spPr>
          <a:xfrm>
            <a:off x="2342626" y="1253331"/>
            <a:ext cx="4375398" cy="43513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0" i="0" kern="1200" baseline="0">
                <a:solidFill>
                  <a:schemeClr val="tx1"/>
                </a:solidFill>
                <a:latin typeface="Open Sans SemiBold" panose="020B0706030804020204" pitchFamily="34" charset="0"/>
                <a:ea typeface="Open Sans" panose="020B0606030504020204" pitchFamily="34" charset="0"/>
                <a:cs typeface="Open Sans" panose="020B0606030504020204" pitchFamily="34" charset="0"/>
              </a:defRPr>
            </a:lvl1pPr>
          </a:lstStyle>
          <a:p>
            <a:pPr algn="ctr">
              <a:lnSpc>
                <a:spcPct val="110000"/>
              </a:lnSpc>
            </a:pPr>
            <a:r>
              <a:rPr lang="en-US" sz="2400" dirty="0">
                <a:solidFill>
                  <a:srgbClr val="7030A0"/>
                </a:solidFill>
              </a:rPr>
              <a:t>PPM  </a:t>
            </a:r>
          </a:p>
          <a:p>
            <a:pPr algn="ctr">
              <a:lnSpc>
                <a:spcPct val="110000"/>
              </a:lnSpc>
            </a:pPr>
            <a:r>
              <a:rPr lang="en-US" sz="2400" dirty="0">
                <a:solidFill>
                  <a:srgbClr val="7030A0"/>
                </a:solidFill>
              </a:rPr>
              <a:t>Insurance</a:t>
            </a:r>
          </a:p>
          <a:p>
            <a:pPr algn="ctr">
              <a:lnSpc>
                <a:spcPct val="110000"/>
              </a:lnSpc>
            </a:pPr>
            <a:r>
              <a:rPr lang="en-US" sz="2400" dirty="0">
                <a:solidFill>
                  <a:srgbClr val="7030A0"/>
                </a:solidFill>
              </a:rPr>
              <a:t>Quinquennials</a:t>
            </a:r>
          </a:p>
          <a:p>
            <a:pPr algn="ctr">
              <a:lnSpc>
                <a:spcPct val="110000"/>
              </a:lnSpc>
            </a:pPr>
            <a:r>
              <a:rPr lang="en-US" sz="2400" dirty="0">
                <a:solidFill>
                  <a:srgbClr val="7030A0"/>
                </a:solidFill>
              </a:rPr>
              <a:t>Inspections</a:t>
            </a:r>
          </a:p>
          <a:p>
            <a:pPr algn="ctr">
              <a:lnSpc>
                <a:spcPct val="110000"/>
              </a:lnSpc>
            </a:pPr>
            <a:r>
              <a:rPr lang="en-US" sz="2400" dirty="0">
                <a:solidFill>
                  <a:srgbClr val="7030A0"/>
                </a:solidFill>
              </a:rPr>
              <a:t>Graveyards</a:t>
            </a:r>
          </a:p>
          <a:p>
            <a:pPr algn="ctr">
              <a:lnSpc>
                <a:spcPct val="110000"/>
              </a:lnSpc>
            </a:pPr>
            <a:r>
              <a:rPr lang="en-US" sz="2400" dirty="0">
                <a:solidFill>
                  <a:srgbClr val="7030A0"/>
                </a:solidFill>
              </a:rPr>
              <a:t>Boundary Walls</a:t>
            </a:r>
          </a:p>
          <a:p>
            <a:pPr algn="ctr">
              <a:lnSpc>
                <a:spcPct val="110000"/>
              </a:lnSpc>
            </a:pPr>
            <a:r>
              <a:rPr lang="en-US" sz="2400" dirty="0">
                <a:solidFill>
                  <a:srgbClr val="7030A0"/>
                </a:solidFill>
              </a:rPr>
              <a:t>Bats</a:t>
            </a:r>
            <a:endParaRPr lang="en-GB" sz="2400" dirty="0">
              <a:solidFill>
                <a:srgbClr val="7030A0"/>
              </a:solidFill>
            </a:endParaRPr>
          </a:p>
        </p:txBody>
      </p:sp>
      <p:pic>
        <p:nvPicPr>
          <p:cNvPr id="6" name="Content Placeholder 2">
            <a:extLst>
              <a:ext uri="{FF2B5EF4-FFF2-40B4-BE49-F238E27FC236}">
                <a16:creationId xmlns:a16="http://schemas.microsoft.com/office/drawing/2014/main" id="{E2E2CFD0-C229-5543-1873-99D03792BDC6}"/>
              </a:ext>
            </a:extLst>
          </p:cNvPr>
          <p:cNvPicPr>
            <a:picLocks noChangeAspect="1"/>
          </p:cNvPicPr>
          <p:nvPr/>
        </p:nvPicPr>
        <p:blipFill>
          <a:blip r:embed="rId2"/>
          <a:stretch>
            <a:fillRect/>
          </a:stretch>
        </p:blipFill>
        <p:spPr>
          <a:xfrm>
            <a:off x="6588224" y="5712149"/>
            <a:ext cx="2430589" cy="929627"/>
          </a:xfrm>
          <a:prstGeom prst="rect">
            <a:avLst/>
          </a:prstGeom>
        </p:spPr>
      </p:pic>
      <p:pic>
        <p:nvPicPr>
          <p:cNvPr id="2" name="Picture 1" descr="A picture containing wall, indoor&#10;&#10;Description automatically generated">
            <a:extLst>
              <a:ext uri="{FF2B5EF4-FFF2-40B4-BE49-F238E27FC236}">
                <a16:creationId xmlns:a16="http://schemas.microsoft.com/office/drawing/2014/main" id="{B62A33BE-274C-E22D-F2CB-EC4A7860B18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6005593" y="2400340"/>
            <a:ext cx="3507290" cy="2630061"/>
          </a:xfrm>
          <a:prstGeom prst="rect">
            <a:avLst/>
          </a:prstGeom>
          <a:noFill/>
          <a:ln>
            <a:noFill/>
          </a:ln>
        </p:spPr>
      </p:pic>
      <p:pic>
        <p:nvPicPr>
          <p:cNvPr id="5" name="Picture 4">
            <a:extLst>
              <a:ext uri="{FF2B5EF4-FFF2-40B4-BE49-F238E27FC236}">
                <a16:creationId xmlns:a16="http://schemas.microsoft.com/office/drawing/2014/main" id="{EB81BBF3-4DBF-D448-8132-D828C70987D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92956" y="2381635"/>
            <a:ext cx="3357187" cy="2517368"/>
          </a:xfrm>
          <a:prstGeom prst="rect">
            <a:avLst/>
          </a:prstGeom>
          <a:noFill/>
          <a:ln>
            <a:noFill/>
          </a:ln>
        </p:spPr>
      </p:pic>
    </p:spTree>
    <p:extLst>
      <p:ext uri="{BB962C8B-B14F-4D97-AF65-F5344CB8AC3E}">
        <p14:creationId xmlns:p14="http://schemas.microsoft.com/office/powerpoint/2010/main" val="337710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r>
              <a:rPr lang="en-US" sz="2800" dirty="0"/>
              <a:t>Planned Preventative Maintenance (PPM)</a:t>
            </a:r>
            <a:endParaRPr lang="en-GB" dirty="0"/>
          </a:p>
        </p:txBody>
      </p:sp>
      <p:sp>
        <p:nvSpPr>
          <p:cNvPr id="5" name="Content Placeholder 4">
            <a:extLst>
              <a:ext uri="{FF2B5EF4-FFF2-40B4-BE49-F238E27FC236}">
                <a16:creationId xmlns:a16="http://schemas.microsoft.com/office/drawing/2014/main" id="{F59E7F8E-A747-47BA-8229-F96040F7D86D}"/>
              </a:ext>
            </a:extLst>
          </p:cNvPr>
          <p:cNvSpPr>
            <a:spLocks noGrp="1"/>
          </p:cNvSpPr>
          <p:nvPr>
            <p:ph idx="1"/>
          </p:nvPr>
        </p:nvSpPr>
        <p:spPr>
          <a:xfrm>
            <a:off x="628650" y="1825625"/>
            <a:ext cx="7886700" cy="3853603"/>
          </a:xfrm>
        </p:spPr>
        <p:txBody>
          <a:bodyPr>
            <a:normAutofit/>
          </a:bodyPr>
          <a:lstStyle/>
          <a:p>
            <a:pPr marL="342900" lvl="1" indent="0">
              <a:buNone/>
            </a:pPr>
            <a:r>
              <a:rPr lang="en-US" sz="2000" dirty="0"/>
              <a:t>“Take proper care of your monuments and you will not need to restore them.  A few sheets of lead put in time upon the roof, a few dead leaves and sticks swept in time out of a water course, will save both roof and wall from ruin.  Watch an old building with an anxious care; guard it as best you may, and at any cost, from every influence of dilapidation”  </a:t>
            </a:r>
          </a:p>
          <a:p>
            <a:pPr marL="0" indent="0" algn="r">
              <a:buNone/>
            </a:pPr>
            <a:r>
              <a:rPr lang="en-US" sz="1800" i="1" dirty="0"/>
              <a:t>	</a:t>
            </a:r>
            <a:r>
              <a:rPr lang="en-US" sz="1800" b="1" dirty="0"/>
              <a:t>John Ruskin, speaking at Rouen Cathedral in 1859</a:t>
            </a:r>
          </a:p>
          <a:p>
            <a:pPr marL="0" indent="0" algn="r">
              <a:buNone/>
            </a:pPr>
            <a:endParaRPr lang="en-US" sz="1800" dirty="0"/>
          </a:p>
          <a:p>
            <a:pPr marL="0" indent="0">
              <a:buNone/>
            </a:pPr>
            <a:r>
              <a:rPr lang="en-US" sz="1800" dirty="0"/>
              <a:t>	</a:t>
            </a:r>
            <a:r>
              <a:rPr lang="en-US" sz="2000" dirty="0"/>
              <a:t>“stave of decay by daily care”</a:t>
            </a:r>
          </a:p>
          <a:p>
            <a:pPr marL="0" indent="0" algn="r">
              <a:buNone/>
            </a:pPr>
            <a:r>
              <a:rPr lang="en-US" sz="1800" dirty="0"/>
              <a:t> </a:t>
            </a:r>
            <a:r>
              <a:rPr lang="en-US" sz="1800" b="1" dirty="0"/>
              <a:t>William Morris  in1877</a:t>
            </a:r>
          </a:p>
          <a:p>
            <a:pPr marL="0" indent="0">
              <a:buNone/>
            </a:pPr>
            <a:endParaRPr lang="en-GB" sz="1800" dirty="0"/>
          </a:p>
        </p:txBody>
      </p:sp>
      <p:pic>
        <p:nvPicPr>
          <p:cNvPr id="2" name="Content Placeholder 2">
            <a:extLst>
              <a:ext uri="{FF2B5EF4-FFF2-40B4-BE49-F238E27FC236}">
                <a16:creationId xmlns:a16="http://schemas.microsoft.com/office/drawing/2014/main" id="{E6A7537F-8872-49EC-1186-99D142513C0F}"/>
              </a:ext>
            </a:extLst>
          </p:cNvPr>
          <p:cNvPicPr>
            <a:picLocks noChangeAspect="1"/>
          </p:cNvPicPr>
          <p:nvPr/>
        </p:nvPicPr>
        <p:blipFill>
          <a:blip r:embed="rId2"/>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354716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a:xfrm>
            <a:off x="628650" y="365126"/>
            <a:ext cx="7886700" cy="604099"/>
          </a:xfrm>
        </p:spPr>
        <p:txBody>
          <a:bodyPr/>
          <a:lstStyle/>
          <a:p>
            <a:pPr algn="ctr"/>
            <a:r>
              <a:rPr lang="en-US" sz="2800" dirty="0"/>
              <a:t>Insurance</a:t>
            </a:r>
            <a:endParaRPr lang="en-GB" dirty="0"/>
          </a:p>
        </p:txBody>
      </p:sp>
      <p:sp>
        <p:nvSpPr>
          <p:cNvPr id="5" name="Content Placeholder 4">
            <a:extLst>
              <a:ext uri="{FF2B5EF4-FFF2-40B4-BE49-F238E27FC236}">
                <a16:creationId xmlns:a16="http://schemas.microsoft.com/office/drawing/2014/main" id="{F59E7F8E-A747-47BA-8229-F96040F7D86D}"/>
              </a:ext>
            </a:extLst>
          </p:cNvPr>
          <p:cNvSpPr>
            <a:spLocks noGrp="1"/>
          </p:cNvSpPr>
          <p:nvPr>
            <p:ph idx="1"/>
          </p:nvPr>
        </p:nvSpPr>
        <p:spPr>
          <a:xfrm>
            <a:off x="628853" y="969225"/>
            <a:ext cx="7886700" cy="5184576"/>
          </a:xfrm>
        </p:spPr>
        <p:txBody>
          <a:bodyPr>
            <a:normAutofit/>
          </a:bodyPr>
          <a:lstStyle/>
          <a:p>
            <a:pPr marL="0" lvl="1" indent="0">
              <a:spcBef>
                <a:spcPts val="750"/>
              </a:spcBef>
              <a:buNone/>
            </a:pPr>
            <a:r>
              <a:rPr lang="en-US" sz="1600" b="1" u="sng" dirty="0">
                <a:solidFill>
                  <a:srgbClr val="0070C0"/>
                </a:solidFill>
                <a:latin typeface="+mn-lt"/>
              </a:rPr>
              <a:t>Insurance</a:t>
            </a:r>
            <a:r>
              <a:rPr lang="en-US" sz="1600" dirty="0">
                <a:solidFill>
                  <a:srgbClr val="333333"/>
                </a:solidFill>
                <a:latin typeface="+mn-lt"/>
              </a:rPr>
              <a:t> is one of the two highest spend areas for parishes, so it’s important to make good decisions when buying cover.</a:t>
            </a:r>
            <a:r>
              <a:rPr lang="en-US" sz="1600" b="0" i="0" dirty="0">
                <a:solidFill>
                  <a:srgbClr val="00B0BE"/>
                </a:solidFill>
                <a:effectLst/>
                <a:latin typeface="+mn-lt"/>
              </a:rPr>
              <a:t> </a:t>
            </a:r>
          </a:p>
          <a:p>
            <a:pPr marL="0" lvl="1" indent="0">
              <a:spcBef>
                <a:spcPts val="750"/>
              </a:spcBef>
              <a:buNone/>
            </a:pPr>
            <a:endParaRPr lang="en-US" sz="1600" dirty="0">
              <a:solidFill>
                <a:srgbClr val="00B0BE"/>
              </a:solidFill>
              <a:latin typeface="+mn-lt"/>
            </a:endParaRPr>
          </a:p>
          <a:p>
            <a:pPr marL="0" lvl="1" indent="0">
              <a:spcBef>
                <a:spcPts val="750"/>
              </a:spcBef>
              <a:buNone/>
            </a:pPr>
            <a:r>
              <a:rPr lang="en-US" sz="1600" b="0" i="0" dirty="0">
                <a:effectLst/>
                <a:latin typeface="+mn-lt"/>
              </a:rPr>
              <a:t>The Link to the full </a:t>
            </a:r>
            <a:r>
              <a:rPr lang="en-US" sz="1600" b="1" i="0" u="none" strike="noStrike" dirty="0">
                <a:solidFill>
                  <a:srgbClr val="00B050"/>
                </a:solidFill>
                <a:effectLst/>
                <a:latin typeface="+mn-lt"/>
                <a:hlinkClick r:id="rId2" tooltip="Insurance buying guide">
                  <a:extLst>
                    <a:ext uri="{A12FA001-AC4F-418D-AE19-62706E023703}">
                      <ahyp:hlinkClr xmlns:ahyp="http://schemas.microsoft.com/office/drawing/2018/hyperlinkcolor" val="tx"/>
                    </a:ext>
                  </a:extLst>
                </a:hlinkClick>
              </a:rPr>
              <a:t>Buying Guide</a:t>
            </a:r>
            <a:r>
              <a:rPr lang="en-US" sz="1600" b="1" i="0" dirty="0">
                <a:solidFill>
                  <a:srgbClr val="00B050"/>
                </a:solidFill>
                <a:effectLst/>
                <a:latin typeface="+mn-lt"/>
              </a:rPr>
              <a:t> </a:t>
            </a:r>
            <a:r>
              <a:rPr lang="en-US" sz="1600" b="0" i="0" dirty="0">
                <a:effectLst/>
                <a:latin typeface="+mn-lt"/>
              </a:rPr>
              <a:t>for advice on how to make a decision when buying Insurance cover. </a:t>
            </a:r>
          </a:p>
          <a:p>
            <a:pPr marL="342900" lvl="1" indent="0">
              <a:buNone/>
            </a:pPr>
            <a:endParaRPr lang="en-US" sz="1600" b="0" i="0" dirty="0">
              <a:solidFill>
                <a:srgbClr val="333333"/>
              </a:solidFill>
              <a:effectLst/>
              <a:latin typeface="+mn-lt"/>
            </a:endParaRPr>
          </a:p>
          <a:p>
            <a:pPr marL="0" indent="0" algn="l">
              <a:buNone/>
            </a:pPr>
            <a:r>
              <a:rPr lang="en-US" sz="1600" b="1" i="0" u="none" strike="noStrike" dirty="0">
                <a:solidFill>
                  <a:srgbClr val="00B0BE"/>
                </a:solidFill>
                <a:effectLst/>
                <a:latin typeface="+mn-lt"/>
                <a:hlinkClick r:id="rId3"/>
              </a:rPr>
              <a:t>Ecclesiastical</a:t>
            </a:r>
            <a:r>
              <a:rPr lang="en-US" sz="1600" b="0" i="0" dirty="0">
                <a:solidFill>
                  <a:srgbClr val="333333"/>
                </a:solidFill>
                <a:effectLst/>
                <a:latin typeface="+mn-lt"/>
              </a:rPr>
              <a:t> was established in 1887 and is a specialist church, charity and heritage insurer. In 2022, Ecclesiastical updated its parish policy, Parish Plus, and launched a new policy Parish Protect. Ecclesiastical is wholly owned by a charity, Benefact Trust. All available profits are distributed to Benefact Trust, who in turn make donations back to the Church.</a:t>
            </a:r>
          </a:p>
          <a:p>
            <a:pPr algn="l"/>
            <a:endParaRPr lang="en-US" sz="1600" b="0" i="0" dirty="0">
              <a:solidFill>
                <a:srgbClr val="333333"/>
              </a:solidFill>
              <a:effectLst/>
              <a:latin typeface="+mn-lt"/>
            </a:endParaRPr>
          </a:p>
          <a:p>
            <a:pPr marL="0" indent="0" algn="l">
              <a:buNone/>
            </a:pPr>
            <a:r>
              <a:rPr lang="en-US" sz="1600" b="1" i="0" u="none" strike="noStrike" dirty="0">
                <a:solidFill>
                  <a:srgbClr val="00B0BE"/>
                </a:solidFill>
                <a:effectLst/>
                <a:latin typeface="+mn-lt"/>
                <a:hlinkClick r:id="rId4"/>
              </a:rPr>
              <a:t>Trinitas</a:t>
            </a:r>
            <a:r>
              <a:rPr lang="en-US" sz="1600" b="0" i="0" dirty="0">
                <a:solidFill>
                  <a:srgbClr val="333333"/>
                </a:solidFill>
                <a:effectLst/>
                <a:latin typeface="+mn-lt"/>
              </a:rPr>
              <a:t> Church Insurance’s ParishCare policy is underwritten by Aviva and has been developed after discussion with the Church of England to meet the typical needs of parishes for buildings, contents and liability risks associated with parish activities. </a:t>
            </a:r>
          </a:p>
          <a:p>
            <a:pPr marL="0" indent="0" algn="l">
              <a:buNone/>
            </a:pPr>
            <a:r>
              <a:rPr lang="en-US" sz="1600" b="0" i="0" dirty="0">
                <a:solidFill>
                  <a:srgbClr val="333333"/>
                </a:solidFill>
                <a:effectLst/>
                <a:latin typeface="+mn-lt"/>
              </a:rPr>
              <a:t>Trinitas and Aviva are commercial companies but will cap their profits with any surplus profits being returned to participating parishes. </a:t>
            </a:r>
            <a:endParaRPr lang="en-GB" sz="1600" dirty="0"/>
          </a:p>
        </p:txBody>
      </p:sp>
      <p:pic>
        <p:nvPicPr>
          <p:cNvPr id="2" name="Content Placeholder 2">
            <a:extLst>
              <a:ext uri="{FF2B5EF4-FFF2-40B4-BE49-F238E27FC236}">
                <a16:creationId xmlns:a16="http://schemas.microsoft.com/office/drawing/2014/main" id="{E6A7537F-8872-49EC-1186-99D142513C0F}"/>
              </a:ext>
            </a:extLst>
          </p:cNvPr>
          <p:cNvPicPr>
            <a:picLocks noChangeAspect="1"/>
          </p:cNvPicPr>
          <p:nvPr/>
        </p:nvPicPr>
        <p:blipFill>
          <a:blip r:embed="rId5"/>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329205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a:xfrm>
            <a:off x="628650" y="365127"/>
            <a:ext cx="7886700" cy="687610"/>
          </a:xfrm>
        </p:spPr>
        <p:txBody>
          <a:bodyPr/>
          <a:lstStyle/>
          <a:p>
            <a:pPr algn="ctr"/>
            <a:r>
              <a:rPr lang="en-US" sz="2800" dirty="0"/>
              <a:t>Quinquennials and Other Inspections 1/2</a:t>
            </a:r>
            <a:endParaRPr lang="en-GB" dirty="0"/>
          </a:p>
        </p:txBody>
      </p:sp>
      <p:sp>
        <p:nvSpPr>
          <p:cNvPr id="5" name="Content Placeholder 4">
            <a:extLst>
              <a:ext uri="{FF2B5EF4-FFF2-40B4-BE49-F238E27FC236}">
                <a16:creationId xmlns:a16="http://schemas.microsoft.com/office/drawing/2014/main" id="{F59E7F8E-A747-47BA-8229-F96040F7D86D}"/>
              </a:ext>
            </a:extLst>
          </p:cNvPr>
          <p:cNvSpPr>
            <a:spLocks noGrp="1"/>
          </p:cNvSpPr>
          <p:nvPr>
            <p:ph idx="1"/>
          </p:nvPr>
        </p:nvSpPr>
        <p:spPr>
          <a:xfrm>
            <a:off x="628650" y="1268761"/>
            <a:ext cx="7886700" cy="4410468"/>
          </a:xfrm>
        </p:spPr>
        <p:txBody>
          <a:bodyPr>
            <a:normAutofit/>
          </a:bodyPr>
          <a:lstStyle/>
          <a:p>
            <a:pPr marL="0" indent="0">
              <a:buNone/>
            </a:pPr>
            <a:r>
              <a:rPr lang="en-US" sz="2000" b="1" i="0" dirty="0">
                <a:solidFill>
                  <a:srgbClr val="0070C0"/>
                </a:solidFill>
                <a:effectLst/>
                <a:latin typeface="+mn-lt"/>
              </a:rPr>
              <a:t>Quinquennial Inspection </a:t>
            </a:r>
            <a:r>
              <a:rPr lang="en-US" sz="2000" b="0" i="0" dirty="0">
                <a:solidFill>
                  <a:srgbClr val="000000"/>
                </a:solidFill>
                <a:effectLst/>
                <a:latin typeface="+mn-lt"/>
              </a:rPr>
              <a:t>- Every five years, your church building must be inspected by a suitably experienced and qualified professional, appointed after consultation with the Diocesan Advisory Committee. They will help you make sure your building is kept in good repair.</a:t>
            </a:r>
            <a:r>
              <a:rPr lang="en-GB" sz="2000" dirty="0">
                <a:solidFill>
                  <a:srgbClr val="000000"/>
                </a:solidFill>
                <a:latin typeface="+mn-lt"/>
              </a:rPr>
              <a:t>The link to  Church Buildings Guidance to </a:t>
            </a:r>
            <a:r>
              <a:rPr lang="en-GB" sz="2000" b="1" dirty="0">
                <a:solidFill>
                  <a:srgbClr val="00B050"/>
                </a:solidFill>
                <a:latin typeface="+mn-lt"/>
                <a:hlinkClick r:id="rId2">
                  <a:extLst>
                    <a:ext uri="{A12FA001-AC4F-418D-AE19-62706E023703}">
                      <ahyp:hlinkClr xmlns:ahyp="http://schemas.microsoft.com/office/drawing/2018/hyperlinkcolor" val="tx"/>
                    </a:ext>
                  </a:extLst>
                </a:hlinkClick>
              </a:rPr>
              <a:t>Quinquennial Inspections</a:t>
            </a:r>
            <a:r>
              <a:rPr lang="en-GB" sz="2000" b="1" dirty="0">
                <a:solidFill>
                  <a:srgbClr val="00B050"/>
                </a:solidFill>
                <a:latin typeface="+mn-lt"/>
              </a:rPr>
              <a:t>.</a:t>
            </a:r>
          </a:p>
          <a:p>
            <a:pPr marL="0" indent="0">
              <a:buNone/>
            </a:pPr>
            <a:r>
              <a:rPr lang="en-US" sz="2000" b="1" dirty="0">
                <a:solidFill>
                  <a:srgbClr val="0070C0"/>
                </a:solidFill>
                <a:latin typeface="+mn-lt"/>
              </a:rPr>
              <a:t>Fire Risk Assessment </a:t>
            </a:r>
            <a:r>
              <a:rPr lang="en-US" sz="2000" dirty="0">
                <a:latin typeface="+mn-lt"/>
              </a:rPr>
              <a:t>- Churches are required to undertake a Fire Risk Assessment in accordance with the Regulatory Reform (Fire Safety) Order 2005. </a:t>
            </a:r>
            <a:r>
              <a:rPr lang="en-US" sz="2000" b="0" i="0" dirty="0">
                <a:solidFill>
                  <a:srgbClr val="4D5156"/>
                </a:solidFill>
                <a:effectLst/>
                <a:latin typeface="+mn-lt"/>
              </a:rPr>
              <a:t>This assessment should be reviewed </a:t>
            </a:r>
            <a:r>
              <a:rPr lang="en-US" sz="2000" b="1" i="0" dirty="0">
                <a:solidFill>
                  <a:srgbClr val="5F6368"/>
                </a:solidFill>
                <a:effectLst/>
                <a:latin typeface="+mn-lt"/>
              </a:rPr>
              <a:t>at least annually</a:t>
            </a:r>
            <a:r>
              <a:rPr lang="en-US" sz="2000" b="0" i="0" dirty="0">
                <a:solidFill>
                  <a:srgbClr val="4D5156"/>
                </a:solidFill>
                <a:effectLst/>
                <a:latin typeface="+mn-lt"/>
              </a:rPr>
              <a:t> unless there is a change that materially affects the fire risk</a:t>
            </a:r>
          </a:p>
          <a:p>
            <a:pPr marL="0" indent="0">
              <a:buNone/>
            </a:pPr>
            <a:r>
              <a:rPr lang="en-US" sz="2000" b="1" i="0" dirty="0">
                <a:solidFill>
                  <a:srgbClr val="0070C0"/>
                </a:solidFill>
                <a:effectLst/>
                <a:latin typeface="+mn-lt"/>
              </a:rPr>
              <a:t>Electrical </a:t>
            </a:r>
            <a:r>
              <a:rPr lang="en-US" sz="2000" b="1" dirty="0">
                <a:solidFill>
                  <a:srgbClr val="0070C0"/>
                </a:solidFill>
                <a:latin typeface="+mn-lt"/>
              </a:rPr>
              <a:t>Inspections </a:t>
            </a:r>
            <a:r>
              <a:rPr lang="en-US" sz="2000" dirty="0">
                <a:solidFill>
                  <a:srgbClr val="4D5156"/>
                </a:solidFill>
                <a:latin typeface="+mn-lt"/>
              </a:rPr>
              <a:t>- </a:t>
            </a:r>
            <a:r>
              <a:rPr lang="en-US" sz="2000" b="0" i="0" dirty="0">
                <a:solidFill>
                  <a:srgbClr val="4D5156"/>
                </a:solidFill>
                <a:effectLst/>
                <a:latin typeface="+mn-lt"/>
              </a:rPr>
              <a:t>Churches should have their electrical installations (including the organ blower box if appropriate) inspected and tested </a:t>
            </a:r>
            <a:r>
              <a:rPr lang="en-US" sz="2000" b="0" i="0" dirty="0">
                <a:solidFill>
                  <a:srgbClr val="040C28"/>
                </a:solidFill>
                <a:effectLst/>
                <a:latin typeface="+mn-lt"/>
              </a:rPr>
              <a:t>every five years</a:t>
            </a:r>
            <a:r>
              <a:rPr lang="en-US" sz="2000" b="0" i="0" dirty="0">
                <a:solidFill>
                  <a:srgbClr val="4D5156"/>
                </a:solidFill>
                <a:effectLst/>
                <a:latin typeface="+mn-lt"/>
              </a:rPr>
              <a:t> in accordance with the recommendations of The Church Buildings Council</a:t>
            </a:r>
            <a:r>
              <a:rPr lang="en-US" sz="1600" b="0" i="0" dirty="0">
                <a:solidFill>
                  <a:srgbClr val="4D5156"/>
                </a:solidFill>
                <a:effectLst/>
                <a:latin typeface="+mn-lt"/>
              </a:rPr>
              <a:t>.</a:t>
            </a:r>
          </a:p>
          <a:p>
            <a:pPr marL="0" indent="0">
              <a:buNone/>
            </a:pPr>
            <a:endParaRPr lang="en-GB" sz="2000" b="1" dirty="0"/>
          </a:p>
          <a:p>
            <a:pPr marL="0" indent="0">
              <a:buNone/>
            </a:pPr>
            <a:endParaRPr lang="en-GB" sz="2000" b="1" dirty="0"/>
          </a:p>
        </p:txBody>
      </p:sp>
      <p:pic>
        <p:nvPicPr>
          <p:cNvPr id="2" name="Content Placeholder 2">
            <a:extLst>
              <a:ext uri="{FF2B5EF4-FFF2-40B4-BE49-F238E27FC236}">
                <a16:creationId xmlns:a16="http://schemas.microsoft.com/office/drawing/2014/main" id="{E6A7537F-8872-49EC-1186-99D142513C0F}"/>
              </a:ext>
            </a:extLst>
          </p:cNvPr>
          <p:cNvPicPr>
            <a:picLocks noChangeAspect="1"/>
          </p:cNvPicPr>
          <p:nvPr/>
        </p:nvPicPr>
        <p:blipFill>
          <a:blip r:embed="rId3"/>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25278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a:xfrm>
            <a:off x="628650" y="365127"/>
            <a:ext cx="7886700" cy="687610"/>
          </a:xfrm>
        </p:spPr>
        <p:txBody>
          <a:bodyPr/>
          <a:lstStyle/>
          <a:p>
            <a:pPr algn="ctr"/>
            <a:r>
              <a:rPr lang="en-US" sz="2800" dirty="0"/>
              <a:t>Quinquennials and Other Inspections 2/2</a:t>
            </a:r>
            <a:endParaRPr lang="en-GB" dirty="0"/>
          </a:p>
        </p:txBody>
      </p:sp>
      <p:sp>
        <p:nvSpPr>
          <p:cNvPr id="5" name="Content Placeholder 4">
            <a:extLst>
              <a:ext uri="{FF2B5EF4-FFF2-40B4-BE49-F238E27FC236}">
                <a16:creationId xmlns:a16="http://schemas.microsoft.com/office/drawing/2014/main" id="{F59E7F8E-A747-47BA-8229-F96040F7D86D}"/>
              </a:ext>
            </a:extLst>
          </p:cNvPr>
          <p:cNvSpPr>
            <a:spLocks noGrp="1"/>
          </p:cNvSpPr>
          <p:nvPr>
            <p:ph idx="1"/>
          </p:nvPr>
        </p:nvSpPr>
        <p:spPr>
          <a:xfrm>
            <a:off x="628650" y="1268761"/>
            <a:ext cx="7886700" cy="4410468"/>
          </a:xfrm>
        </p:spPr>
        <p:txBody>
          <a:bodyPr>
            <a:normAutofit/>
          </a:bodyPr>
          <a:lstStyle/>
          <a:p>
            <a:pPr marL="0" indent="0">
              <a:buNone/>
            </a:pPr>
            <a:r>
              <a:rPr lang="en-GB" sz="2000" b="1" i="0" dirty="0">
                <a:solidFill>
                  <a:srgbClr val="0070C0"/>
                </a:solidFill>
                <a:effectLst/>
                <a:latin typeface="+mn-lt"/>
              </a:rPr>
              <a:t>Lightning Protection</a:t>
            </a:r>
            <a:r>
              <a:rPr lang="en-US" sz="2000" b="1" i="0" dirty="0">
                <a:solidFill>
                  <a:srgbClr val="0070C0"/>
                </a:solidFill>
                <a:effectLst/>
                <a:latin typeface="+mn-lt"/>
              </a:rPr>
              <a:t>  </a:t>
            </a:r>
            <a:r>
              <a:rPr lang="en-US" sz="2000" b="0" i="0" dirty="0">
                <a:solidFill>
                  <a:srgbClr val="282828"/>
                </a:solidFill>
                <a:effectLst/>
                <a:latin typeface="+mn-lt"/>
              </a:rPr>
              <a:t>- A lightning strike to a church can be devastating.  A large church might expect to be struck by lightning once every 50 years.  It's important to have suitable protection in place and to have it tested every two and a half years.</a:t>
            </a:r>
          </a:p>
          <a:p>
            <a:pPr marL="0" indent="0">
              <a:buNone/>
            </a:pPr>
            <a:r>
              <a:rPr lang="en-US" sz="2000" b="1" i="0" dirty="0">
                <a:solidFill>
                  <a:srgbClr val="0070C0"/>
                </a:solidFill>
                <a:effectLst/>
                <a:latin typeface="+mn-lt"/>
              </a:rPr>
              <a:t>Asbestos Inspections </a:t>
            </a:r>
            <a:r>
              <a:rPr lang="en-US" sz="2000" b="0" i="0" dirty="0">
                <a:solidFill>
                  <a:srgbClr val="4D5156"/>
                </a:solidFill>
                <a:effectLst/>
                <a:latin typeface="+mn-lt"/>
              </a:rPr>
              <a:t>- </a:t>
            </a:r>
            <a:r>
              <a:rPr lang="en-US" sz="2000" i="0" dirty="0">
                <a:solidFill>
                  <a:srgbClr val="4D5156"/>
                </a:solidFill>
                <a:effectLst/>
                <a:latin typeface="+mn-lt"/>
              </a:rPr>
              <a:t>e</a:t>
            </a:r>
            <a:r>
              <a:rPr lang="en-US" sz="2000" i="0" dirty="0">
                <a:solidFill>
                  <a:srgbClr val="282828"/>
                </a:solidFill>
                <a:effectLst/>
                <a:latin typeface="+mn-lt"/>
              </a:rPr>
              <a:t>ach PCC has a duty in law actively to manage asbestos in its church and church hall in order to protect the well-being of anyone who may come into contact with the material. Ensure</a:t>
            </a:r>
            <a:r>
              <a:rPr lang="en-US" sz="2000" i="0" dirty="0">
                <a:solidFill>
                  <a:srgbClr val="4D5156"/>
                </a:solidFill>
                <a:effectLst/>
                <a:latin typeface="+mn-lt"/>
              </a:rPr>
              <a:t> that your </a:t>
            </a:r>
            <a:r>
              <a:rPr lang="en-US" sz="2000" i="0" dirty="0">
                <a:solidFill>
                  <a:srgbClr val="5F6368"/>
                </a:solidFill>
                <a:effectLst/>
                <a:latin typeface="+mn-lt"/>
              </a:rPr>
              <a:t>church</a:t>
            </a:r>
            <a:r>
              <a:rPr lang="en-US" sz="2000" i="0" dirty="0">
                <a:solidFill>
                  <a:srgbClr val="4D5156"/>
                </a:solidFill>
                <a:effectLst/>
                <a:latin typeface="+mn-lt"/>
              </a:rPr>
              <a:t> has had an </a:t>
            </a:r>
            <a:r>
              <a:rPr lang="en-US" sz="2000" i="0" dirty="0">
                <a:solidFill>
                  <a:srgbClr val="5F6368"/>
                </a:solidFill>
                <a:effectLst/>
                <a:latin typeface="+mn-lt"/>
              </a:rPr>
              <a:t>asbestos survey</a:t>
            </a:r>
            <a:r>
              <a:rPr lang="en-US" sz="2000" i="0" dirty="0">
                <a:solidFill>
                  <a:srgbClr val="4D5156"/>
                </a:solidFill>
                <a:effectLst/>
                <a:latin typeface="+mn-lt"/>
              </a:rPr>
              <a:t> in the last five years</a:t>
            </a:r>
            <a:endParaRPr lang="en-US" sz="2000" i="0" dirty="0">
              <a:solidFill>
                <a:srgbClr val="282828"/>
              </a:solidFill>
              <a:effectLst/>
              <a:latin typeface="+mn-lt"/>
            </a:endParaRPr>
          </a:p>
          <a:p>
            <a:pPr marL="0" indent="0">
              <a:buNone/>
            </a:pPr>
            <a:endParaRPr lang="en-GB" sz="2000" b="1" dirty="0"/>
          </a:p>
          <a:p>
            <a:pPr marL="0" indent="0">
              <a:buNone/>
            </a:pPr>
            <a:endParaRPr lang="en-GB" sz="2000" b="1" dirty="0"/>
          </a:p>
          <a:p>
            <a:pPr marL="0" indent="0">
              <a:buNone/>
            </a:pPr>
            <a:endParaRPr lang="en-GB" sz="2000" b="1" dirty="0"/>
          </a:p>
        </p:txBody>
      </p:sp>
      <p:pic>
        <p:nvPicPr>
          <p:cNvPr id="2" name="Content Placeholder 2">
            <a:extLst>
              <a:ext uri="{FF2B5EF4-FFF2-40B4-BE49-F238E27FC236}">
                <a16:creationId xmlns:a16="http://schemas.microsoft.com/office/drawing/2014/main" id="{E6A7537F-8872-49EC-1186-99D142513C0F}"/>
              </a:ext>
            </a:extLst>
          </p:cNvPr>
          <p:cNvPicPr>
            <a:picLocks noChangeAspect="1"/>
          </p:cNvPicPr>
          <p:nvPr/>
        </p:nvPicPr>
        <p:blipFill>
          <a:blip r:embed="rId2"/>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144129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12A01-0214-442F-ADF9-FBB157FFC2FF}"/>
              </a:ext>
            </a:extLst>
          </p:cNvPr>
          <p:cNvSpPr>
            <a:spLocks noGrp="1"/>
          </p:cNvSpPr>
          <p:nvPr>
            <p:ph type="title"/>
          </p:nvPr>
        </p:nvSpPr>
        <p:spPr/>
        <p:txBody>
          <a:bodyPr/>
          <a:lstStyle/>
          <a:p>
            <a:pPr algn="ctr"/>
            <a:r>
              <a:rPr lang="en-US" sz="2800" dirty="0"/>
              <a:t>Graveyards</a:t>
            </a:r>
            <a:endParaRPr lang="en-GB" dirty="0"/>
          </a:p>
        </p:txBody>
      </p:sp>
      <p:sp>
        <p:nvSpPr>
          <p:cNvPr id="5" name="Content Placeholder 4">
            <a:extLst>
              <a:ext uri="{FF2B5EF4-FFF2-40B4-BE49-F238E27FC236}">
                <a16:creationId xmlns:a16="http://schemas.microsoft.com/office/drawing/2014/main" id="{F59E7F8E-A747-47BA-8229-F96040F7D86D}"/>
              </a:ext>
            </a:extLst>
          </p:cNvPr>
          <p:cNvSpPr>
            <a:spLocks noGrp="1"/>
          </p:cNvSpPr>
          <p:nvPr>
            <p:ph idx="1"/>
          </p:nvPr>
        </p:nvSpPr>
        <p:spPr>
          <a:xfrm>
            <a:off x="467544" y="1196753"/>
            <a:ext cx="8047806" cy="4482476"/>
          </a:xfrm>
        </p:spPr>
        <p:txBody>
          <a:bodyPr>
            <a:normAutofit fontScale="92500" lnSpcReduction="20000"/>
          </a:bodyPr>
          <a:lstStyle/>
          <a:p>
            <a:pPr marL="0" indent="0">
              <a:buNone/>
            </a:pPr>
            <a:r>
              <a:rPr lang="en-US" sz="2200" b="1" i="0" dirty="0">
                <a:solidFill>
                  <a:srgbClr val="0070C0"/>
                </a:solidFill>
                <a:effectLst/>
                <a:latin typeface="Open Sans" panose="020B0606030504020204" pitchFamily="34" charset="0"/>
              </a:rPr>
              <a:t>Graveyards</a:t>
            </a:r>
            <a:r>
              <a:rPr lang="en-US" sz="2200" b="0" i="0" dirty="0">
                <a:solidFill>
                  <a:srgbClr val="000000"/>
                </a:solidFill>
                <a:effectLst/>
                <a:latin typeface="Open Sans" panose="020B0606030504020204" pitchFamily="34" charset="0"/>
              </a:rPr>
              <a:t> - A consecrated burial ground of a Church of the Church of England is subject to legal control which is exercised by the Chancellor of the Diocese on behalf of the Bishop. No memorials may be erected, or any works undertaken, in a churchyard except by written authorisation or faculty. A faculty is an Order made by the Chancellor as Judge of the Consistory Court of the Diocese.</a:t>
            </a:r>
          </a:p>
          <a:p>
            <a:pPr marL="0" indent="0">
              <a:buNone/>
            </a:pPr>
            <a:r>
              <a:rPr lang="en-US" sz="2200" b="1" i="0" dirty="0">
                <a:solidFill>
                  <a:srgbClr val="0070C0"/>
                </a:solidFill>
                <a:effectLst/>
                <a:latin typeface="Open Sans" panose="020B0606030504020204" pitchFamily="34" charset="0"/>
              </a:rPr>
              <a:t>Churchyards</a:t>
            </a:r>
            <a:r>
              <a:rPr lang="en-US" sz="2200" b="0" i="0" dirty="0">
                <a:solidFill>
                  <a:srgbClr val="000000"/>
                </a:solidFill>
                <a:effectLst/>
                <a:latin typeface="Open Sans" panose="020B0606030504020204" pitchFamily="34" charset="0"/>
              </a:rPr>
              <a:t>  - display a variety of historic structures, many listed in their own right. The good management of a churchyard needs to take into account a range of issues, from the burial rights of parishioners to the wildlife management of the churchyard.  Here is the link to the document </a:t>
            </a:r>
            <a:r>
              <a:rPr lang="en-US" sz="2200" b="0" i="0" dirty="0">
                <a:solidFill>
                  <a:srgbClr val="000000"/>
                </a:solidFill>
                <a:effectLst/>
                <a:latin typeface="Open Sans" panose="020B0606030504020204" pitchFamily="34" charset="0"/>
                <a:hlinkClick r:id="rId2"/>
              </a:rPr>
              <a:t>Memorials-in-churchyards</a:t>
            </a:r>
            <a:endParaRPr lang="en-US" sz="2200" b="0" i="0" dirty="0">
              <a:solidFill>
                <a:srgbClr val="000000"/>
              </a:solidFill>
              <a:effectLst/>
              <a:latin typeface="Open Sans" panose="020B0606030504020204" pitchFamily="34" charset="0"/>
            </a:endParaRPr>
          </a:p>
          <a:p>
            <a:pPr marL="0" indent="0" algn="l">
              <a:buNone/>
            </a:pPr>
            <a:r>
              <a:rPr lang="en-US" sz="2200" b="1" i="0" dirty="0">
                <a:solidFill>
                  <a:srgbClr val="0070C0"/>
                </a:solidFill>
                <a:effectLst/>
                <a:latin typeface="Open Sans" panose="020B0606030504020204" pitchFamily="34" charset="0"/>
              </a:rPr>
              <a:t>Trees</a:t>
            </a:r>
            <a:r>
              <a:rPr lang="en-US" sz="2200" b="1" i="0" dirty="0">
                <a:solidFill>
                  <a:srgbClr val="282828"/>
                </a:solidFill>
                <a:effectLst/>
                <a:latin typeface="Open Sans" panose="020B0606030504020204" pitchFamily="34" charset="0"/>
              </a:rPr>
              <a:t> -  </a:t>
            </a:r>
            <a:r>
              <a:rPr lang="en-US" sz="2200" i="0" dirty="0">
                <a:solidFill>
                  <a:srgbClr val="282828"/>
                </a:solidFill>
                <a:effectLst/>
                <a:latin typeface="Open Sans" panose="020B0606030504020204" pitchFamily="34" charset="0"/>
              </a:rPr>
              <a:t>can be both beautiful and dangerous and therefore many regulations apply to them. </a:t>
            </a:r>
            <a:r>
              <a:rPr lang="en-US" sz="2200" b="0" i="0" dirty="0">
                <a:solidFill>
                  <a:srgbClr val="282828"/>
                </a:solidFill>
                <a:effectLst/>
                <a:latin typeface="Open Sans" panose="020B0606030504020204" pitchFamily="34" charset="0"/>
              </a:rPr>
              <a:t>They should be inspected before and after instances of severe weather, particularly in areas of high public footfall such as adjacent to roads or paths.  A professional inspection is required every 5 years and should be included as an annex to the quinquennial inspection report on the church building. </a:t>
            </a:r>
          </a:p>
          <a:p>
            <a:pPr marL="0" indent="0">
              <a:buNone/>
            </a:pPr>
            <a:endParaRPr lang="en-GB" sz="1600" dirty="0"/>
          </a:p>
        </p:txBody>
      </p:sp>
      <p:pic>
        <p:nvPicPr>
          <p:cNvPr id="2" name="Content Placeholder 2">
            <a:extLst>
              <a:ext uri="{FF2B5EF4-FFF2-40B4-BE49-F238E27FC236}">
                <a16:creationId xmlns:a16="http://schemas.microsoft.com/office/drawing/2014/main" id="{E6A7537F-8872-49EC-1186-99D142513C0F}"/>
              </a:ext>
            </a:extLst>
          </p:cNvPr>
          <p:cNvPicPr>
            <a:picLocks noChangeAspect="1"/>
          </p:cNvPicPr>
          <p:nvPr/>
        </p:nvPicPr>
        <p:blipFill>
          <a:blip r:embed="rId3"/>
          <a:stretch>
            <a:fillRect/>
          </a:stretch>
        </p:blipFill>
        <p:spPr>
          <a:xfrm>
            <a:off x="6574477" y="5679228"/>
            <a:ext cx="2430589" cy="929627"/>
          </a:xfrm>
          <a:prstGeom prst="rect">
            <a:avLst/>
          </a:prstGeom>
        </p:spPr>
      </p:pic>
    </p:spTree>
    <p:extLst>
      <p:ext uri="{BB962C8B-B14F-4D97-AF65-F5344CB8AC3E}">
        <p14:creationId xmlns:p14="http://schemas.microsoft.com/office/powerpoint/2010/main" val="158280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E40743-ED18-4F06-ADDC-C3AA74CCDEEE}" vid="{C652B2C0-EB2F-4DD3-A8D5-4F976431F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2182D8556C34458F322E69F2BC4888" ma:contentTypeVersion="6" ma:contentTypeDescription="Create a new document." ma:contentTypeScope="" ma:versionID="d53697947dbadf32ec023b1929bfc698">
  <xsd:schema xmlns:xsd="http://www.w3.org/2001/XMLSchema" xmlns:xs="http://www.w3.org/2001/XMLSchema" xmlns:p="http://schemas.microsoft.com/office/2006/metadata/properties" xmlns:ns2="de3cf48f-34ef-4711-8668-2ec2609556b3" targetNamespace="http://schemas.microsoft.com/office/2006/metadata/properties" ma:root="true" ma:fieldsID="8465b5d21712a7154435d1439705f891" ns2:_="">
    <xsd:import namespace="de3cf48f-34ef-4711-8668-2ec2609556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cf48f-34ef-4711-8668-2ec260955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DF45E5-F6C4-44B7-AB2D-2B6BB8D207A5}">
  <ds:schemaRefs>
    <ds:schemaRef ds:uri="http://schemas.microsoft.com/sharepoint/v3/contenttype/forms"/>
  </ds:schemaRefs>
</ds:datastoreItem>
</file>

<file path=customXml/itemProps2.xml><?xml version="1.0" encoding="utf-8"?>
<ds:datastoreItem xmlns:ds="http://schemas.openxmlformats.org/officeDocument/2006/customXml" ds:itemID="{76463C95-20D8-4CBC-8AAE-46C962E8E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cf48f-34ef-4711-8668-2ec2609556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4070FE-B356-4B0F-8742-CF76299437D5}">
  <ds:schemaRefs>
    <ds:schemaRef ds:uri="de3cf48f-34ef-4711-8668-2ec2609556b3"/>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5077</TotalTime>
  <Words>1272</Words>
  <Application>Microsoft Office PowerPoint</Application>
  <PresentationFormat>On-screen Show (4:3)</PresentationFormat>
  <Paragraphs>152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Open Sans</vt:lpstr>
      <vt:lpstr>Open Sans SemiBold</vt:lpstr>
      <vt:lpstr>Office Theme</vt:lpstr>
      <vt:lpstr>Buildings for Mission  What’s that all about? </vt:lpstr>
      <vt:lpstr>Chester Diocese – Church House, Daresbury</vt:lpstr>
      <vt:lpstr>Chester Diocese – Outreach Team</vt:lpstr>
      <vt:lpstr>Building Stewardship</vt:lpstr>
      <vt:lpstr>Planned Preventative Maintenance (PPM)</vt:lpstr>
      <vt:lpstr>Insurance</vt:lpstr>
      <vt:lpstr>Quinquennials and Other Inspections 1/2</vt:lpstr>
      <vt:lpstr>Quinquennials and Other Inspections 2/2</vt:lpstr>
      <vt:lpstr>Graveyards</vt:lpstr>
      <vt:lpstr>Boundary Walls</vt:lpstr>
      <vt:lpstr>Bats &amp; Nesting Birds</vt:lpstr>
      <vt:lpstr>Funding</vt:lpstr>
      <vt:lpstr>Grants</vt:lpstr>
      <vt:lpstr>Missional Use</vt:lpstr>
      <vt:lpstr>Reordering</vt:lpstr>
      <vt:lpstr>Inclusivity</vt:lpstr>
      <vt:lpstr>Engaging with the Community</vt:lpstr>
      <vt:lpstr>Net Zero Carbon 2030</vt:lpstr>
      <vt:lpstr>Routemap Scope </vt:lpstr>
      <vt:lpstr>Scope</vt:lpstr>
      <vt:lpstr>Milestones</vt:lpstr>
      <vt:lpstr>Buildings for Mission – What’s that all about?</vt:lpstr>
      <vt:lpstr>Buildings for Mission – What’s that all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Freeman</dc:creator>
  <cp:lastModifiedBy>Laura Howard</cp:lastModifiedBy>
  <cp:revision>8</cp:revision>
  <dcterms:created xsi:type="dcterms:W3CDTF">2019-02-07T14:37:04Z</dcterms:created>
  <dcterms:modified xsi:type="dcterms:W3CDTF">2023-07-11T09:07:26Z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0x010100812182D8556C34458F322E69F2BC4888</vt:lpwstr>
  </property>
</Properties>
</file>