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9"/>
  </p:notesMasterIdLst>
  <p:sldIdLst>
    <p:sldId id="393" r:id="rId5"/>
    <p:sldId id="394" r:id="rId6"/>
    <p:sldId id="372" r:id="rId7"/>
    <p:sldId id="392" r:id="rId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FC1AAD-E3EE-40BE-BCEA-B4B7C900F1D0}">
          <p14:sldIdLst>
            <p14:sldId id="393"/>
            <p14:sldId id="394"/>
            <p14:sldId id="372"/>
            <p14:sldId id="3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6299"/>
    <a:srgbClr val="0033CC"/>
    <a:srgbClr val="4472C4"/>
    <a:srgbClr val="85649C"/>
    <a:srgbClr val="9F85B1"/>
    <a:srgbClr val="DEEBF7"/>
    <a:srgbClr val="FFB7B7"/>
    <a:srgbClr val="FF7979"/>
    <a:srgbClr val="680000"/>
    <a:srgbClr val="DFD7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F64DB9-FE36-47B3-8631-6FB914E1695E}" v="6" dt="2024-09-19T11:37:49.0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732" autoAdjust="0"/>
    <p:restoredTop sz="94660"/>
  </p:normalViewPr>
  <p:slideViewPr>
    <p:cSldViewPr>
      <p:cViewPr varScale="1">
        <p:scale>
          <a:sx n="111" d="100"/>
          <a:sy n="111" d="100"/>
        </p:scale>
        <p:origin x="36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90" y="3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7C5F2D2-F11C-46F1-BD2A-6051D0B0669C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80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9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1CC5BB7-31DB-44B2-A089-05ADFFDED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766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95E58-646D-4542-988B-8321096F02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3000" b="1" i="0" baseline="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BE8D1D-620B-4CDA-A821-D4CA23C0F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500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13B08F-3DAA-4F79-82B4-FC65651D38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967" y="5877272"/>
            <a:ext cx="1964066" cy="604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74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E8007-142B-4FDA-8614-8977D2D64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1C18C8-8D30-4AD1-8FBC-8CC2E913C6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E46479-16BE-49CF-9807-97F0C32FF50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751FA-B75F-4A30-BC57-6FCA1AD5F0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89F9E47-C93D-4BF5-9F41-2E277AF1A2D9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C32CC4-4FE4-4BDC-9677-A720FA578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6F45EF-F7BC-45F4-B60C-79F9119A3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F8303D-5F33-4F2E-BC9C-21FC4C07C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545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BB9B5-029B-43D3-B016-0A99B9EB9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30353D-552A-4DBD-B1F3-B666E154EA13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20901-97BF-481D-8EA8-0295B7C385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89F9E47-C93D-4BF5-9F41-2E277AF1A2D9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C8CB4-724E-4464-B949-B7E8A6AC6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3034-D208-4535-A0C4-126C960E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F8303D-5F33-4F2E-BC9C-21FC4C07C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107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802415-B876-42A1-8334-A9EBE3F8D7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913C41-DA46-4FD2-B5E9-7BE0123214BE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25A4A-363A-43A4-AE30-4BD1EBC3D2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89F9E47-C93D-4BF5-9F41-2E277AF1A2D9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EB96E-D21A-4F7C-A2F9-93707903D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B5E80-8805-41E2-8146-51CCB5043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F8303D-5F33-4F2E-BC9C-21FC4C07C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372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rgbClr val="2433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95E58-646D-4542-988B-8321096F02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3000" b="1" i="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BE8D1D-620B-4CDA-A821-D4CA23C0F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500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4B1F5527-195D-4A3C-B82A-FF6D2A6762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968" y="5848285"/>
            <a:ext cx="1964066" cy="605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955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2433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86622-E78D-40D1-9037-4242897DB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000" b="0" i="0" baseline="0">
                <a:solidFill>
                  <a:schemeClr val="bg1"/>
                </a:solidFill>
                <a:latin typeface="Open Sans SemiBold" panose="020B07060308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4CC08-C38E-47C2-B65A-A350A96E3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30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0381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86622-E78D-40D1-9037-4242897DB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000" b="0" i="0" baseline="0">
                <a:solidFill>
                  <a:schemeClr val="tx1"/>
                </a:solidFill>
                <a:latin typeface="Open Sans SemiBold" panose="020B0706030804020204" pitchFamily="34" charset="0"/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4CC08-C38E-47C2-B65A-A350A96E3AAF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3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5988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6A76E-C30F-49B3-BD47-95F4B8E33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99FDB-41E1-4C4F-83ED-801E8341A07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E88CDA-7F76-4867-B310-5D5F82E1F09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EB9B7E-5140-4CB1-9E1E-78CE0B42D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89F9E47-C93D-4BF5-9F41-2E277AF1A2D9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B18084-E75D-4106-8D3A-7950D2CD6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636809-0DF3-44B4-B6A0-4E57CCCF7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F8303D-5F33-4F2E-BC9C-21FC4C07C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10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E7BAD-F83F-492B-BC63-5CC486090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652F10-F8A9-4055-9FE7-E9FDDFF009A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803E42-0B92-4ED7-8CF4-C33331006EA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E1BE51-82EA-419A-97A1-B2D90C1D280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AEE28A-D22A-4C2C-B7CD-9EBC344C1901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D2A15E-2D36-48CB-A314-DB6B165C1B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89F9E47-C93D-4BF5-9F41-2E277AF1A2D9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4EB2FD-0023-4DD1-B0D6-066D0F12A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4FBE57-3764-49F0-89D5-EE868C9A9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F8303D-5F33-4F2E-BC9C-21FC4C07C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884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324A7-6234-45F9-AD4B-55ADE3C02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E03513-5955-4294-974C-259B47DAD5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89F9E47-C93D-4BF5-9F41-2E277AF1A2D9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728E3B-90B3-44D2-B33D-36E60905B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501CA-3FB4-4640-8943-F9FE4BD23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F8303D-5F33-4F2E-BC9C-21FC4C07C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281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9B4F25-C821-4572-A6A3-01C6D985D7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89F9E47-C93D-4BF5-9F41-2E277AF1A2D9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650604-2C1B-434A-94DA-63119FAB5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0C7187-8443-4E76-8805-41F5113A5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F8303D-5F33-4F2E-BC9C-21FC4C07C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698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22B99-36C8-4E4E-84EA-0F52FA751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B09A0-CA6D-49FB-A5E1-634E959BF37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732763-87D0-4031-BB56-976B77348F60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783088-A13C-4BBE-A907-9C55190AA2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89F9E47-C93D-4BF5-9F41-2E277AF1A2D9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9A7894-7DB8-4E0C-A4AE-B8A86F178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11974C-4C81-450F-AA32-46C7538F6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F8303D-5F33-4F2E-BC9C-21FC4C07C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31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275BF2-AC2A-4AB6-B87A-DAE650B23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FF2A16-C03B-4B98-91F9-521ECE55E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E4C560-0552-4F2F-8D5B-694E95C4BBBE}"/>
              </a:ext>
            </a:extLst>
          </p:cNvPr>
          <p:cNvSpPr/>
          <p:nvPr userDrawn="1"/>
        </p:nvSpPr>
        <p:spPr>
          <a:xfrm>
            <a:off x="0" y="6669360"/>
            <a:ext cx="9144000" cy="188640"/>
          </a:xfrm>
          <a:prstGeom prst="rect">
            <a:avLst/>
          </a:prstGeom>
          <a:solidFill>
            <a:srgbClr val="9F85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756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8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rchdeacons - Diocese of Chester">
            <a:extLst>
              <a:ext uri="{FF2B5EF4-FFF2-40B4-BE49-F238E27FC236}">
                <a16:creationId xmlns:a16="http://schemas.microsoft.com/office/drawing/2014/main" id="{CF5364E7-7670-DDBD-F9A6-409A8B6BC1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25"/>
          <a:stretch/>
        </p:blipFill>
        <p:spPr bwMode="auto">
          <a:xfrm>
            <a:off x="90488" y="967140"/>
            <a:ext cx="8963025" cy="473480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6D9BBC-DA26-269B-01F9-29A8D68184BA}"/>
              </a:ext>
            </a:extLst>
          </p:cNvPr>
          <p:cNvSpPr txBox="1"/>
          <p:nvPr/>
        </p:nvSpPr>
        <p:spPr>
          <a:xfrm>
            <a:off x="90488" y="213494"/>
            <a:ext cx="8963024" cy="584775"/>
          </a:xfrm>
          <a:prstGeom prst="rect">
            <a:avLst/>
          </a:prstGeom>
          <a:solidFill>
            <a:srgbClr val="E16299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</a:rPr>
              <a:t>Welcome to Churchwarden’s Training 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5AF830-AABF-B3EA-D290-0A078F61CD56}"/>
              </a:ext>
            </a:extLst>
          </p:cNvPr>
          <p:cNvSpPr txBox="1"/>
          <p:nvPr/>
        </p:nvSpPr>
        <p:spPr>
          <a:xfrm>
            <a:off x="395536" y="5877272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chemeClr val="bg1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8209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62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B34164-3C5F-D869-3FAA-D0292F044942}"/>
              </a:ext>
            </a:extLst>
          </p:cNvPr>
          <p:cNvSpPr txBox="1"/>
          <p:nvPr/>
        </p:nvSpPr>
        <p:spPr>
          <a:xfrm>
            <a:off x="0" y="-6946"/>
            <a:ext cx="9144000" cy="6463308"/>
          </a:xfrm>
          <a:prstGeom prst="rect">
            <a:avLst/>
          </a:prstGeom>
          <a:solidFill>
            <a:srgbClr val="E16299"/>
          </a:solidFill>
        </p:spPr>
        <p:txBody>
          <a:bodyPr wrap="square" rtlCol="0">
            <a:spAutoFit/>
          </a:bodyPr>
          <a:lstStyle/>
          <a:p>
            <a:endParaRPr lang="en-GB" dirty="0">
              <a:solidFill>
                <a:schemeClr val="bg1"/>
              </a:solidFill>
            </a:endParaRP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chemeClr val="bg1"/>
                </a:solidFill>
              </a:rPr>
              <a:t>Programme for the day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chemeClr val="bg1"/>
                </a:solidFill>
              </a:rPr>
              <a:t>Housekeeping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chemeClr val="bg1"/>
                </a:solidFill>
              </a:rPr>
              <a:t>Breaks and lunch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chemeClr val="bg1"/>
                </a:solidFill>
              </a:rPr>
              <a:t>Speakers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chemeClr val="bg1"/>
                </a:solidFill>
              </a:rPr>
              <a:t>Follow-up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92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048DDCF-107E-D0B4-F4D1-097184AC5DF4}"/>
              </a:ext>
            </a:extLst>
          </p:cNvPr>
          <p:cNvCxnSpPr/>
          <p:nvPr/>
        </p:nvCxnSpPr>
        <p:spPr>
          <a:xfrm>
            <a:off x="4572000" y="260648"/>
            <a:ext cx="0" cy="6264696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27F934B-F196-14EB-F029-F19D720FE4A7}"/>
              </a:ext>
            </a:extLst>
          </p:cNvPr>
          <p:cNvCxnSpPr>
            <a:cxnSpLocks/>
          </p:cNvCxnSpPr>
          <p:nvPr/>
        </p:nvCxnSpPr>
        <p:spPr>
          <a:xfrm flipV="1">
            <a:off x="323528" y="3245908"/>
            <a:ext cx="8496944" cy="36004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59608891-64D9-7DE4-BD62-F29B953E24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9764" cy="322417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D2C8CD6-8055-732D-FDB2-3F8776AA85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772" y="1"/>
            <a:ext cx="4492228" cy="324421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694B393-3A63-C57D-4904-47B422EC72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255785"/>
            <a:ext cx="4283968" cy="329959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A39CB17-86F0-7FCF-12AF-7C3241FDC01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18" y="3244211"/>
            <a:ext cx="4283968" cy="345586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ABC79BB-B822-AD32-2E7E-3C625D64E5D1}"/>
              </a:ext>
            </a:extLst>
          </p:cNvPr>
          <p:cNvSpPr txBox="1"/>
          <p:nvPr/>
        </p:nvSpPr>
        <p:spPr>
          <a:xfrm>
            <a:off x="251520" y="558916"/>
            <a:ext cx="2400748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Growing, Braver, Fuller Faith</a:t>
            </a:r>
            <a:endParaRPr lang="en-GB" sz="12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88086D-265F-AA20-DD3E-F22A5027638B}"/>
              </a:ext>
            </a:extLst>
          </p:cNvPr>
          <p:cNvSpPr txBox="1"/>
          <p:nvPr/>
        </p:nvSpPr>
        <p:spPr>
          <a:xfrm>
            <a:off x="4932040" y="558916"/>
            <a:ext cx="3585567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Blessing 1.5 million people, 1 life at a time</a:t>
            </a:r>
            <a:endParaRPr lang="en-GB" sz="12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75700B-7F25-9FC6-EB40-BE77AE362C71}"/>
              </a:ext>
            </a:extLst>
          </p:cNvPr>
          <p:cNvSpPr txBox="1"/>
          <p:nvPr/>
        </p:nvSpPr>
        <p:spPr>
          <a:xfrm>
            <a:off x="4932040" y="3861048"/>
            <a:ext cx="3015771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Engaged locally, working together</a:t>
            </a:r>
            <a:endParaRPr lang="en-GB" sz="1200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521AD01-A0C0-FA01-5943-B1F1619F6AED}"/>
              </a:ext>
            </a:extLst>
          </p:cNvPr>
          <p:cNvSpPr txBox="1"/>
          <p:nvPr/>
        </p:nvSpPr>
        <p:spPr>
          <a:xfrm>
            <a:off x="372380" y="3861047"/>
            <a:ext cx="3015771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Transformative loving service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207026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row: Pentagon 1">
            <a:extLst>
              <a:ext uri="{FF2B5EF4-FFF2-40B4-BE49-F238E27FC236}">
                <a16:creationId xmlns:a16="http://schemas.microsoft.com/office/drawing/2014/main" id="{2B702F63-0163-0DEF-1C84-8DD6A64711B5}"/>
              </a:ext>
            </a:extLst>
          </p:cNvPr>
          <p:cNvSpPr/>
          <p:nvPr/>
        </p:nvSpPr>
        <p:spPr>
          <a:xfrm>
            <a:off x="1259632" y="1425416"/>
            <a:ext cx="1152128" cy="792088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Scoping</a:t>
            </a:r>
          </a:p>
        </p:txBody>
      </p:sp>
      <p:sp>
        <p:nvSpPr>
          <p:cNvPr id="3" name="Arrow: Chevron 2">
            <a:extLst>
              <a:ext uri="{FF2B5EF4-FFF2-40B4-BE49-F238E27FC236}">
                <a16:creationId xmlns:a16="http://schemas.microsoft.com/office/drawing/2014/main" id="{C0FEAADA-1DC0-9C05-8680-FF536DAD42E6}"/>
              </a:ext>
            </a:extLst>
          </p:cNvPr>
          <p:cNvSpPr/>
          <p:nvPr/>
        </p:nvSpPr>
        <p:spPr>
          <a:xfrm>
            <a:off x="2195736" y="1425416"/>
            <a:ext cx="2016224" cy="792088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1400" dirty="0"/>
              <a:t>Core Idea</a:t>
            </a:r>
          </a:p>
          <a:p>
            <a:pPr algn="ctr"/>
            <a:r>
              <a:rPr lang="en-GB" sz="1400" dirty="0"/>
              <a:t>Development</a:t>
            </a:r>
          </a:p>
        </p:txBody>
      </p:sp>
      <p:sp>
        <p:nvSpPr>
          <p:cNvPr id="4" name="Arrow: Chevron 3">
            <a:extLst>
              <a:ext uri="{FF2B5EF4-FFF2-40B4-BE49-F238E27FC236}">
                <a16:creationId xmlns:a16="http://schemas.microsoft.com/office/drawing/2014/main" id="{07047E1A-04A1-8B59-83D2-B3DAC94267CD}"/>
              </a:ext>
            </a:extLst>
          </p:cNvPr>
          <p:cNvSpPr/>
          <p:nvPr/>
        </p:nvSpPr>
        <p:spPr>
          <a:xfrm>
            <a:off x="3995936" y="1425579"/>
            <a:ext cx="1919790" cy="792088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1400" dirty="0"/>
              <a:t>Initial</a:t>
            </a:r>
          </a:p>
          <a:p>
            <a:pPr algn="ctr"/>
            <a:r>
              <a:rPr lang="en-GB" sz="1400" dirty="0"/>
              <a:t>Proposition</a:t>
            </a:r>
          </a:p>
        </p:txBody>
      </p:sp>
      <p:sp>
        <p:nvSpPr>
          <p:cNvPr id="5" name="Arrow: Chevron 4">
            <a:extLst>
              <a:ext uri="{FF2B5EF4-FFF2-40B4-BE49-F238E27FC236}">
                <a16:creationId xmlns:a16="http://schemas.microsoft.com/office/drawing/2014/main" id="{11F1D4D8-7680-68CC-C2D4-D8F1CBE26E39}"/>
              </a:ext>
            </a:extLst>
          </p:cNvPr>
          <p:cNvSpPr/>
          <p:nvPr/>
        </p:nvSpPr>
        <p:spPr>
          <a:xfrm>
            <a:off x="5724128" y="1417721"/>
            <a:ext cx="1944216" cy="792088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1400" dirty="0"/>
              <a:t>SMMIB</a:t>
            </a:r>
          </a:p>
          <a:p>
            <a:pPr algn="ctr"/>
            <a:r>
              <a:rPr lang="en-GB" sz="1400" dirty="0"/>
              <a:t>Draft Proposal</a:t>
            </a:r>
          </a:p>
        </p:txBody>
      </p:sp>
      <p:sp>
        <p:nvSpPr>
          <p:cNvPr id="6" name="Arrow: Chevron 5">
            <a:extLst>
              <a:ext uri="{FF2B5EF4-FFF2-40B4-BE49-F238E27FC236}">
                <a16:creationId xmlns:a16="http://schemas.microsoft.com/office/drawing/2014/main" id="{DEAC7CD4-9C2D-D25C-66CE-FCA716866536}"/>
              </a:ext>
            </a:extLst>
          </p:cNvPr>
          <p:cNvSpPr/>
          <p:nvPr/>
        </p:nvSpPr>
        <p:spPr>
          <a:xfrm>
            <a:off x="3995936" y="3501008"/>
            <a:ext cx="1944216" cy="792088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1400" dirty="0"/>
              <a:t>Detailed Proposition</a:t>
            </a:r>
          </a:p>
        </p:txBody>
      </p:sp>
      <p:sp>
        <p:nvSpPr>
          <p:cNvPr id="7" name="Arrow: Chevron 6">
            <a:extLst>
              <a:ext uri="{FF2B5EF4-FFF2-40B4-BE49-F238E27FC236}">
                <a16:creationId xmlns:a16="http://schemas.microsoft.com/office/drawing/2014/main" id="{BB6FB439-5C13-C045-D83E-04BDB72B428F}"/>
              </a:ext>
            </a:extLst>
          </p:cNvPr>
          <p:cNvSpPr/>
          <p:nvPr/>
        </p:nvSpPr>
        <p:spPr>
          <a:xfrm>
            <a:off x="5724128" y="3493150"/>
            <a:ext cx="1944216" cy="792088"/>
          </a:xfrm>
          <a:prstGeom prst="chevron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SMMIB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Detailed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Proposal</a:t>
            </a:r>
          </a:p>
        </p:txBody>
      </p:sp>
      <p:sp>
        <p:nvSpPr>
          <p:cNvPr id="8" name="Arrow: Chevron 7">
            <a:extLst>
              <a:ext uri="{FF2B5EF4-FFF2-40B4-BE49-F238E27FC236}">
                <a16:creationId xmlns:a16="http://schemas.microsoft.com/office/drawing/2014/main" id="{3BCA7647-9CBC-3FE7-F066-61A4CF6571EB}"/>
              </a:ext>
            </a:extLst>
          </p:cNvPr>
          <p:cNvSpPr/>
          <p:nvPr/>
        </p:nvSpPr>
        <p:spPr>
          <a:xfrm>
            <a:off x="3995936" y="5309066"/>
            <a:ext cx="1944216" cy="792088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1400" dirty="0"/>
              <a:t>Final</a:t>
            </a:r>
          </a:p>
          <a:p>
            <a:pPr algn="ctr"/>
            <a:r>
              <a:rPr lang="en-GB" sz="1400" dirty="0"/>
              <a:t>Proposition</a:t>
            </a:r>
          </a:p>
        </p:txBody>
      </p:sp>
      <p:sp>
        <p:nvSpPr>
          <p:cNvPr id="9" name="Arrow: Chevron 8">
            <a:extLst>
              <a:ext uri="{FF2B5EF4-FFF2-40B4-BE49-F238E27FC236}">
                <a16:creationId xmlns:a16="http://schemas.microsoft.com/office/drawing/2014/main" id="{92C3C521-2ED6-1C89-17EF-C73D82027BAB}"/>
              </a:ext>
            </a:extLst>
          </p:cNvPr>
          <p:cNvSpPr/>
          <p:nvPr/>
        </p:nvSpPr>
        <p:spPr>
          <a:xfrm>
            <a:off x="5724128" y="5301208"/>
            <a:ext cx="1944216" cy="792088"/>
          </a:xfrm>
          <a:prstGeom prst="chevron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1400" dirty="0"/>
              <a:t>SMMIB</a:t>
            </a:r>
          </a:p>
          <a:p>
            <a:pPr algn="ctr"/>
            <a:r>
              <a:rPr lang="en-GB" sz="1400" dirty="0"/>
              <a:t>Final</a:t>
            </a:r>
          </a:p>
          <a:p>
            <a:pPr algn="ctr"/>
            <a:r>
              <a:rPr lang="en-GB" sz="1400" dirty="0"/>
              <a:t>Proposal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5D3C7D-3724-6BBA-B3AB-F8C81040C9E2}"/>
              </a:ext>
            </a:extLst>
          </p:cNvPr>
          <p:cNvSpPr txBox="1"/>
          <p:nvPr/>
        </p:nvSpPr>
        <p:spPr>
          <a:xfrm>
            <a:off x="5942441" y="2217504"/>
            <a:ext cx="1226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Nov 2024</a:t>
            </a:r>
          </a:p>
        </p:txBody>
      </p:sp>
      <p:sp>
        <p:nvSpPr>
          <p:cNvPr id="11" name="Arrow: Chevron 10">
            <a:extLst>
              <a:ext uri="{FF2B5EF4-FFF2-40B4-BE49-F238E27FC236}">
                <a16:creationId xmlns:a16="http://schemas.microsoft.com/office/drawing/2014/main" id="{55B18D85-25C9-108D-D86F-9B11447614EF}"/>
              </a:ext>
            </a:extLst>
          </p:cNvPr>
          <p:cNvSpPr/>
          <p:nvPr/>
        </p:nvSpPr>
        <p:spPr>
          <a:xfrm>
            <a:off x="2195736" y="3493150"/>
            <a:ext cx="2016224" cy="792088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1400" dirty="0"/>
              <a:t>Further</a:t>
            </a:r>
          </a:p>
          <a:p>
            <a:pPr algn="ctr"/>
            <a:r>
              <a:rPr lang="en-GB" sz="1400" dirty="0"/>
              <a:t>Development</a:t>
            </a:r>
          </a:p>
        </p:txBody>
      </p:sp>
      <p:sp>
        <p:nvSpPr>
          <p:cNvPr id="12" name="Arrow: Chevron 11">
            <a:extLst>
              <a:ext uri="{FF2B5EF4-FFF2-40B4-BE49-F238E27FC236}">
                <a16:creationId xmlns:a16="http://schemas.microsoft.com/office/drawing/2014/main" id="{699E433A-57B7-F7CA-8F7E-8316EFD42F49}"/>
              </a:ext>
            </a:extLst>
          </p:cNvPr>
          <p:cNvSpPr/>
          <p:nvPr/>
        </p:nvSpPr>
        <p:spPr>
          <a:xfrm>
            <a:off x="2195736" y="5301208"/>
            <a:ext cx="2016224" cy="792088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1400" dirty="0"/>
              <a:t>Addressing</a:t>
            </a:r>
          </a:p>
          <a:p>
            <a:pPr algn="ctr"/>
            <a:r>
              <a:rPr lang="en-GB" sz="1400" dirty="0"/>
              <a:t>Outstanding </a:t>
            </a:r>
          </a:p>
          <a:p>
            <a:pPr algn="ctr"/>
            <a:r>
              <a:rPr lang="en-GB" sz="1400" dirty="0"/>
              <a:t>Concerns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3B17AB-28E2-9879-0610-2CEAAA27FE56}"/>
              </a:ext>
            </a:extLst>
          </p:cNvPr>
          <p:cNvSpPr txBox="1"/>
          <p:nvPr/>
        </p:nvSpPr>
        <p:spPr>
          <a:xfrm>
            <a:off x="5868144" y="4283804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Feb 2025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BAEB306-394E-8C98-EB21-2AAFEB83C42C}"/>
              </a:ext>
            </a:extLst>
          </p:cNvPr>
          <p:cNvSpPr txBox="1"/>
          <p:nvPr/>
        </p:nvSpPr>
        <p:spPr>
          <a:xfrm>
            <a:off x="5868144" y="6084004"/>
            <a:ext cx="3464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 May 2025</a:t>
            </a:r>
            <a:r>
              <a:rPr lang="en-GB" dirty="0"/>
              <a:t> for 12 June 2025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1824267-904E-8D6C-E3CF-0A6E1E32AA14}"/>
              </a:ext>
            </a:extLst>
          </p:cNvPr>
          <p:cNvSpPr txBox="1"/>
          <p:nvPr/>
        </p:nvSpPr>
        <p:spPr>
          <a:xfrm>
            <a:off x="395536" y="404664"/>
            <a:ext cx="75582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Time frames &amp; SMMIB “Glidepath” to DIP funding approval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C565F57-176A-775B-924A-7D5DAB8F22B7}"/>
              </a:ext>
            </a:extLst>
          </p:cNvPr>
          <p:cNvSpPr txBox="1"/>
          <p:nvPr/>
        </p:nvSpPr>
        <p:spPr>
          <a:xfrm>
            <a:off x="3995936" y="836712"/>
            <a:ext cx="33520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High level description of strategy:</a:t>
            </a:r>
          </a:p>
          <a:p>
            <a:r>
              <a:rPr lang="en-GB" sz="1600" dirty="0"/>
              <a:t>Our vision – the WHY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D05FC91-BEB7-55E3-12CE-46FD08B92913}"/>
              </a:ext>
            </a:extLst>
          </p:cNvPr>
          <p:cNvSpPr txBox="1"/>
          <p:nvPr/>
        </p:nvSpPr>
        <p:spPr>
          <a:xfrm>
            <a:off x="3995935" y="2636912"/>
            <a:ext cx="37584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Detailed description of strategy:</a:t>
            </a:r>
          </a:p>
          <a:p>
            <a:r>
              <a:rPr lang="en-GB" sz="1600" dirty="0"/>
              <a:t>Exactly what are we going to focus on</a:t>
            </a:r>
          </a:p>
          <a:p>
            <a:r>
              <a:rPr lang="en-GB" sz="1600" dirty="0"/>
              <a:t>How SMMIB funding will help us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A5561E-9C71-5674-8E0B-953C2E9C06D8}"/>
              </a:ext>
            </a:extLst>
          </p:cNvPr>
          <p:cNvSpPr txBox="1"/>
          <p:nvPr/>
        </p:nvSpPr>
        <p:spPr>
          <a:xfrm>
            <a:off x="3995935" y="4725144"/>
            <a:ext cx="34642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Formal submission to SMMIB:</a:t>
            </a:r>
          </a:p>
          <a:p>
            <a:r>
              <a:rPr lang="en-GB" sz="1600" dirty="0"/>
              <a:t>Addressing concerns/issues raised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0461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/>
      <p:bldP spid="14" grpId="0"/>
      <p:bldP spid="17" grpId="0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|4.2|15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DE40743-ED18-4F06-ADDC-C3AA74CCDEEE}" vid="{C652B2C0-EB2F-4DD3-A8D5-4F976431F4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ddee44b-8cf8-408d-ae14-7b62a3874e4e" xsi:nil="true"/>
    <lcf76f155ced4ddcb4097134ff3c332f xmlns="8847847b-780d-4a8c-b91b-84b00f07f70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2A5AC36327334CA353FDAD7968B9F5" ma:contentTypeVersion="15" ma:contentTypeDescription="Create a new document." ma:contentTypeScope="" ma:versionID="d1293e3a97df1d1dea7aee515bc88c29">
  <xsd:schema xmlns:xsd="http://www.w3.org/2001/XMLSchema" xmlns:xs="http://www.w3.org/2001/XMLSchema" xmlns:p="http://schemas.microsoft.com/office/2006/metadata/properties" xmlns:ns2="8847847b-780d-4a8c-b91b-84b00f07f709" xmlns:ns3="eddee44b-8cf8-408d-ae14-7b62a3874e4e" targetNamespace="http://schemas.microsoft.com/office/2006/metadata/properties" ma:root="true" ma:fieldsID="05c290caa7238ae4c760abb4fc055468" ns2:_="" ns3:_="">
    <xsd:import namespace="8847847b-780d-4a8c-b91b-84b00f07f709"/>
    <xsd:import namespace="eddee44b-8cf8-408d-ae14-7b62a3874e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47847b-780d-4a8c-b91b-84b00f07f7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e60d6e9a-1de3-416e-b938-0774c399d6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dee44b-8cf8-408d-ae14-7b62a3874e4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cfd5e063-479d-47c4-84e3-691c2d02b5f5}" ma:internalName="TaxCatchAll" ma:showField="CatchAllData" ma:web="eddee44b-8cf8-408d-ae14-7b62a3874e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4070FE-B356-4B0F-8742-CF76299437D5}">
  <ds:schemaRefs>
    <ds:schemaRef ds:uri="8847847b-780d-4a8c-b91b-84b00f07f709"/>
    <ds:schemaRef ds:uri="http://purl.org/dc/dcmitype/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eddee44b-8cf8-408d-ae14-7b62a3874e4e"/>
  </ds:schemaRefs>
</ds:datastoreItem>
</file>

<file path=customXml/itemProps2.xml><?xml version="1.0" encoding="utf-8"?>
<ds:datastoreItem xmlns:ds="http://schemas.openxmlformats.org/officeDocument/2006/customXml" ds:itemID="{B0DF45E5-F6C4-44B7-AB2D-2B6BB8D207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7E8D9B-F20F-4531-8116-0A1537F48B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47847b-780d-4a8c-b91b-84b00f07f709"/>
    <ds:schemaRef ds:uri="eddee44b-8cf8-408d-ae14-7b62a3874e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80937</TotalTime>
  <Words>128</Words>
  <Application>Microsoft Office PowerPoint</Application>
  <PresentationFormat>On-screen Show (4:3)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Open Sans</vt:lpstr>
      <vt:lpstr>Open Sans SemiBold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Freeman</dc:creator>
  <cp:lastModifiedBy>Jane Proudfoot</cp:lastModifiedBy>
  <cp:revision>28</cp:revision>
  <cp:lastPrinted>2024-06-13T08:08:29Z</cp:lastPrinted>
  <dcterms:created xsi:type="dcterms:W3CDTF">2019-02-07T14:37:04Z</dcterms:created>
  <dcterms:modified xsi:type="dcterms:W3CDTF">2024-09-19T15:07:42Z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0x010100892A5AC36327334CA353FDAD7968B9F5</vt:lpwstr>
  </property>
  <property fmtid="{D5CDD505-2E9C-101B-9397-08002B2CF9AE}" pid="3" name="MediaServiceImageTags">
    <vt:lpwstr/>
  </property>
</Properties>
</file>