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4"/>
  </p:sldMasterIdLst>
  <p:notesMasterIdLst>
    <p:notesMasterId r:id="rId10"/>
  </p:notesMasterIdLst>
  <p:handoutMasterIdLst>
    <p:handoutMasterId r:id="rId11"/>
  </p:handoutMasterIdLst>
  <p:sldIdLst>
    <p:sldId id="394" r:id="rId5"/>
    <p:sldId id="415" r:id="rId6"/>
    <p:sldId id="409" r:id="rId7"/>
    <p:sldId id="403" r:id="rId8"/>
    <p:sldId id="41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298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5FDA0-C01C-4449-8E9C-A1809CF3DB13}" v="37" dt="2024-09-27T14:11:33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144" autoAdjust="0"/>
  </p:normalViewPr>
  <p:slideViewPr>
    <p:cSldViewPr snapToGrid="0">
      <p:cViewPr varScale="1">
        <p:scale>
          <a:sx n="95" d="100"/>
          <a:sy n="95" d="100"/>
        </p:scale>
        <p:origin x="468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22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Taylor-Booth" userId="7e6af620-be97-4e17-b795-aa470a32022a" providerId="ADAL" clId="{8045FDA0-C01C-4449-8E9C-A1809CF3DB13}"/>
    <pc:docChg chg="addSld delSld modSld">
      <pc:chgData name="Sharon Taylor-Booth" userId="7e6af620-be97-4e17-b795-aa470a32022a" providerId="ADAL" clId="{8045FDA0-C01C-4449-8E9C-A1809CF3DB13}" dt="2024-09-27T14:11:33.127" v="38" actId="20577"/>
      <pc:docMkLst>
        <pc:docMk/>
      </pc:docMkLst>
      <pc:sldChg chg="del">
        <pc:chgData name="Sharon Taylor-Booth" userId="7e6af620-be97-4e17-b795-aa470a32022a" providerId="ADAL" clId="{8045FDA0-C01C-4449-8E9C-A1809CF3DB13}" dt="2024-09-27T14:08:36" v="1" actId="47"/>
        <pc:sldMkLst>
          <pc:docMk/>
          <pc:sldMk cId="4164529006" sldId="413"/>
        </pc:sldMkLst>
      </pc:sldChg>
      <pc:sldChg chg="modSp">
        <pc:chgData name="Sharon Taylor-Booth" userId="7e6af620-be97-4e17-b795-aa470a32022a" providerId="ADAL" clId="{8045FDA0-C01C-4449-8E9C-A1809CF3DB13}" dt="2024-09-27T14:11:33.127" v="38" actId="20577"/>
        <pc:sldMkLst>
          <pc:docMk/>
          <pc:sldMk cId="1450692441" sldId="414"/>
        </pc:sldMkLst>
        <pc:graphicFrameChg chg="mod">
          <ac:chgData name="Sharon Taylor-Booth" userId="7e6af620-be97-4e17-b795-aa470a32022a" providerId="ADAL" clId="{8045FDA0-C01C-4449-8E9C-A1809CF3DB13}" dt="2024-09-27T14:11:33.127" v="38" actId="20577"/>
          <ac:graphicFrameMkLst>
            <pc:docMk/>
            <pc:sldMk cId="1450692441" sldId="414"/>
            <ac:graphicFrameMk id="5" creationId="{22490BDC-DCC3-F900-BAF1-53B9589A6DB6}"/>
          </ac:graphicFrameMkLst>
        </pc:graphicFrameChg>
      </pc:sldChg>
      <pc:sldChg chg="add del">
        <pc:chgData name="Sharon Taylor-Booth" userId="7e6af620-be97-4e17-b795-aa470a32022a" providerId="ADAL" clId="{8045FDA0-C01C-4449-8E9C-A1809CF3DB13}" dt="2024-09-27T14:08:36.799" v="2" actId="47"/>
        <pc:sldMkLst>
          <pc:docMk/>
          <pc:sldMk cId="1168597070" sldId="41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580314473472413E-2"/>
          <c:y val="0.14685763881325417"/>
          <c:w val="0.60306481227410724"/>
          <c:h val="0.730875314821833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Chester Diocesan Board of Finance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FB2-4719-BBBE-87BED457A0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CFB2-4719-BBBE-87BED457A05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CFB2-4719-BBBE-87BED457A05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6-CFB2-4719-BBBE-87BED457A05E}"/>
              </c:ext>
            </c:extLst>
          </c:dPt>
          <c:dPt>
            <c:idx val="4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8-CFB2-4719-BBBE-87BED457A05E}"/>
              </c:ext>
            </c:extLst>
          </c:dPt>
          <c:cat>
            <c:strRef>
              <c:f>Sheet1!$A$2:$A$6</c:f>
              <c:strCache>
                <c:ptCount val="5"/>
                <c:pt idx="0">
                  <c:v>Parish Share</c:v>
                </c:pt>
                <c:pt idx="1">
                  <c:v>Fees</c:v>
                </c:pt>
                <c:pt idx="2">
                  <c:v>Other income</c:v>
                </c:pt>
                <c:pt idx="3">
                  <c:v>Investment income</c:v>
                </c:pt>
                <c:pt idx="4">
                  <c:v>Reserves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84</c:v>
                </c:pt>
                <c:pt idx="1">
                  <c:v>4.5</c:v>
                </c:pt>
                <c:pt idx="2">
                  <c:v>6</c:v>
                </c:pt>
                <c:pt idx="3">
                  <c:v>2.5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B2-4719-BBBE-87BED457A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64082592531804528"/>
          <c:y val="0.20137350206381138"/>
          <c:w val="0.35917407468195472"/>
          <c:h val="0.73214957162370864"/>
        </c:manualLayout>
      </c:layout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Chester Diocesan Board of Finance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4F8-495B-B1AB-183248D1130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34F8-495B-B1AB-183248D11308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4F8-495B-B1AB-183248D1130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6-34F8-495B-B1AB-183248D1130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8-34F8-495B-B1AB-183248D11308}"/>
              </c:ext>
            </c:extLst>
          </c:dPt>
          <c:cat>
            <c:strRef>
              <c:f>Sheet1!$A$2:$A$6</c:f>
              <c:strCache>
                <c:ptCount val="5"/>
                <c:pt idx="0">
                  <c:v>Stipends, NI Pensions</c:v>
                </c:pt>
                <c:pt idx="1">
                  <c:v>Housing</c:v>
                </c:pt>
                <c:pt idx="2">
                  <c:v>Training</c:v>
                </c:pt>
                <c:pt idx="3">
                  <c:v>Diocesan Support</c:v>
                </c:pt>
                <c:pt idx="4">
                  <c:v>National Church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59</c:v>
                </c:pt>
                <c:pt idx="1">
                  <c:v>11</c:v>
                </c:pt>
                <c:pt idx="2">
                  <c:v>8.5</c:v>
                </c:pt>
                <c:pt idx="3">
                  <c:v>18.5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F8-495B-B1AB-183248D11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98">
          <a:noFill/>
        </a:ln>
      </c:spPr>
    </c:plotArea>
    <c:legend>
      <c:legendPos val="r"/>
      <c:overlay val="0"/>
      <c:txPr>
        <a:bodyPr/>
        <a:lstStyle/>
        <a:p>
          <a:pPr>
            <a:defRPr sz="2198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417AF-5BC2-4948-BB38-0EC6208A2B5D}" type="doc">
      <dgm:prSet loTypeId="urn:microsoft.com/office/officeart/2005/8/layout/venn1" loCatId="relationship" qsTypeId="urn:microsoft.com/office/officeart/2005/8/quickstyle/simple1" qsCatId="simple" csTypeId="urn:microsoft.com/office/officeart/2005/8/colors/accent6_5" csCatId="accent6" phldr="1"/>
      <dgm:spPr/>
    </dgm:pt>
    <dgm:pt modelId="{5C70BC9B-29B0-45DF-B404-95E8BB83793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Finance Functions </a:t>
          </a:r>
        </a:p>
        <a:p>
          <a:pPr>
            <a:lnSpc>
              <a:spcPct val="0"/>
            </a:lnSpc>
          </a:pPr>
          <a:r>
            <a:rPr lang="en-US" sz="2000" b="1" dirty="0"/>
            <a:t>Church House </a:t>
          </a:r>
        </a:p>
        <a:p>
          <a:pPr>
            <a:lnSpc>
              <a:spcPct val="90000"/>
            </a:lnSpc>
          </a:pPr>
          <a:r>
            <a:rPr lang="en-US" sz="2000" dirty="0"/>
            <a:t>Statutory Accounts</a:t>
          </a:r>
        </a:p>
        <a:p>
          <a:pPr>
            <a:lnSpc>
              <a:spcPct val="90000"/>
            </a:lnSpc>
          </a:pPr>
          <a:r>
            <a:rPr lang="en-US" sz="2000" dirty="0"/>
            <a:t>Parish Share</a:t>
          </a:r>
        </a:p>
        <a:p>
          <a:pPr>
            <a:lnSpc>
              <a:spcPct val="90000"/>
            </a:lnSpc>
          </a:pPr>
          <a:r>
            <a:rPr lang="en-US" sz="2000" dirty="0"/>
            <a:t>Parish Support</a:t>
          </a:r>
        </a:p>
        <a:p>
          <a:pPr>
            <a:lnSpc>
              <a:spcPct val="90000"/>
            </a:lnSpc>
          </a:pPr>
          <a:r>
            <a:rPr lang="en-GB" sz="2000" dirty="0"/>
            <a:t>Purchase &amp; Sales Ledger</a:t>
          </a:r>
        </a:p>
      </dgm:t>
    </dgm:pt>
    <dgm:pt modelId="{CC99DF49-65EE-48FA-B1F8-C8C47DEB7D5C}" type="parTrans" cxnId="{EF5B1D0A-7A11-49ED-8F49-F3FE947A5154}">
      <dgm:prSet/>
      <dgm:spPr/>
      <dgm:t>
        <a:bodyPr/>
        <a:lstStyle/>
        <a:p>
          <a:endParaRPr lang="en-GB"/>
        </a:p>
      </dgm:t>
    </dgm:pt>
    <dgm:pt modelId="{903D612F-1AF6-4D18-B867-A85A46401716}" type="sibTrans" cxnId="{EF5B1D0A-7A11-49ED-8F49-F3FE947A5154}">
      <dgm:prSet/>
      <dgm:spPr/>
      <dgm:t>
        <a:bodyPr/>
        <a:lstStyle/>
        <a:p>
          <a:endParaRPr lang="en-GB"/>
        </a:p>
      </dgm:t>
    </dgm:pt>
    <dgm:pt modelId="{A81B7E68-6757-4775-83B7-57291B4FC2D7}">
      <dgm:prSet phldrT="[Text]" custT="1"/>
      <dgm:spPr/>
      <dgm:t>
        <a:bodyPr/>
        <a:lstStyle/>
        <a:p>
          <a:r>
            <a:rPr lang="en-US" sz="2000" b="1" dirty="0"/>
            <a:t>Treasurer Support </a:t>
          </a:r>
        </a:p>
        <a:p>
          <a:r>
            <a:rPr lang="en-US" sz="2000" dirty="0"/>
            <a:t>Online</a:t>
          </a:r>
        </a:p>
        <a:p>
          <a:r>
            <a:rPr lang="en-US" sz="2000" dirty="0"/>
            <a:t>In person</a:t>
          </a:r>
        </a:p>
        <a:p>
          <a:r>
            <a:rPr lang="en-US" sz="2000" dirty="0"/>
            <a:t>Newsletters</a:t>
          </a:r>
        </a:p>
        <a:p>
          <a:r>
            <a:rPr lang="en-US" sz="2000" dirty="0"/>
            <a:t>WhatsApp groups</a:t>
          </a:r>
        </a:p>
      </dgm:t>
    </dgm:pt>
    <dgm:pt modelId="{580A2D91-6440-49F6-BE79-2B49C1F4DCF4}" type="parTrans" cxnId="{28E98371-6245-492D-BD6A-210CF82D1268}">
      <dgm:prSet/>
      <dgm:spPr/>
      <dgm:t>
        <a:bodyPr/>
        <a:lstStyle/>
        <a:p>
          <a:endParaRPr lang="en-GB"/>
        </a:p>
      </dgm:t>
    </dgm:pt>
    <dgm:pt modelId="{A68B9814-CC9C-4B54-811B-E8BC2521B1DC}" type="sibTrans" cxnId="{28E98371-6245-492D-BD6A-210CF82D1268}">
      <dgm:prSet/>
      <dgm:spPr/>
      <dgm:t>
        <a:bodyPr/>
        <a:lstStyle/>
        <a:p>
          <a:endParaRPr lang="en-GB"/>
        </a:p>
      </dgm:t>
    </dgm:pt>
    <dgm:pt modelId="{A2EE2425-8B76-4F87-90B3-E4F359F2430E}">
      <dgm:prSet phldrT="[Text]" custT="1"/>
      <dgm:spPr/>
      <dgm:t>
        <a:bodyPr/>
        <a:lstStyle/>
        <a:p>
          <a:pPr>
            <a:lnSpc>
              <a:spcPct val="90000"/>
            </a:lnSpc>
          </a:pPr>
          <a:r>
            <a:rPr lang="en-US" sz="2000" b="1" dirty="0"/>
            <a:t>	     </a:t>
          </a:r>
        </a:p>
        <a:p>
          <a:pPr>
            <a:lnSpc>
              <a:spcPct val="100000"/>
            </a:lnSpc>
          </a:pPr>
          <a:r>
            <a:rPr lang="en-US" sz="2000" b="1" dirty="0"/>
            <a:t>    Finance Team  Support  to Parishes </a:t>
          </a:r>
        </a:p>
        <a:p>
          <a:pPr>
            <a:lnSpc>
              <a:spcPct val="90000"/>
            </a:lnSpc>
          </a:pPr>
          <a:r>
            <a:rPr lang="en-US" sz="2000" dirty="0"/>
            <a:t>Support</a:t>
          </a:r>
        </a:p>
        <a:p>
          <a:pPr>
            <a:lnSpc>
              <a:spcPct val="90000"/>
            </a:lnSpc>
          </a:pPr>
          <a:r>
            <a:rPr lang="en-US" sz="2000" dirty="0"/>
            <a:t>Signpost</a:t>
          </a:r>
        </a:p>
        <a:p>
          <a:pPr>
            <a:lnSpc>
              <a:spcPct val="90000"/>
            </a:lnSpc>
          </a:pPr>
          <a:r>
            <a:rPr lang="en-US" sz="2000" dirty="0"/>
            <a:t>Equip</a:t>
          </a:r>
        </a:p>
        <a:p>
          <a:pPr>
            <a:lnSpc>
              <a:spcPct val="90000"/>
            </a:lnSpc>
          </a:pPr>
          <a:r>
            <a:rPr lang="en-US" sz="2000" dirty="0"/>
            <a:t>Connect</a:t>
          </a:r>
        </a:p>
        <a:p>
          <a:pPr>
            <a:lnSpc>
              <a:spcPct val="90000"/>
            </a:lnSpc>
          </a:pPr>
          <a:endParaRPr lang="en-US" sz="2000" b="1" dirty="0"/>
        </a:p>
        <a:p>
          <a:pPr>
            <a:lnSpc>
              <a:spcPct val="90000"/>
            </a:lnSpc>
          </a:pPr>
          <a:endParaRPr lang="en-GB" sz="1400" dirty="0"/>
        </a:p>
      </dgm:t>
    </dgm:pt>
    <dgm:pt modelId="{7AF56218-F602-4DFE-BE61-EC66FEEFD9B7}" type="parTrans" cxnId="{701075A8-D045-49B6-8157-9BCB48F3D7BC}">
      <dgm:prSet/>
      <dgm:spPr/>
      <dgm:t>
        <a:bodyPr/>
        <a:lstStyle/>
        <a:p>
          <a:endParaRPr lang="en-GB"/>
        </a:p>
      </dgm:t>
    </dgm:pt>
    <dgm:pt modelId="{20C2B17B-5105-4323-9BE5-D46E8DC2A97F}" type="sibTrans" cxnId="{701075A8-D045-49B6-8157-9BCB48F3D7BC}">
      <dgm:prSet/>
      <dgm:spPr/>
      <dgm:t>
        <a:bodyPr/>
        <a:lstStyle/>
        <a:p>
          <a:endParaRPr lang="en-GB"/>
        </a:p>
      </dgm:t>
    </dgm:pt>
    <dgm:pt modelId="{C85B8876-95A2-418D-A898-6A0815F14A76}" type="pres">
      <dgm:prSet presAssocID="{218417AF-5BC2-4948-BB38-0EC6208A2B5D}" presName="compositeShape" presStyleCnt="0">
        <dgm:presLayoutVars>
          <dgm:chMax val="7"/>
          <dgm:dir/>
          <dgm:resizeHandles val="exact"/>
        </dgm:presLayoutVars>
      </dgm:prSet>
      <dgm:spPr/>
    </dgm:pt>
    <dgm:pt modelId="{9BB2BD20-0746-4E26-A332-2378D33E9AE6}" type="pres">
      <dgm:prSet presAssocID="{5C70BC9B-29B0-45DF-B404-95E8BB83793E}" presName="circ1" presStyleLbl="vennNode1" presStyleIdx="0" presStyleCnt="3" custScaleX="143456" custScaleY="93869" custLinFactNeighborX="1234" custLinFactNeighborY="-3459"/>
      <dgm:spPr/>
    </dgm:pt>
    <dgm:pt modelId="{E19DD7D9-8646-479A-868C-B6EF4CBAD8E5}" type="pres">
      <dgm:prSet presAssocID="{5C70BC9B-29B0-45DF-B404-95E8BB83793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5F675F-98CB-4A63-905B-4656450FB9AE}" type="pres">
      <dgm:prSet presAssocID="{A81B7E68-6757-4775-83B7-57291B4FC2D7}" presName="circ2" presStyleLbl="vennNode1" presStyleIdx="1" presStyleCnt="3" custScaleX="141994" custScaleY="97799" custLinFactNeighborX="16033" custLinFactNeighborY="5006"/>
      <dgm:spPr/>
    </dgm:pt>
    <dgm:pt modelId="{B52F4653-F27E-40DD-88AD-4C2D0AA59DBB}" type="pres">
      <dgm:prSet presAssocID="{A81B7E68-6757-4775-83B7-57291B4FC2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CB8955-3D9A-4447-81A6-1A8250DB12C5}" type="pres">
      <dgm:prSet presAssocID="{A2EE2425-8B76-4F87-90B3-E4F359F2430E}" presName="circ3" presStyleLbl="vennNode1" presStyleIdx="2" presStyleCnt="3" custScaleX="137058" custScaleY="100894" custLinFactNeighborX="-19475" custLinFactNeighborY="6116"/>
      <dgm:spPr/>
    </dgm:pt>
    <dgm:pt modelId="{3877DCC4-C748-4B87-9F6E-20D6CC63612D}" type="pres">
      <dgm:prSet presAssocID="{A2EE2425-8B76-4F87-90B3-E4F359F2430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F5B1D0A-7A11-49ED-8F49-F3FE947A5154}" srcId="{218417AF-5BC2-4948-BB38-0EC6208A2B5D}" destId="{5C70BC9B-29B0-45DF-B404-95E8BB83793E}" srcOrd="0" destOrd="0" parTransId="{CC99DF49-65EE-48FA-B1F8-C8C47DEB7D5C}" sibTransId="{903D612F-1AF6-4D18-B867-A85A46401716}"/>
    <dgm:cxn modelId="{A0204C27-487F-4DD3-A6A5-09BB11AE142C}" type="presOf" srcId="{5C70BC9B-29B0-45DF-B404-95E8BB83793E}" destId="{E19DD7D9-8646-479A-868C-B6EF4CBAD8E5}" srcOrd="1" destOrd="0" presId="urn:microsoft.com/office/officeart/2005/8/layout/venn1"/>
    <dgm:cxn modelId="{28E98371-6245-492D-BD6A-210CF82D1268}" srcId="{218417AF-5BC2-4948-BB38-0EC6208A2B5D}" destId="{A81B7E68-6757-4775-83B7-57291B4FC2D7}" srcOrd="1" destOrd="0" parTransId="{580A2D91-6440-49F6-BE79-2B49C1F4DCF4}" sibTransId="{A68B9814-CC9C-4B54-811B-E8BC2521B1DC}"/>
    <dgm:cxn modelId="{390CCE72-5695-48DA-9885-89AE651BD81E}" type="presOf" srcId="{A81B7E68-6757-4775-83B7-57291B4FC2D7}" destId="{485F675F-98CB-4A63-905B-4656450FB9AE}" srcOrd="0" destOrd="0" presId="urn:microsoft.com/office/officeart/2005/8/layout/venn1"/>
    <dgm:cxn modelId="{9279CE7A-0699-4FC3-9ADF-275A52CB57FA}" type="presOf" srcId="{A2EE2425-8B76-4F87-90B3-E4F359F2430E}" destId="{3877DCC4-C748-4B87-9F6E-20D6CC63612D}" srcOrd="1" destOrd="0" presId="urn:microsoft.com/office/officeart/2005/8/layout/venn1"/>
    <dgm:cxn modelId="{C228C080-B8F3-43B5-BD0D-CF2BBF1E6DA6}" type="presOf" srcId="{A81B7E68-6757-4775-83B7-57291B4FC2D7}" destId="{B52F4653-F27E-40DD-88AD-4C2D0AA59DBB}" srcOrd="1" destOrd="0" presId="urn:microsoft.com/office/officeart/2005/8/layout/venn1"/>
    <dgm:cxn modelId="{7618B286-B612-4DC2-AAE7-F2A5DEB98F4F}" type="presOf" srcId="{5C70BC9B-29B0-45DF-B404-95E8BB83793E}" destId="{9BB2BD20-0746-4E26-A332-2378D33E9AE6}" srcOrd="0" destOrd="0" presId="urn:microsoft.com/office/officeart/2005/8/layout/venn1"/>
    <dgm:cxn modelId="{701075A8-D045-49B6-8157-9BCB48F3D7BC}" srcId="{218417AF-5BC2-4948-BB38-0EC6208A2B5D}" destId="{A2EE2425-8B76-4F87-90B3-E4F359F2430E}" srcOrd="2" destOrd="0" parTransId="{7AF56218-F602-4DFE-BE61-EC66FEEFD9B7}" sibTransId="{20C2B17B-5105-4323-9BE5-D46E8DC2A97F}"/>
    <dgm:cxn modelId="{4C603FB7-C27E-4F35-97DA-C455AAE2C11B}" type="presOf" srcId="{A2EE2425-8B76-4F87-90B3-E4F359F2430E}" destId="{87CB8955-3D9A-4447-81A6-1A8250DB12C5}" srcOrd="0" destOrd="0" presId="urn:microsoft.com/office/officeart/2005/8/layout/venn1"/>
    <dgm:cxn modelId="{CB83F3C6-BA33-4D32-BB2F-18590BF1ACE1}" type="presOf" srcId="{218417AF-5BC2-4948-BB38-0EC6208A2B5D}" destId="{C85B8876-95A2-418D-A898-6A0815F14A76}" srcOrd="0" destOrd="0" presId="urn:microsoft.com/office/officeart/2005/8/layout/venn1"/>
    <dgm:cxn modelId="{CBB139AC-5331-4024-B22E-4290AA259381}" type="presParOf" srcId="{C85B8876-95A2-418D-A898-6A0815F14A76}" destId="{9BB2BD20-0746-4E26-A332-2378D33E9AE6}" srcOrd="0" destOrd="0" presId="urn:microsoft.com/office/officeart/2005/8/layout/venn1"/>
    <dgm:cxn modelId="{A577A105-9451-4595-94EA-BB4E46B3E86E}" type="presParOf" srcId="{C85B8876-95A2-418D-A898-6A0815F14A76}" destId="{E19DD7D9-8646-479A-868C-B6EF4CBAD8E5}" srcOrd="1" destOrd="0" presId="urn:microsoft.com/office/officeart/2005/8/layout/venn1"/>
    <dgm:cxn modelId="{6F7997AD-355F-4ECD-B7CD-56A4E35C253C}" type="presParOf" srcId="{C85B8876-95A2-418D-A898-6A0815F14A76}" destId="{485F675F-98CB-4A63-905B-4656450FB9AE}" srcOrd="2" destOrd="0" presId="urn:microsoft.com/office/officeart/2005/8/layout/venn1"/>
    <dgm:cxn modelId="{0CA9DD00-85AA-4A2D-83B8-6D028D94DA13}" type="presParOf" srcId="{C85B8876-95A2-418D-A898-6A0815F14A76}" destId="{B52F4653-F27E-40DD-88AD-4C2D0AA59DBB}" srcOrd="3" destOrd="0" presId="urn:microsoft.com/office/officeart/2005/8/layout/venn1"/>
    <dgm:cxn modelId="{57C51D4A-70C1-4CD7-BF38-85E182A0EF88}" type="presParOf" srcId="{C85B8876-95A2-418D-A898-6A0815F14A76}" destId="{87CB8955-3D9A-4447-81A6-1A8250DB12C5}" srcOrd="4" destOrd="0" presId="urn:microsoft.com/office/officeart/2005/8/layout/venn1"/>
    <dgm:cxn modelId="{9991C158-0598-4E59-8358-7ACF1F255ED0}" type="presParOf" srcId="{C85B8876-95A2-418D-A898-6A0815F14A76}" destId="{3877DCC4-C748-4B87-9F6E-20D6CC63612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2BD20-0746-4E26-A332-2378D33E9AE6}">
      <dsp:nvSpPr>
        <dsp:cNvPr id="0" name=""/>
        <dsp:cNvSpPr/>
      </dsp:nvSpPr>
      <dsp:spPr>
        <a:xfrm>
          <a:off x="1806477" y="84461"/>
          <a:ext cx="4515045" cy="2954374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Finance Functions </a:t>
          </a:r>
        </a:p>
        <a:p>
          <a:pPr marL="0" lvl="0" indent="0" algn="ctr" defTabSz="889000">
            <a:lnSpc>
              <a:spcPct val="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Church House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Statutory Accounts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Parish Share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Parish Support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Purchase &amp; Sales Ledger</a:t>
          </a:r>
        </a:p>
      </dsp:txBody>
      <dsp:txXfrm>
        <a:off x="2408483" y="601477"/>
        <a:ext cx="3311033" cy="1329468"/>
      </dsp:txXfrm>
    </dsp:sp>
    <dsp:sp modelId="{485F675F-98CB-4A63-905B-4656450FB9AE}">
      <dsp:nvSpPr>
        <dsp:cNvPr id="0" name=""/>
        <dsp:cNvSpPr/>
      </dsp:nvSpPr>
      <dsp:spPr>
        <a:xfrm>
          <a:off x="3430923" y="2256124"/>
          <a:ext cx="4469031" cy="3078065"/>
        </a:xfrm>
        <a:prstGeom prst="ellipse">
          <a:avLst/>
        </a:prstGeom>
        <a:solidFill>
          <a:schemeClr val="accent6">
            <a:shade val="80000"/>
            <a:alpha val="50000"/>
            <a:hueOff val="-65"/>
            <a:satOff val="-367"/>
            <a:lumOff val="2098"/>
            <a:alpha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Treasurer Support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Online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person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Newsletters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WhatsApp groups</a:t>
          </a:r>
        </a:p>
      </dsp:txBody>
      <dsp:txXfrm>
        <a:off x="4797702" y="3051291"/>
        <a:ext cx="2681418" cy="1692935"/>
      </dsp:txXfrm>
    </dsp:sp>
    <dsp:sp modelId="{87CB8955-3D9A-4447-81A6-1A8250DB12C5}">
      <dsp:nvSpPr>
        <dsp:cNvPr id="0" name=""/>
        <dsp:cNvSpPr/>
      </dsp:nvSpPr>
      <dsp:spPr>
        <a:xfrm>
          <a:off x="119713" y="2242355"/>
          <a:ext cx="4313678" cy="3175475"/>
        </a:xfrm>
        <a:prstGeom prst="ellipse">
          <a:avLst/>
        </a:prstGeom>
        <a:solidFill>
          <a:schemeClr val="accent6">
            <a:shade val="80000"/>
            <a:alpha val="50000"/>
            <a:hueOff val="-130"/>
            <a:satOff val="-735"/>
            <a:lumOff val="4196"/>
            <a:alphaOff val="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	   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   Finance Team  Support  to Parishes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Signpost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Equip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Connect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525918" y="3062686"/>
        <a:ext cx="2588207" cy="1746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0.45284</cdr:x>
      <cdr:y>0.77825</cdr:y>
    </cdr:from>
    <cdr:to>
      <cdr:x>0.64439</cdr:x>
      <cdr:y>0.85189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4576" y="518457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0.68024</cdr:x>
      <cdr:y>0.14954</cdr:y>
    </cdr:from>
    <cdr:to>
      <cdr:x>0.9205</cdr:x>
      <cdr:y>0.21963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1FB7EFD-8F1A-4387-9071-B663BEA30E14}"/>
            </a:ext>
          </a:extLst>
        </cdr:cNvPr>
        <cdr:cNvSpPr txBox="1"/>
      </cdr:nvSpPr>
      <cdr:spPr>
        <a:xfrm xmlns:a="http://schemas.openxmlformats.org/drawingml/2006/main">
          <a:off x="6116488" y="1075408"/>
          <a:ext cx="216024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0.44309</cdr:x>
      <cdr:y>0.76875</cdr:y>
    </cdr:from>
    <cdr:to>
      <cdr:x>0.66114</cdr:x>
      <cdr:y>0.84064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4576" y="518457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FFDE49-1CA6-6BCF-579A-EB6B36681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39BE8E-5660-5B3F-F025-22FACB3057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C9DEB5-1FC5-4621-B335-3B5618F40DA4}" type="datetime1">
              <a:rPr lang="en-GB"/>
              <a:pPr>
                <a:defRPr/>
              </a:pPr>
              <a:t>27/09/2024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DD2F7D-A92D-C00C-8CAE-3D4451B173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4D0BA-6984-4C51-2271-44D643A61D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33CC59-73EC-4622-8C01-0860A4484D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E74127-45C1-0419-A233-2D5E84EC2C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B5883-F901-4D59-4288-728F66B2FF1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1E8C54-954E-4C73-B616-4548EF1CAEDE}" type="datetime1">
              <a:rPr lang="en-GB"/>
              <a:pPr>
                <a:defRPr/>
              </a:pPr>
              <a:t>27/09/2024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5BBEE1-6FE0-48AD-93CE-2D89DC50BD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7EB4A94-14C4-FF1E-79FD-5EC77E822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A3AF3-FC13-90CB-A823-EE349EBD36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35209-2DE0-F0AA-E46C-E0F0A792A5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00FFEA-05FB-4DA3-9C24-B3C6385911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5884C58-9904-90F8-7FE2-011F25F48D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A6EC7E07-0547-BBCC-3702-4FF9CB4D1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D4C13019-4832-1BFD-FB34-07B76E986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366C58-57C3-4EF4-98C6-48B2A173AFCF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6249FBFC-20A0-AD79-EA61-072C47A828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5D9719-62B7-4893-BA86-F143F9684FBF}" type="datetime1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27/09/2024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C50ECBF0-1B0E-111C-FDB9-2B2D62E64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0731AA4-90B3-F098-3DFA-C82CCBA3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Not and </a:t>
            </a:r>
            <a:r>
              <a:rPr lang="en-GB" altLang="en-US" dirty="0" err="1"/>
              <a:t>assesment</a:t>
            </a:r>
            <a:r>
              <a:rPr lang="en-GB" altLang="en-US" dirty="0"/>
              <a:t> of wealth but rather an estimate of ability to pay</a:t>
            </a:r>
            <a:endParaRPr lang="en-GB" altLang="en-US" sz="16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/>
              <a:t>Derived from Census Data and mapped to Parishes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1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1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/>
              <a:t>Parishes ranked by never worked and long term unemployed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1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altLang="en-US" sz="1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altLang="en-US" sz="1200" dirty="0"/>
              <a:t>Parishes ranked by managerial / professional employment 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C2672B9-418F-AFD3-EAFF-DE903DA5F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394163-87F8-461A-80BC-73C56D755919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0725" name="Date Placeholder 4">
            <a:extLst>
              <a:ext uri="{FF2B5EF4-FFF2-40B4-BE49-F238E27FC236}">
                <a16:creationId xmlns:a16="http://schemas.microsoft.com/office/drawing/2014/main" id="{CB3019F9-E616-26B7-6FA7-0A0D5B4506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819349-CF01-4D4B-B5CB-FF263EFE6956}" type="datetime1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27/09/2024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23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F0A546A-FF0A-5A5D-6C7E-90EDA9571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570E83D-413B-F486-65C8-AE61D4265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Not and </a:t>
            </a:r>
            <a:r>
              <a:rPr lang="en-GB" altLang="en-US" dirty="0" err="1"/>
              <a:t>assesment</a:t>
            </a:r>
            <a:r>
              <a:rPr lang="en-GB" altLang="en-US" dirty="0"/>
              <a:t> of wealth but rather an estimate of ability to pay</a:t>
            </a:r>
            <a:endParaRPr lang="en-GB" altLang="en-US" sz="1600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59C765E-46C5-E531-2F3C-00688E32E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17E8B-B694-4761-A2A7-86EECCAE99E0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2773" name="Date Placeholder 4">
            <a:extLst>
              <a:ext uri="{FF2B5EF4-FFF2-40B4-BE49-F238E27FC236}">
                <a16:creationId xmlns:a16="http://schemas.microsoft.com/office/drawing/2014/main" id="{9EB176FA-D6A8-33E4-2B14-E15D66AF8D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A5E263-F64C-4274-A5D1-B330D7DCB510}" type="datetime1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27/09/2024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F0A546A-FF0A-5A5D-6C7E-90EDA9571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2570E83D-413B-F486-65C8-AE61D4265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/>
              <a:t>Support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/>
              <a:t>Connect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/>
              <a:t>Equip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1600" dirty="0"/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59C765E-46C5-E531-2F3C-00688E32E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717E8B-B694-4761-A2A7-86EECCAE99E0}" type="slidenum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2773" name="Date Placeholder 4">
            <a:extLst>
              <a:ext uri="{FF2B5EF4-FFF2-40B4-BE49-F238E27FC236}">
                <a16:creationId xmlns:a16="http://schemas.microsoft.com/office/drawing/2014/main" id="{9EB176FA-D6A8-33E4-2B14-E15D66AF8D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A5E263-F64C-4274-A5D1-B330D7DCB510}" type="datetime1">
              <a:rPr lang="en-GB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27/09/2024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4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0AF1A-544C-49B7-90BD-8B4E3D1664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32974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5926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DAFA46-3243-7440-C7A7-D9DFD3B243EF}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821CBED-4AD3-79E6-0D36-B23752F3E9F8}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A694C88B-79DC-5DB7-07A2-40BD08CFC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800225" y="4519613"/>
            <a:ext cx="1979613" cy="1363662"/>
            <a:chOff x="4879602" y="3781429"/>
            <a:chExt cx="1980001" cy="136391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2E8B3F4-C394-F8B0-5F92-6CCECC4EDAFB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5995E4-4A7A-6211-82F7-87B48EA2AC62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AA45FE-F210-CF9E-A987-E6BF2B2D6744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F3A1085-F5AB-6386-5355-649828EBFE68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0" name="Title 5"/>
          <p:cNvSpPr>
            <a:spLocks noGrp="1"/>
          </p:cNvSpPr>
          <p:nvPr>
            <p:ph type="ctrTitle"/>
          </p:nvPr>
        </p:nvSpPr>
        <p:spPr>
          <a:xfrm>
            <a:off x="548640" y="548640"/>
            <a:ext cx="8281987" cy="1253041"/>
          </a:xfr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8" name="Picture Placeholder 55"/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9" name="Picture Placeholder 55"/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18"/>
          </p:nvPr>
        </p:nvSpPr>
        <p:spPr>
          <a:xfrm>
            <a:off x="1079500" y="3781425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60"/>
          <p:cNvSpPr>
            <a:spLocks noGrp="1"/>
          </p:cNvSpPr>
          <p:nvPr>
            <p:ph type="body" sz="quarter" idx="17"/>
          </p:nvPr>
        </p:nvSpPr>
        <p:spPr>
          <a:xfrm>
            <a:off x="1078733" y="4232949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62"/>
          <p:cNvSpPr>
            <a:spLocks noGrp="1"/>
          </p:cNvSpPr>
          <p:nvPr>
            <p:ph type="body" sz="quarter" idx="20"/>
          </p:nvPr>
        </p:nvSpPr>
        <p:spPr>
          <a:xfrm>
            <a:off x="3839151" y="3781425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60"/>
          <p:cNvSpPr>
            <a:spLocks noGrp="1"/>
          </p:cNvSpPr>
          <p:nvPr>
            <p:ph type="body" sz="quarter" idx="19"/>
          </p:nvPr>
        </p:nvSpPr>
        <p:spPr>
          <a:xfrm>
            <a:off x="3838384" y="4232949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2"/>
          <p:cNvSpPr>
            <a:spLocks noGrp="1"/>
          </p:cNvSpPr>
          <p:nvPr>
            <p:ph type="body" sz="quarter" idx="22"/>
          </p:nvPr>
        </p:nvSpPr>
        <p:spPr>
          <a:xfrm>
            <a:off x="6662743" y="3781425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60"/>
          <p:cNvSpPr>
            <a:spLocks noGrp="1"/>
          </p:cNvSpPr>
          <p:nvPr>
            <p:ph type="body" sz="quarter" idx="21"/>
          </p:nvPr>
        </p:nvSpPr>
        <p:spPr>
          <a:xfrm>
            <a:off x="6661976" y="4232949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2"/>
          <p:cNvSpPr>
            <a:spLocks noGrp="1"/>
          </p:cNvSpPr>
          <p:nvPr>
            <p:ph type="body" sz="quarter" idx="24"/>
          </p:nvPr>
        </p:nvSpPr>
        <p:spPr>
          <a:xfrm>
            <a:off x="9433112" y="3787288"/>
            <a:ext cx="1711325" cy="365760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0"/>
          <p:cNvSpPr>
            <a:spLocks noGrp="1"/>
          </p:cNvSpPr>
          <p:nvPr>
            <p:ph type="body" sz="quarter" idx="23"/>
          </p:nvPr>
        </p:nvSpPr>
        <p:spPr>
          <a:xfrm>
            <a:off x="9432345" y="4238812"/>
            <a:ext cx="1711572" cy="638175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4956B9-2135-3B94-5F3F-94A4188CB054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DB51F8-405F-EF0A-8E2E-3F04011D3D5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0E03927-2B0F-B4A4-A8C6-6E3C95265B7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C5EACE79-67E4-460E-9550-79ACE82A2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02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C7BAC-9C90-5F60-66D1-802DF1C6396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277B8-FB77-67F7-B187-8BBD483900A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755C-90EA-A2CA-27C3-05564B1AE04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316A1151-52D4-4213-9923-010499DC2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07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700120BE-6DF9-B78F-1240-D463735B4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161713" y="125413"/>
            <a:ext cx="1404937" cy="1155700"/>
            <a:chOff x="11161347" y="125399"/>
            <a:chExt cx="1404698" cy="115564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6BC5B47-6046-9E6F-3680-EA93F9423C2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2F1657C-4567-7EE5-FD41-CB6961776FAF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196B7A-83E7-240B-0CD9-9C4B1D9A2DAE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C3249149-7B1E-8A91-988A-4488C79D3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3725" y="5610225"/>
            <a:ext cx="668338" cy="631825"/>
            <a:chOff x="10478914" y="1506691"/>
            <a:chExt cx="667802" cy="63147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4C2F2B-1789-1453-4594-4537D4E8DD6F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568142C-43A2-0599-CC0F-6B8A4A61E028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B373E281-F9E5-F12F-29ED-6CE5E91E3325}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C237DB9-3A19-AEE2-B840-1A75CE5F170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152E3AE-ABA6-55AA-50BA-0E67DF6B2B7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173685F-35D7-E26D-91B7-F3AA173101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10098B81-D90F-4E2B-B963-C630AB52B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8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5F4BD46-4EB9-DC4D-3C2A-E9F07DCE4F70}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5720BEB8-7481-6417-34C1-ADC73CD1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10914857" y="5534819"/>
            <a:ext cx="668337" cy="631825"/>
            <a:chOff x="10478914" y="1506691"/>
            <a:chExt cx="667802" cy="63147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B5B6E3-252A-6269-64C5-81D0CEDD4F72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C70CA7-FB8B-EE7B-C4FC-6FA3C3FB6816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rtlCol="0" anchor="b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14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586780B-F069-7CAE-FB46-430A78FC1ED1}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393DDE96-2BF9-2937-C452-B286F54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02288" y="5691188"/>
            <a:ext cx="668337" cy="631825"/>
            <a:chOff x="3409557" y="4940429"/>
            <a:chExt cx="667802" cy="6314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463B22-0B75-3923-EB3B-53502E7EF93C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512ADEC-C695-C1C9-8BE3-FE18EDA7ACE8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anchor="t" anchorCtr="0"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52829F70-D5C2-361D-8EC5-FDB15531BE8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BE0B5AC-7B48-84D7-A183-273BA98F13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3A8FCF6-73FF-A1E6-D59A-F610CBE052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D594CE85-D536-40C3-B0C8-58CEA515E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79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A2FFB1-400A-BEED-FAEC-79AC67532A5A}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0C3A2-E668-DD1F-7ED2-35B190F25D98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rtlCol="0" anchor="b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B05D6-F2CD-C827-472D-8F07D3E9D68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95F18-43B6-5FB6-8418-686DF51356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1E82-356D-F71C-59E8-C60192B6F3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2B65-D91C-4DC8-B8D6-719316CA56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30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/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rtlCol="0" anchor="b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739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62EF62F-3C1B-6654-3B06-EA9182E36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821988" y="4143375"/>
            <a:ext cx="735012" cy="760413"/>
            <a:chOff x="5243759" y="1363788"/>
            <a:chExt cx="734257" cy="76050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2CA87C79-8A20-0E91-7AEA-CE364C98F6DD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0388D9A-1610-A093-8CCD-00107630D10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3167DCA3-AFD4-FEE9-5686-35948989D2C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277BEE-8ABD-37F3-5707-024AFDFF3542}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B028C0BB-B38F-9CE1-08A7-CBBF65F6A71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C14CAD0-6BF0-647D-FE17-8E81BFDD0D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DA24A0D-C7C2-A55D-96F3-D69D8D92BD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EC75E386-CDAE-4DC9-951D-4EAE84E0AE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95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9376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BB87642A-2F89-BEC2-9707-34DCD2A8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38113" y="5260975"/>
            <a:ext cx="1979612" cy="1363663"/>
            <a:chOff x="4879602" y="3781429"/>
            <a:chExt cx="1980001" cy="136391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1B242FA-DC77-A7CD-7FBE-C304E255B7C8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4DCA138-8E67-EEC0-C7D8-042FF7B9DBAB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1714F61-7C4F-E492-0A20-0751FCB90EDD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C02FCC-F3C2-52AA-3382-2914B8E88CD6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7B9179-33BE-15D1-E64E-B31BA1765176}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C61CE0-7008-1827-1511-0265E395E6D7}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8418-12F0-384C-40FE-4E133278AEC2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rtlCol="0">
            <a:noAutofit/>
          </a:bodyPr>
          <a:lstStyle>
            <a:lvl1pPr>
              <a:defRPr lang="en-GB" sz="4800" dirty="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/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anchor="b"/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39659" y="1731375"/>
            <a:ext cx="3566160" cy="535354"/>
          </a:xfrm>
        </p:spPr>
        <p:txBody>
          <a:bodyPr anchor="b"/>
          <a:lstStyle>
            <a:lvl1pPr>
              <a:buNone/>
              <a:defRPr lang="en-GB" sz="2000" b="0" cap="all" spc="20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5"/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73F4BD-D07D-71C2-F3B6-FE13D685120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E182605-C9CD-7E75-6065-EF184EB3DE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90B60A-7FDD-DA87-EC9C-6372FCA74C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B97FB8E4-0CB7-4CAD-9919-0FFB2724A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446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304DB85-E18C-83FD-B4DB-95BB16E35A93}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7745953-8CF5-90FD-5C87-F23C7C4BD2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A098D3-C332-CF86-B0C8-AD1EAAE4DAC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45747ED-51BB-11ED-E52F-9443D17AEE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2D7DE5A5-BB3B-44BC-BB36-A4D7B8CB5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0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47386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646CA-AABA-425A-8D37-506801A982B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2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5370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1061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4B95B-23FE-4DAC-A77F-2A691219C8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85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1A12F-A950-45E8-8EB3-C12FE08263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0288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Tuesday, February 2, 20XX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Sample Footer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B435330B-2D8C-43CE-B98E-653B697C832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A colorful background with triangles&#10;&#10;Description automatically generated">
            <a:extLst>
              <a:ext uri="{FF2B5EF4-FFF2-40B4-BE49-F238E27FC236}">
                <a16:creationId xmlns:a16="http://schemas.microsoft.com/office/drawing/2014/main" id="{E883D1EE-B7BF-7A3B-B681-0F58D1010C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224C21-C3F2-7CD3-6590-33C5CA23E1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">
                <a:schemeClr val="bg1"/>
              </a:gs>
              <a:gs pos="67000">
                <a:schemeClr val="bg1">
                  <a:alpha val="53000"/>
                </a:schemeClr>
              </a:gs>
              <a:gs pos="47000">
                <a:schemeClr val="bg1">
                  <a:alpha val="85000"/>
                </a:schemeClr>
              </a:gs>
              <a:gs pos="99000">
                <a:schemeClr val="bg1">
                  <a:shade val="100000"/>
                  <a:satMod val="115000"/>
                  <a:alpha val="4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72DDEF-1396-C613-564B-D0BAE5F729F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48801" y="5901034"/>
            <a:ext cx="2303351" cy="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51" r:id="rId15"/>
    <p:sldLayoutId id="2147483752" r:id="rId16"/>
    <p:sldLayoutId id="2147483754" r:id="rId17"/>
    <p:sldLayoutId id="2147483755" r:id="rId18"/>
    <p:sldLayoutId id="2147483757" r:id="rId19"/>
    <p:sldLayoutId id="2147483760" r:id="rId20"/>
    <p:sldLayoutId id="2147483761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jp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4C5714-C546-9C62-C0B7-4384AEE6DA3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E0108B1A-0ADF-43D2-B29B-B090BF7E54AE}" type="slidenum">
              <a:rPr lang="en-GB"/>
              <a:pPr>
                <a:defRPr/>
              </a:pPr>
              <a:t>1</a:t>
            </a:fld>
            <a:endParaRPr lang="en-GB"/>
          </a:p>
        </p:txBody>
      </p:sp>
      <p:pic>
        <p:nvPicPr>
          <p:cNvPr id="27652" name="Picture 9">
            <a:extLst>
              <a:ext uri="{FF2B5EF4-FFF2-40B4-BE49-F238E27FC236}">
                <a16:creationId xmlns:a16="http://schemas.microsoft.com/office/drawing/2014/main" id="{C1F5133E-DC55-0789-AD60-0C0E77A1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1">
            <a:extLst>
              <a:ext uri="{FF2B5EF4-FFF2-40B4-BE49-F238E27FC236}">
                <a16:creationId xmlns:a16="http://schemas.microsoft.com/office/drawing/2014/main" id="{364AF40F-40E3-DAFB-F49D-BE0733115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" y="32273"/>
            <a:ext cx="113363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GB" altLang="en-US" sz="3200" dirty="0"/>
              <a:t>Finances– </a:t>
            </a:r>
            <a:r>
              <a:rPr lang="en-GB" altLang="en-US" sz="2400" dirty="0"/>
              <a:t>The Parish / Diocesan connection</a:t>
            </a:r>
          </a:p>
          <a:p>
            <a:pPr eaLnBrk="1" hangingPunct="1"/>
            <a:r>
              <a:rPr lang="en-GB" altLang="en-US" sz="2400" dirty="0"/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9973E4-ADCE-1979-B1E8-4945D35E192A}"/>
              </a:ext>
            </a:extLst>
          </p:cNvPr>
          <p:cNvSpPr/>
          <p:nvPr/>
        </p:nvSpPr>
        <p:spPr>
          <a:xfrm>
            <a:off x="511174" y="2409809"/>
            <a:ext cx="10807702" cy="1221677"/>
          </a:xfrm>
          <a:prstGeom prst="roundRect">
            <a:avLst/>
          </a:prstGeom>
          <a:solidFill>
            <a:srgbClr val="E062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PAROCHIAL</a:t>
            </a:r>
            <a:r>
              <a:rPr lang="en-GB" sz="3600" b="1" dirty="0"/>
              <a:t> FEES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/>
              <a:t>Parochial fees (legally payable) fees for weddings and funerals</a:t>
            </a:r>
            <a:endParaRPr lang="en-GB" altLang="en-US" sz="28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302422-C1B9-548E-D091-76CBF5513AC8}"/>
              </a:ext>
            </a:extLst>
          </p:cNvPr>
          <p:cNvSpPr/>
          <p:nvPr/>
        </p:nvSpPr>
        <p:spPr>
          <a:xfrm>
            <a:off x="511175" y="3903567"/>
            <a:ext cx="10825164" cy="1221677"/>
          </a:xfrm>
          <a:prstGeom prst="roundRect">
            <a:avLst/>
          </a:prstGeom>
          <a:solidFill>
            <a:srgbClr val="E062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PARISH ANNUAL REPORTS AND ACCOUNTS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dirty="0"/>
              <a:t>Parish Accounts are submitted to the Diocese annually</a:t>
            </a:r>
            <a:endParaRPr lang="en-GB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22EEAC-5AC9-F39F-D122-419C3C64D5D6}"/>
              </a:ext>
            </a:extLst>
          </p:cNvPr>
          <p:cNvSpPr/>
          <p:nvPr/>
        </p:nvSpPr>
        <p:spPr>
          <a:xfrm>
            <a:off x="511175" y="5378588"/>
            <a:ext cx="10825164" cy="1221677"/>
          </a:xfrm>
          <a:prstGeom prst="roundRect">
            <a:avLst/>
          </a:prstGeom>
          <a:solidFill>
            <a:srgbClr val="E062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EXCEPTED CHARITY STATUS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Implied delegated supervision and support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DCDFBF-2E3C-8996-11AA-597EDC53E35D}"/>
              </a:ext>
            </a:extLst>
          </p:cNvPr>
          <p:cNvSpPr/>
          <p:nvPr/>
        </p:nvSpPr>
        <p:spPr>
          <a:xfrm>
            <a:off x="502443" y="986361"/>
            <a:ext cx="10825164" cy="1221677"/>
          </a:xfrm>
          <a:prstGeom prst="roundRect">
            <a:avLst/>
          </a:prstGeom>
          <a:solidFill>
            <a:srgbClr val="E062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/>
              <a:t>PARISH SHARE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Parish contribution to Diocesan costs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E21AB0-5DF7-4BAB-4B68-F569CEE38E3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0098B81-D90F-4E2B-B963-C630AB52B29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816968-C98B-5241-DC79-8033BB6C37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006314"/>
              </p:ext>
            </p:extLst>
          </p:nvPr>
        </p:nvGraphicFramePr>
        <p:xfrm>
          <a:off x="-73613" y="1880615"/>
          <a:ext cx="5007354" cy="413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C3FAFEE-4411-EEBD-D45A-BA840A9C2F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426181"/>
              </p:ext>
            </p:extLst>
          </p:nvPr>
        </p:nvGraphicFramePr>
        <p:xfrm>
          <a:off x="6096000" y="2324571"/>
          <a:ext cx="5844542" cy="335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496F4C8-CA3D-B26D-995B-B0CAEB416733}"/>
              </a:ext>
            </a:extLst>
          </p:cNvPr>
          <p:cNvSpPr/>
          <p:nvPr/>
        </p:nvSpPr>
        <p:spPr>
          <a:xfrm>
            <a:off x="464763" y="963932"/>
            <a:ext cx="3191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INCOME</a:t>
            </a:r>
            <a:endParaRPr lang="en-GB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8E7A5C-836C-C9EF-41E6-F8501C0AC269}"/>
              </a:ext>
            </a:extLst>
          </p:cNvPr>
          <p:cNvSpPr/>
          <p:nvPr/>
        </p:nvSpPr>
        <p:spPr>
          <a:xfrm>
            <a:off x="5803225" y="977512"/>
            <a:ext cx="542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EXPENDITURE</a:t>
            </a:r>
            <a:endParaRPr lang="en-GB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0567CF73-932A-F1FF-52D7-352DBDBF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9D2AC6-7AE8-BFDD-9D7B-14F1DEEE596D}"/>
              </a:ext>
            </a:extLst>
          </p:cNvPr>
          <p:cNvSpPr txBox="1"/>
          <p:nvPr/>
        </p:nvSpPr>
        <p:spPr>
          <a:xfrm>
            <a:off x="461287" y="50325"/>
            <a:ext cx="6390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3200" dirty="0">
                <a:latin typeface="Gill Sans MT" panose="020B0502020104020203" pitchFamily="34" charset="0"/>
              </a:rPr>
              <a:t>Diocesan Finances – The Budget</a:t>
            </a:r>
          </a:p>
        </p:txBody>
      </p:sp>
    </p:spTree>
    <p:extLst>
      <p:ext uri="{BB962C8B-B14F-4D97-AF65-F5344CB8AC3E}">
        <p14:creationId xmlns:p14="http://schemas.microsoft.com/office/powerpoint/2010/main" val="28512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  <p:bldGraphic spid="10" grpId="0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9EE76A-BC61-218C-B784-C717D420D8F1}"/>
              </a:ext>
            </a:extLst>
          </p:cNvPr>
          <p:cNvSpPr/>
          <p:nvPr/>
        </p:nvSpPr>
        <p:spPr>
          <a:xfrm>
            <a:off x="579438" y="923925"/>
            <a:ext cx="11061700" cy="1779588"/>
          </a:xfrm>
          <a:prstGeom prst="roundRect">
            <a:avLst/>
          </a:prstGeom>
          <a:solidFill>
            <a:srgbClr val="E062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CEC6-71FC-EE5C-2DC5-250B050315A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7B73130-7EE6-4668-92E9-409F7B3D5030}" type="slidenum">
              <a:rPr lang="en-GB"/>
              <a:pPr>
                <a:defRPr/>
              </a:pPr>
              <a:t>3</a:t>
            </a:fld>
            <a:endParaRPr lang="en-GB"/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21728F15-602F-D427-C507-BBF58394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7">
            <a:extLst>
              <a:ext uri="{FF2B5EF4-FFF2-40B4-BE49-F238E27FC236}">
                <a16:creationId xmlns:a16="http://schemas.microsoft.com/office/drawing/2014/main" id="{DE4B0CE1-24CE-E65D-114B-3E2A2A965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" y="20283"/>
            <a:ext cx="11336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GB" altLang="en-US" sz="3200" dirty="0"/>
              <a:t>Diocesan Finances </a:t>
            </a:r>
            <a:r>
              <a:rPr lang="en-GB" altLang="en-US" sz="2400" dirty="0"/>
              <a:t>– Parish Share</a:t>
            </a:r>
          </a:p>
        </p:txBody>
      </p:sp>
      <p:sp>
        <p:nvSpPr>
          <p:cNvPr id="29702" name="TextBox 12">
            <a:extLst>
              <a:ext uri="{FF2B5EF4-FFF2-40B4-BE49-F238E27FC236}">
                <a16:creationId xmlns:a16="http://schemas.microsoft.com/office/drawing/2014/main" id="{3DC134B5-AE24-A57B-CA4C-EA4F6B6DA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339850"/>
            <a:ext cx="45005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en-GB" altLang="en-US"/>
          </a:p>
          <a:p>
            <a:pPr eaLnBrk="1" hangingPunct="1"/>
            <a:r>
              <a:rPr lang="en-GB" altLang="en-US" sz="3200"/>
              <a:t>Standard Parish Share </a:t>
            </a:r>
          </a:p>
        </p:txBody>
      </p:sp>
      <p:sp>
        <p:nvSpPr>
          <p:cNvPr id="29703" name="TextBox 13">
            <a:extLst>
              <a:ext uri="{FF2B5EF4-FFF2-40B4-BE49-F238E27FC236}">
                <a16:creationId xmlns:a16="http://schemas.microsoft.com/office/drawing/2014/main" id="{1C8CE945-9A0D-15DD-7B39-D5AE5D45A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1401763"/>
            <a:ext cx="4632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GB" altLang="en-US" b="1" u="sng" dirty="0"/>
              <a:t>Total amount required from Parish Share </a:t>
            </a:r>
          </a:p>
          <a:p>
            <a:pPr algn="ctr" eaLnBrk="1" hangingPunct="1"/>
            <a:r>
              <a:rPr lang="en-GB" altLang="en-US" b="1" dirty="0"/>
              <a:t>Number of clergy in Diocese</a:t>
            </a:r>
          </a:p>
          <a:p>
            <a:pPr eaLnBrk="1" hangingPunct="1"/>
            <a:endParaRPr lang="en-GB" altLang="en-US" b="1" u="sng" dirty="0"/>
          </a:p>
          <a:p>
            <a:pPr eaLnBrk="1" hangingPunct="1"/>
            <a:endParaRPr lang="en-GB" altLang="en-US" dirty="0"/>
          </a:p>
        </p:txBody>
      </p:sp>
      <p:sp>
        <p:nvSpPr>
          <p:cNvPr id="29704" name="TextBox 15">
            <a:extLst>
              <a:ext uri="{FF2B5EF4-FFF2-40B4-BE49-F238E27FC236}">
                <a16:creationId xmlns:a16="http://schemas.microsoft.com/office/drawing/2014/main" id="{0B5AAEF7-628F-8D15-BC86-79DA6C769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1709738"/>
            <a:ext cx="1247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=</a:t>
            </a:r>
          </a:p>
        </p:txBody>
      </p:sp>
      <p:pic>
        <p:nvPicPr>
          <p:cNvPr id="29705" name="Picture 16">
            <a:extLst>
              <a:ext uri="{FF2B5EF4-FFF2-40B4-BE49-F238E27FC236}">
                <a16:creationId xmlns:a16="http://schemas.microsoft.com/office/drawing/2014/main" id="{41FAF951-3969-EFB9-1D82-9FD6533D7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467100"/>
            <a:ext cx="110617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18">
            <a:extLst>
              <a:ext uri="{FF2B5EF4-FFF2-40B4-BE49-F238E27FC236}">
                <a16:creationId xmlns:a16="http://schemas.microsoft.com/office/drawing/2014/main" id="{86F1B40F-9DAD-6FE4-3657-8866C623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5099050"/>
            <a:ext cx="3432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GB" altLang="en-US" sz="3600"/>
              <a:t>Parish Share </a:t>
            </a:r>
          </a:p>
        </p:txBody>
      </p:sp>
      <p:sp>
        <p:nvSpPr>
          <p:cNvPr id="29707" name="TextBox 19">
            <a:extLst>
              <a:ext uri="{FF2B5EF4-FFF2-40B4-BE49-F238E27FC236}">
                <a16:creationId xmlns:a16="http://schemas.microsoft.com/office/drawing/2014/main" id="{1F6C520B-89F1-DD61-1510-E12B10D0A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032375"/>
            <a:ext cx="124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GB" altLang="en-US" sz="3600"/>
              <a:t>=</a:t>
            </a:r>
          </a:p>
        </p:txBody>
      </p:sp>
      <p:sp>
        <p:nvSpPr>
          <p:cNvPr id="29708" name="TextBox 20">
            <a:extLst>
              <a:ext uri="{FF2B5EF4-FFF2-40B4-BE49-F238E27FC236}">
                <a16:creationId xmlns:a16="http://schemas.microsoft.com/office/drawing/2014/main" id="{B4097D8C-D8A1-EF38-6526-8F8DE00B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3390900"/>
            <a:ext cx="43592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/>
            <a:r>
              <a:rPr lang="en-GB" altLang="en-US" sz="3200"/>
              <a:t>Clergy Number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/>
              <a:t>X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 sz="3600"/>
              <a:t>Banding 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/>
              <a:t>X</a:t>
            </a:r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 sz="3200"/>
              <a:t>Standard Parish Share  </a:t>
            </a:r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12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6C024-D42C-1084-F3D3-49C48D9012E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1CDC8227-76F7-4DE6-95EF-4FCA9895ACE7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31747" name="Picture 9">
            <a:extLst>
              <a:ext uri="{FF2B5EF4-FFF2-40B4-BE49-F238E27FC236}">
                <a16:creationId xmlns:a16="http://schemas.microsoft.com/office/drawing/2014/main" id="{B6567F84-3418-5C18-BBD8-4DC211228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1">
            <a:extLst>
              <a:ext uri="{FF2B5EF4-FFF2-40B4-BE49-F238E27FC236}">
                <a16:creationId xmlns:a16="http://schemas.microsoft.com/office/drawing/2014/main" id="{3A8B5DBC-D0B9-FB8E-BD63-7EBDB251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0" y="-15923"/>
            <a:ext cx="113363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GB" altLang="en-US" sz="4000" dirty="0"/>
              <a:t>Parish Share </a:t>
            </a:r>
            <a:r>
              <a:rPr lang="en-GB" altLang="en-US" sz="3200" dirty="0"/>
              <a:t>– What does it contribute towards </a:t>
            </a:r>
          </a:p>
        </p:txBody>
      </p:sp>
      <p:pic>
        <p:nvPicPr>
          <p:cNvPr id="5" name="Picture 4" descr="A white rectangle in a black background&#10;&#10;Description automatically generated">
            <a:extLst>
              <a:ext uri="{FF2B5EF4-FFF2-40B4-BE49-F238E27FC236}">
                <a16:creationId xmlns:a16="http://schemas.microsoft.com/office/drawing/2014/main" id="{805722C6-6F5C-C042-FC5D-1ACE7408A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09" y="815008"/>
            <a:ext cx="2182505" cy="2871127"/>
          </a:xfrm>
          <a:prstGeom prst="rect">
            <a:avLst/>
          </a:prstGeom>
        </p:spPr>
      </p:pic>
      <p:pic>
        <p:nvPicPr>
          <p:cNvPr id="7" name="Picture 6" descr="A house with many windows&#10;&#10;Description automatically generated">
            <a:extLst>
              <a:ext uri="{FF2B5EF4-FFF2-40B4-BE49-F238E27FC236}">
                <a16:creationId xmlns:a16="http://schemas.microsoft.com/office/drawing/2014/main" id="{A562DBC3-9E63-DB85-DDB3-B917D55B5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668" y="1023730"/>
            <a:ext cx="2736663" cy="2405270"/>
          </a:xfrm>
          <a:prstGeom prst="rect">
            <a:avLst/>
          </a:prstGeom>
        </p:spPr>
      </p:pic>
      <p:pic>
        <p:nvPicPr>
          <p:cNvPr id="10" name="Picture 9" descr="A black silhouette of a stack of books&#10;&#10;Description automatically generated">
            <a:extLst>
              <a:ext uri="{FF2B5EF4-FFF2-40B4-BE49-F238E27FC236}">
                <a16:creationId xmlns:a16="http://schemas.microsoft.com/office/drawing/2014/main" id="{D0D0944C-1EE7-6D2C-ABB9-9511A299C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0568" y="1185610"/>
            <a:ext cx="1974952" cy="2405270"/>
          </a:xfrm>
          <a:prstGeom prst="rect">
            <a:avLst/>
          </a:prstGeom>
        </p:spPr>
      </p:pic>
      <p:pic>
        <p:nvPicPr>
          <p:cNvPr id="12" name="Picture 11" descr="A row of windows in a dark room&#10;&#10;Description automatically generated">
            <a:extLst>
              <a:ext uri="{FF2B5EF4-FFF2-40B4-BE49-F238E27FC236}">
                <a16:creationId xmlns:a16="http://schemas.microsoft.com/office/drawing/2014/main" id="{D70B68DD-9AB4-8179-34F0-05B425B9E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6936" y="3317036"/>
            <a:ext cx="3157365" cy="3267120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8FB196C-096E-023E-7740-032D7209FF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513" y="3743162"/>
            <a:ext cx="3383116" cy="2917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2A0F65-9188-243E-0808-EB654B68FD14}"/>
              </a:ext>
            </a:extLst>
          </p:cNvPr>
          <p:cNvSpPr txBox="1"/>
          <p:nvPr/>
        </p:nvSpPr>
        <p:spPr>
          <a:xfrm flipH="1">
            <a:off x="7298508" y="4570947"/>
            <a:ext cx="25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Closed Churches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0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6C024-D42C-1084-F3D3-49C48D9012E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>
              <a:defRPr/>
            </a:pPr>
            <a:fld id="{1CDC8227-76F7-4DE6-95EF-4FCA9895ACE7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31747" name="Picture 9">
            <a:extLst>
              <a:ext uri="{FF2B5EF4-FFF2-40B4-BE49-F238E27FC236}">
                <a16:creationId xmlns:a16="http://schemas.microsoft.com/office/drawing/2014/main" id="{B6567F84-3418-5C18-BBD8-4DC211228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1">
            <a:extLst>
              <a:ext uri="{FF2B5EF4-FFF2-40B4-BE49-F238E27FC236}">
                <a16:creationId xmlns:a16="http://schemas.microsoft.com/office/drawing/2014/main" id="{3A8B5DBC-D0B9-FB8E-BD63-7EBDB251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-33338"/>
            <a:ext cx="113363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GB" altLang="en-US" sz="3600" dirty="0"/>
              <a:t>Working Together - Finance Team &amp; Treasurer Network</a:t>
            </a:r>
            <a:endParaRPr lang="en-GB" altLang="en-US" sz="2800" dirty="0"/>
          </a:p>
        </p:txBody>
      </p:sp>
      <p:pic>
        <p:nvPicPr>
          <p:cNvPr id="2" name="Picture 1" descr="A group of logos with text&#10;&#10;Description automatically generated">
            <a:extLst>
              <a:ext uri="{FF2B5EF4-FFF2-40B4-BE49-F238E27FC236}">
                <a16:creationId xmlns:a16="http://schemas.microsoft.com/office/drawing/2014/main" id="{483861C3-53B5-8011-7944-4962CA922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55" y="707886"/>
            <a:ext cx="1815086" cy="2616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A302C-94AB-5352-EBF9-FC6B14B40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1671" y="4797910"/>
            <a:ext cx="2923004" cy="1948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0B44C-5624-A015-357E-12D4A7E71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25" y="6022925"/>
            <a:ext cx="3346873" cy="638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CCA4E-D325-D3EC-A5FD-2948E51BA7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7778" y="804139"/>
            <a:ext cx="4303467" cy="71138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490BDC-DCC3-F900-BAF1-53B9589A6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7016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506924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69155355-EB4A-4988-9A16-2E51FA482134}" vid="{47DCAFB9-121D-49A1-A662-CF0C33283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A5AC36327334CA353FDAD7968B9F5" ma:contentTypeVersion="15" ma:contentTypeDescription="Create a new document." ma:contentTypeScope="" ma:versionID="d1293e3a97df1d1dea7aee515bc88c29">
  <xsd:schema xmlns:xsd="http://www.w3.org/2001/XMLSchema" xmlns:xs="http://www.w3.org/2001/XMLSchema" xmlns:p="http://schemas.microsoft.com/office/2006/metadata/properties" xmlns:ns2="8847847b-780d-4a8c-b91b-84b00f07f709" xmlns:ns3="eddee44b-8cf8-408d-ae14-7b62a3874e4e" targetNamespace="http://schemas.microsoft.com/office/2006/metadata/properties" ma:root="true" ma:fieldsID="05c290caa7238ae4c760abb4fc055468" ns2:_="" ns3:_="">
    <xsd:import namespace="8847847b-780d-4a8c-b91b-84b00f07f709"/>
    <xsd:import namespace="eddee44b-8cf8-408d-ae14-7b62a3874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7847b-780d-4a8c-b91b-84b00f07f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60d6e9a-1de3-416e-b938-0774c399d6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ee44b-8cf8-408d-ae14-7b62a387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fd5e063-479d-47c4-84e3-691c2d02b5f5}" ma:internalName="TaxCatchAll" ma:showField="CatchAllData" ma:web="eddee44b-8cf8-408d-ae14-7b62a3874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47847b-780d-4a8c-b91b-84b00f07f709">
      <Terms xmlns="http://schemas.microsoft.com/office/infopath/2007/PartnerControls"/>
    </lcf76f155ced4ddcb4097134ff3c332f>
    <TaxCatchAll xmlns="eddee44b-8cf8-408d-ae14-7b62a3874e4e" xsi:nil="true"/>
  </documentManagement>
</p:properties>
</file>

<file path=customXml/itemProps1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758EE-F046-410D-988F-9679EF560B00}"/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purl.org/dc/terms/"/>
    <ds:schemaRef ds:uri="http://schemas.microsoft.com/office/infopath/2007/PartnerControls"/>
    <ds:schemaRef ds:uri="http://www.w3.org/XML/1998/namespace"/>
    <ds:schemaRef ds:uri="0502f27f-052e-4c41-931c-0c377395894d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e172cb6-44b9-441c-915b-ff408fdda2b8"/>
    <ds:schemaRef ds:uri="c21f2a6f-c9b4-460a-bd0e-10cca1dfd36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3192</TotalTime>
  <Words>205</Words>
  <Application>Microsoft Office PowerPoint</Application>
  <PresentationFormat>Widescreen</PresentationFormat>
  <Paragraphs>81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Gill Sans MT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Warden Training </dc:title>
  <dc:creator>Sharon Taylor-Booth</dc:creator>
  <cp:lastModifiedBy>Sharon Taylor-Booth</cp:lastModifiedBy>
  <cp:revision>7</cp:revision>
  <dcterms:created xsi:type="dcterms:W3CDTF">2023-10-16T07:18:38Z</dcterms:created>
  <dcterms:modified xsi:type="dcterms:W3CDTF">2024-09-27T14:11:38Z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0x010100892A5AC36327334CA353FDAD7968B9F5</vt:lpwstr>
  </property>
  <property fmtid="{D5CDD505-2E9C-101B-9397-08002B2CF9AE}" pid="3" name="MediaServiceImageTags">
    <vt:lpwstr/>
  </property>
</Properties>
</file>