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10"/>
  </p:notesMasterIdLst>
  <p:sldIdLst>
    <p:sldId id="258" r:id="rId6"/>
    <p:sldId id="372" r:id="rId7"/>
    <p:sldId id="487" r:id="rId8"/>
    <p:sldId id="265" r:id="rId9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460AB-C158-49F8-B19A-09B2C2F355A4}" v="78" dt="2024-09-17T10:47:04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0" autoAdjust="0"/>
    <p:restoredTop sz="75780" autoAdjust="0"/>
  </p:normalViewPr>
  <p:slideViewPr>
    <p:cSldViewPr snapToGrid="0">
      <p:cViewPr varScale="1">
        <p:scale>
          <a:sx n="44" d="100"/>
          <a:sy n="44" d="100"/>
        </p:scale>
        <p:origin x="6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BAE98-D782-4CB2-8C53-B285B1BA1008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D0FA8-7F62-48B6-9C7C-A87559B9DC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1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B776-CB25-46C1-900D-0AFA065B0C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0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767C5-B9A9-40A1-ACCA-FF127A402B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1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D1DEA-69E2-442C-9496-C3146E92F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53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4FFA0-78A2-4A4A-864E-6FF3B99D18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037F-EF70-C5BC-CB90-DC7C599CB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9888C-F0ED-8B2B-629B-1BE69526E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4C4D4-8D05-8D73-CF32-945BAB79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9DD1-4D4D-45B7-A6A1-0080EBA2CCCC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DFD59-C590-A1A7-E7DA-6E2C5F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0A77-AFC7-779C-3C35-78BA7F7E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1303-EDCE-4C7C-B00A-798755FAC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2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8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70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39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08B28-A9F9-40D6-9DF2-1E200B48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5CD5-56CB-4F65-AC2B-A5FF6E48F13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E2600-6B9E-4F3B-A5E3-09225F03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F6DA2-A55D-4805-B810-BF824CD7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2ADA-6E77-467E-B6B8-1E2028F49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00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9B19DD1-4D4D-45B7-A6A1-0080EBA2CCCC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AE231303-EDCE-4C7C-B00A-798755FAC9F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515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1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543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6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9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5CD5-56CB-4F65-AC2B-A5FF6E48F13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2ADA-6E77-467E-B6B8-1E2028F49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1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1027F-136F-49B2-B955-24C2CB90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A7418-0509-2B34-64A7-FDD403190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67C09-2FFF-584E-8126-19B184194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9DD1-4D4D-45B7-A6A1-0080EBA2CCCC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FBA2D-7144-3AA8-3CA2-8CCEED6E7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0447A-F043-817A-270A-B49018C3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1303-EDCE-4C7C-B00A-798755FAC9F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FE230-CCED-BB82-490C-5FEF135597B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52275" y="6675120"/>
            <a:ext cx="7302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3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13811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6F0C8CC-FC23-4EC7-9984-6C0D814139F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42E4B2F-C52C-4F36-A185-FD694930D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6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cheshirearchives.org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heshirestoryshared.org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Shared-Service-PP_Fr-slide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4"/>
          <p:cNvSpPr>
            <a:spLocks noGrp="1"/>
          </p:cNvSpPr>
          <p:nvPr>
            <p:ph type="ctrTitle"/>
          </p:nvPr>
        </p:nvSpPr>
        <p:spPr>
          <a:xfrm>
            <a:off x="1847528" y="2130426"/>
            <a:ext cx="8568952" cy="1470025"/>
          </a:xfrm>
        </p:spPr>
        <p:txBody>
          <a:bodyPr>
            <a:normAutofit/>
          </a:bodyPr>
          <a:lstStyle/>
          <a:p>
            <a:br>
              <a:rPr lang="en-GB" sz="2700"/>
            </a:br>
            <a:br>
              <a:rPr lang="en-GB" sz="2700"/>
            </a:br>
            <a:endParaRPr lang="en-US" alt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7" y="1413374"/>
            <a:ext cx="12180631" cy="3367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046F72-D0A8-4E4B-A119-8E461A9BE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913" y="5966335"/>
            <a:ext cx="1835055" cy="701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01628-F6A7-2129-09C1-CC95242CFA06}"/>
              </a:ext>
            </a:extLst>
          </p:cNvPr>
          <p:cNvSpPr txBox="1"/>
          <p:nvPr/>
        </p:nvSpPr>
        <p:spPr>
          <a:xfrm>
            <a:off x="3959204" y="4317503"/>
            <a:ext cx="69745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0563C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6"/>
              </a:rPr>
              <a:t>http://cheshirestoryshared.org</a:t>
            </a:r>
            <a:endParaRPr lang="en-GB" sz="2800" u="sng" dirty="0">
              <a:solidFill>
                <a:srgbClr val="0563C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GB" sz="2800" u="sng" dirty="0">
              <a:solidFill>
                <a:srgbClr val="0563C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GB" sz="2800" u="sng" dirty="0">
                <a:solidFill>
                  <a:srgbClr val="0563C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7"/>
              </a:rPr>
              <a:t>http://www.cheshirearchives.org.uk</a:t>
            </a:r>
            <a:r>
              <a:rPr lang="en-GB" sz="2800" u="sng" dirty="0">
                <a:solidFill>
                  <a:srgbClr val="0563C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6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>
            <a:extLst>
              <a:ext uri="{FF2B5EF4-FFF2-40B4-BE49-F238E27FC236}">
                <a16:creationId xmlns:a16="http://schemas.microsoft.com/office/drawing/2014/main" id="{BAD72702-B797-5BB2-4999-1F5C1B403A84}"/>
              </a:ext>
            </a:extLst>
          </p:cNvPr>
          <p:cNvSpPr txBox="1"/>
          <p:nvPr/>
        </p:nvSpPr>
        <p:spPr>
          <a:xfrm>
            <a:off x="114518" y="131648"/>
            <a:ext cx="4492454" cy="2419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Accredited Archive service and Diocesan Archive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12 miles of archives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, books, maps</a:t>
            </a: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photographs, 12</a:t>
            </a:r>
            <a:r>
              <a:rPr lang="en-US" sz="2800" baseline="30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-21</a:t>
            </a:r>
            <a:r>
              <a:rPr lang="en-US" sz="2800" baseline="30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centuries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Extensive online presence and services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Outreach and volunteers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Local access in libraries</a:t>
            </a:r>
          </a:p>
        </p:txBody>
      </p:sp>
      <p:pic>
        <p:nvPicPr>
          <p:cNvPr id="3" name="Picture 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9DCECB47-482D-5028-1B3B-B418BB33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49" b="-1"/>
          <a:stretch/>
        </p:blipFill>
        <p:spPr bwMode="auto">
          <a:xfrm>
            <a:off x="5065486" y="361701"/>
            <a:ext cx="2340361" cy="2340361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7 Outside building 3.jpg"/>
          <p:cNvPicPr>
            <a:picLocks noChangeAspect="1"/>
          </p:cNvPicPr>
          <p:nvPr/>
        </p:nvPicPr>
        <p:blipFill rotWithShape="1">
          <a:blip r:embed="rId4" cstate="screen"/>
          <a:srcRect r="25000"/>
          <a:stretch/>
        </p:blipFill>
        <p:spPr>
          <a:xfrm>
            <a:off x="5801990" y="307056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EDD6CC3A-1E5A-1416-4E8E-22A34DC5C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8553" b="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0" name="Picture 9" descr="A group of people wearing gloves&#10;&#10;Description automatically generated">
            <a:extLst>
              <a:ext uri="{FF2B5EF4-FFF2-40B4-BE49-F238E27FC236}">
                <a16:creationId xmlns:a16="http://schemas.microsoft.com/office/drawing/2014/main" id="{03A29E3F-045B-5600-CAF3-360DE7ABFD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4" r="5" b="2800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2" name="Picture 1" descr="A couple of women in a library&#10;&#10;Description automatically generated">
            <a:extLst>
              <a:ext uri="{FF2B5EF4-FFF2-40B4-BE49-F238E27FC236}">
                <a16:creationId xmlns:a16="http://schemas.microsoft.com/office/drawing/2014/main" id="{8AF4506E-6449-D529-88A0-3B79777ADC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28" r="7501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76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">
            <a:extLst>
              <a:ext uri="{FF2B5EF4-FFF2-40B4-BE49-F238E27FC236}">
                <a16:creationId xmlns:a16="http://schemas.microsoft.com/office/drawing/2014/main" id="{BAD72702-B797-5BB2-4999-1F5C1B403A84}"/>
              </a:ext>
            </a:extLst>
          </p:cNvPr>
          <p:cNvSpPr txBox="1"/>
          <p:nvPr/>
        </p:nvSpPr>
        <p:spPr>
          <a:xfrm>
            <a:off x="4128368" y="4921823"/>
            <a:ext cx="4937937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8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Making archives more accessible in new ways, to more people</a:t>
            </a:r>
          </a:p>
        </p:txBody>
      </p:sp>
      <p:pic>
        <p:nvPicPr>
          <p:cNvPr id="13" name="Picture 12" descr="Two women sitting at a table with a book&#10;&#10;Description automatically generated">
            <a:extLst>
              <a:ext uri="{FF2B5EF4-FFF2-40B4-BE49-F238E27FC236}">
                <a16:creationId xmlns:a16="http://schemas.microsoft.com/office/drawing/2014/main" id="{71721623-DE4A-F6A3-5DDF-6CF121074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" r="-1" b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5" name="Picture 14" descr="A collage of old papers&#10;&#10;Description automatically generated">
            <a:extLst>
              <a:ext uri="{FF2B5EF4-FFF2-40B4-BE49-F238E27FC236}">
                <a16:creationId xmlns:a16="http://schemas.microsoft.com/office/drawing/2014/main" id="{BB735794-C320-13F4-0B5C-58CD622F1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3" r="26194" b="2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9" name="Picture 8" descr="A group of people standing in a room with a table with books&#10;&#10;Description automatically generated">
            <a:extLst>
              <a:ext uri="{FF2B5EF4-FFF2-40B4-BE49-F238E27FC236}">
                <a16:creationId xmlns:a16="http://schemas.microsoft.com/office/drawing/2014/main" id="{F69DAC17-1703-4C03-AF2A-095C917F4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" r="-3" b="-3"/>
          <a:stretch/>
        </p:blipFill>
        <p:spPr>
          <a:xfrm>
            <a:off x="3590556" y="2321860"/>
            <a:ext cx="2599961" cy="2599961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4" name="Picture 13" descr="A group of kids sitting at a table under a tent&#10;&#10;Description automatically generated">
            <a:extLst>
              <a:ext uri="{FF2B5EF4-FFF2-40B4-BE49-F238E27FC236}">
                <a16:creationId xmlns:a16="http://schemas.microsoft.com/office/drawing/2014/main" id="{EA75BE31-C8BC-88CE-1795-ED5B66B0E8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11" r="15987" b="-3"/>
          <a:stretch/>
        </p:blipFill>
        <p:spPr>
          <a:xfrm>
            <a:off x="5774436" y="308813"/>
            <a:ext cx="3070747" cy="3070747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8" name="Picture 7" descr="A cell phone on a tripod&#10;&#10;Description automatically generated">
            <a:extLst>
              <a:ext uri="{FF2B5EF4-FFF2-40B4-BE49-F238E27FC236}">
                <a16:creationId xmlns:a16="http://schemas.microsoft.com/office/drawing/2014/main" id="{F76B6ADD-CA94-432C-A187-DDE35D78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31" b="1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7" name="Picture 6" descr="A map of a rainbow colored line&#10;&#10;Description automatically generated">
            <a:extLst>
              <a:ext uri="{FF2B5EF4-FFF2-40B4-BE49-F238E27FC236}">
                <a16:creationId xmlns:a16="http://schemas.microsoft.com/office/drawing/2014/main" id="{A285AFB8-D9AB-4136-8807-B6A9762DE8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12" r="6066" b="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933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89EB2E7-40EE-4C01-8FFE-074390535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F77CED5-3E09-45CC-8632-769F0C30C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splay of a map&#10;&#10;Description automatically generated">
            <a:extLst>
              <a:ext uri="{FF2B5EF4-FFF2-40B4-BE49-F238E27FC236}">
                <a16:creationId xmlns:a16="http://schemas.microsoft.com/office/drawing/2014/main" id="{E3B12D3C-16FB-0057-9282-21B4656F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32" r="13062" b="-2"/>
          <a:stretch/>
        </p:blipFill>
        <p:spPr>
          <a:xfrm>
            <a:off x="4062276" y="137838"/>
            <a:ext cx="8126156" cy="6857322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F138329-3B0B-4D2C-B2DB-A74936362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999763"/>
            <a:ext cx="7092215" cy="2478039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7FF8F-E500-4862-9ED9-8986C994A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60" y="4201069"/>
            <a:ext cx="5810863" cy="12742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700" dirty="0">
                <a:latin typeface="Segoe UI" panose="020B0502040204020203" pitchFamily="34" charset="0"/>
                <a:cs typeface="Segoe UI" panose="020B0502040204020203" pitchFamily="34" charset="0"/>
              </a:rPr>
              <a:t>History </a:t>
            </a:r>
            <a:r>
              <a:rPr lang="en-US" sz="3700" dirty="0" err="1">
                <a:latin typeface="Segoe UI" panose="020B0502040204020203" pitchFamily="34" charset="0"/>
                <a:cs typeface="Segoe UI" panose="020B0502040204020203" pitchFamily="34" charset="0"/>
              </a:rPr>
              <a:t>centres</a:t>
            </a:r>
            <a:r>
              <a:rPr lang="en-US" sz="3700" dirty="0">
                <a:latin typeface="Segoe UI" panose="020B0502040204020203" pitchFamily="34" charset="0"/>
                <a:cs typeface="Segoe UI" panose="020B0502040204020203" pitchFamily="34" charset="0"/>
              </a:rPr>
              <a:t> in Chester and Crewe 2026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7BF33F-6DB7-4230-9CDF-60AE87D22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uilding with people walking around&#10;&#10;Description automatically generated">
            <a:extLst>
              <a:ext uri="{FF2B5EF4-FFF2-40B4-BE49-F238E27FC236}">
                <a16:creationId xmlns:a16="http://schemas.microsoft.com/office/drawing/2014/main" id="{8F81AFED-8041-E6FB-AF1E-6A352B6EC4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12" r="2" b="2"/>
          <a:stretch/>
        </p:blipFill>
        <p:spPr>
          <a:xfrm>
            <a:off x="-2" y="-679"/>
            <a:ext cx="4064314" cy="2264398"/>
          </a:xfrm>
          <a:prstGeom prst="rect">
            <a:avLst/>
          </a:prstGeom>
        </p:spPr>
      </p:pic>
      <p:pic>
        <p:nvPicPr>
          <p:cNvPr id="6" name="Picture 5" descr="A group of pictures on a wall&#10;&#10;Description automatically generated">
            <a:extLst>
              <a:ext uri="{FF2B5EF4-FFF2-40B4-BE49-F238E27FC236}">
                <a16:creationId xmlns:a16="http://schemas.microsoft.com/office/drawing/2014/main" id="{1B18C291-CA5B-F240-D602-A0313E67D9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97" r="16233" b="-3"/>
          <a:stretch/>
        </p:blipFill>
        <p:spPr>
          <a:xfrm>
            <a:off x="921" y="2286961"/>
            <a:ext cx="4061355" cy="2292828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2290FC-28AF-4FA3-89B0-D3366406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6856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06D5380-7CAE-4DF7-A9AE-43E5FA5D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4555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uilding with a triangular roof&#10;&#10;Description automatically generated">
            <a:extLst>
              <a:ext uri="{FF2B5EF4-FFF2-40B4-BE49-F238E27FC236}">
                <a16:creationId xmlns:a16="http://schemas.microsoft.com/office/drawing/2014/main" id="{A2D0C638-BFDD-9E71-863C-E8DCA6E1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126" b="2"/>
          <a:stretch/>
        </p:blipFill>
        <p:spPr>
          <a:xfrm>
            <a:off x="921" y="4598862"/>
            <a:ext cx="4061355" cy="2259138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871015-7F4C-4D5A-9C42-5A72532F3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61D0DE3-D158-42CE-AD9F-4EB5D74B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80466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D7C26D-01C3-4F87-B1D6-5259B5BD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5616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821492EB-19A5-4AD6-A372-8EC094034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69052" y="3999763"/>
            <a:ext cx="731520" cy="2478039"/>
          </a:xfrm>
          <a:prstGeom prst="rect">
            <a:avLst/>
          </a:pr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27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A5AC36327334CA353FDAD7968B9F5" ma:contentTypeVersion="15" ma:contentTypeDescription="Create a new document." ma:contentTypeScope="" ma:versionID="d1293e3a97df1d1dea7aee515bc88c29">
  <xsd:schema xmlns:xsd="http://www.w3.org/2001/XMLSchema" xmlns:xs="http://www.w3.org/2001/XMLSchema" xmlns:p="http://schemas.microsoft.com/office/2006/metadata/properties" xmlns:ns2="8847847b-780d-4a8c-b91b-84b00f07f709" xmlns:ns3="eddee44b-8cf8-408d-ae14-7b62a3874e4e" targetNamespace="http://schemas.microsoft.com/office/2006/metadata/properties" ma:root="true" ma:fieldsID="05c290caa7238ae4c760abb4fc055468" ns2:_="" ns3:_="">
    <xsd:import namespace="8847847b-780d-4a8c-b91b-84b00f07f709"/>
    <xsd:import namespace="eddee44b-8cf8-408d-ae14-7b62a3874e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7847b-780d-4a8c-b91b-84b00f07f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60d6e9a-1de3-416e-b938-0774c399d6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ee44b-8cf8-408d-ae14-7b62a3874e4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fd5e063-479d-47c4-84e3-691c2d02b5f5}" ma:internalName="TaxCatchAll" ma:showField="CatchAllData" ma:web="eddee44b-8cf8-408d-ae14-7b62a3874e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dee44b-8cf8-408d-ae14-7b62a3874e4e" xsi:nil="true"/>
    <lcf76f155ced4ddcb4097134ff3c332f xmlns="8847847b-780d-4a8c-b91b-84b00f07f70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1F13D0-2E7D-4A78-81B8-CDC981D1A439}"/>
</file>

<file path=customXml/itemProps2.xml><?xml version="1.0" encoding="utf-8"?>
<ds:datastoreItem xmlns:ds="http://schemas.openxmlformats.org/officeDocument/2006/customXml" ds:itemID="{F23C272F-3AF2-4E96-B37F-80A3446218A7}">
  <ds:schemaRefs>
    <ds:schemaRef ds:uri="http://purl.org/dc/dcmitype/"/>
    <ds:schemaRef ds:uri="http://purl.org/dc/elements/1.1/"/>
    <ds:schemaRef ds:uri="71b762f7-9843-41d6-9809-5488332f1633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f9d9523-6b00-4403-b58b-001bce7d8e2b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09B2D4A-30EA-4A77-BBE8-7E9D842706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69</Words>
  <Application>Microsoft Office PowerPoint</Application>
  <PresentationFormat>Widescreen</PresentationFormat>
  <Paragraphs>15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Century Schoolbook</vt:lpstr>
      <vt:lpstr>Segoe UI</vt:lpstr>
      <vt:lpstr>Wingdings 2</vt:lpstr>
      <vt:lpstr>Office Theme</vt:lpstr>
      <vt:lpstr>View</vt:lpstr>
      <vt:lpstr>  </vt:lpstr>
      <vt:lpstr>PowerPoint Presentation</vt:lpstr>
      <vt:lpstr>PowerPoint Presentation</vt:lpstr>
      <vt:lpstr>History centres in Chester and Crewe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CORBIN, Caron</dc:creator>
  <cp:lastModifiedBy>NEWMAN, Paul</cp:lastModifiedBy>
  <cp:revision>6</cp:revision>
  <dcterms:created xsi:type="dcterms:W3CDTF">2024-01-03T14:03:02Z</dcterms:created>
  <dcterms:modified xsi:type="dcterms:W3CDTF">2024-09-17T10:51:45Z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975da0-2206-4296-8b08-8eab8a965a3b_Enabled">
    <vt:lpwstr>true</vt:lpwstr>
  </property>
  <property fmtid="{D5CDD505-2E9C-101B-9397-08002B2CF9AE}" pid="3" name="MSIP_Label_ef975da0-2206-4296-8b08-8eab8a965a3b_SetDate">
    <vt:lpwstr>2024-01-03T14:23:36Z</vt:lpwstr>
  </property>
  <property fmtid="{D5CDD505-2E9C-101B-9397-08002B2CF9AE}" pid="4" name="MSIP_Label_ef975da0-2206-4296-8b08-8eab8a965a3b_Method">
    <vt:lpwstr>Privileged</vt:lpwstr>
  </property>
  <property fmtid="{D5CDD505-2E9C-101B-9397-08002B2CF9AE}" pid="5" name="MSIP_Label_ef975da0-2206-4296-8b08-8eab8a965a3b_Name">
    <vt:lpwstr>CE-OFFICIAL</vt:lpwstr>
  </property>
  <property fmtid="{D5CDD505-2E9C-101B-9397-08002B2CF9AE}" pid="6" name="MSIP_Label_ef975da0-2206-4296-8b08-8eab8a965a3b_SiteId">
    <vt:lpwstr>cdb92d10-23cb-4ac1-a9b3-34f4faaa2851</vt:lpwstr>
  </property>
  <property fmtid="{D5CDD505-2E9C-101B-9397-08002B2CF9AE}" pid="7" name="MSIP_Label_ef975da0-2206-4296-8b08-8eab8a965a3b_ActionId">
    <vt:lpwstr>d0fd4410-7920-41a5-9a1e-2f1db628a643</vt:lpwstr>
  </property>
  <property fmtid="{D5CDD505-2E9C-101B-9397-08002B2CF9AE}" pid="8" name="MSIP_Label_ef975da0-2206-4296-8b08-8eab8a965a3b_ContentBits">
    <vt:lpwstr>2</vt:lpwstr>
  </property>
  <property fmtid="{D5CDD505-2E9C-101B-9397-08002B2CF9AE}" pid="9" name="ClassificationContentMarkingFooterLocations">
    <vt:lpwstr>Office Theme:8\Office Theme:8\Default Theme:8</vt:lpwstr>
  </property>
  <property fmtid="{D5CDD505-2E9C-101B-9397-08002B2CF9AE}" pid="10" name="ClassificationContentMarkingFooterText">
    <vt:lpwstr>OFFICIAL</vt:lpwstr>
  </property>
  <property fmtid="{D5CDD505-2E9C-101B-9397-08002B2CF9AE}" pid="11" name="ContentTypeId">
    <vt:lpwstr>0x010100892A5AC36327334CA353FDAD7968B9F5</vt:lpwstr>
  </property>
  <property fmtid="{D5CDD505-2E9C-101B-9397-08002B2CF9AE}" pid="12" name="MediaServiceImageTags">
    <vt:lpwstr/>
  </property>
  <property fmtid="{D5CDD505-2E9C-101B-9397-08002B2CF9AE}" pid="13" name="TaxCatchAll">
    <vt:lpwstr>1;#Migrated Document|67875dab-8f1c-45ac-8caa-b4a3f9570765</vt:lpwstr>
  </property>
  <property fmtid="{D5CDD505-2E9C-101B-9397-08002B2CF9AE}" pid="14" name="acf334f2a16342d2bddebf53d39305f0">
    <vt:lpwstr>Migrated Document|67875dab-8f1c-45ac-8caa-b4a3f9570765</vt:lpwstr>
  </property>
  <property fmtid="{D5CDD505-2E9C-101B-9397-08002B2CF9AE}" pid="15" name="CEClassification">
    <vt:lpwstr>1;#Migrated Document|67875dab-8f1c-45ac-8caa-b4a3f9570765</vt:lpwstr>
  </property>
</Properties>
</file>