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4" r:id="rId2"/>
    <p:sldId id="269" r:id="rId3"/>
    <p:sldId id="270" r:id="rId4"/>
    <p:sldId id="256" r:id="rId5"/>
    <p:sldId id="257" r:id="rId6"/>
    <p:sldId id="261" r:id="rId7"/>
    <p:sldId id="262" r:id="rId8"/>
    <p:sldId id="263" r:id="rId9"/>
    <p:sldId id="260" r:id="rId10"/>
    <p:sldId id="268" r:id="rId11"/>
    <p:sldId id="265" r:id="rId12"/>
    <p:sldId id="266" r:id="rId1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718" autoAdjust="0"/>
  </p:normalViewPr>
  <p:slideViewPr>
    <p:cSldViewPr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288936340584552E-2"/>
          <c:y val="0.1605261635603534"/>
          <c:w val="0.586361715378798"/>
          <c:h val="0.7331462017839145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4.7316439788246817E-2"/>
                  <c:y val="-0.657836483588119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500" b="1" i="0" spc="-100" baseline="0"/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864406779661018E-2"/>
                      <c:h val="6.02737223029361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80.5</c:v>
                </c:pt>
                <c:pt idx="1">
                  <c:v>4.5</c:v>
                </c:pt>
                <c:pt idx="2">
                  <c:v>6</c:v>
                </c:pt>
                <c:pt idx="3">
                  <c:v>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61</c:v>
                </c:pt>
                <c:pt idx="1">
                  <c:v>9.5</c:v>
                </c:pt>
                <c:pt idx="2">
                  <c:v>8.5</c:v>
                </c:pt>
                <c:pt idx="3">
                  <c:v>18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is the approx. cost of a member of the clergy?</a:t>
            </a:r>
            <a:endParaRPr lang="en-US" sz="2400" dirty="0"/>
          </a:p>
        </c:rich>
      </c:tx>
      <c:layout>
        <c:manualLayout>
          <c:xMode val="edge"/>
          <c:yMode val="edge"/>
          <c:x val="5.0322578010471915E-2"/>
          <c:y val="8.2695243434798057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8728616225243428E-2"/>
          <c:y val="9.5334181595589887E-2"/>
          <c:w val="0.61402794908493519"/>
          <c:h val="0.721059246442533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8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A2F0-4F55-9B9C-0B77571CE8C0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B05-440E-8A23-A6C903C547C1}"/>
              </c:ext>
            </c:extLst>
          </c:dPt>
          <c:dLbls>
            <c:dLbl>
              <c:idx val="0"/>
              <c:layout>
                <c:manualLayout>
                  <c:x val="-0.49549520627965626"/>
                  <c:y val="-6.01896563584636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F0-4F55-9B9C-0B77571CE8C0}"/>
                </c:ext>
              </c:extLst>
            </c:dLbl>
            <c:dLbl>
              <c:idx val="1"/>
              <c:layout>
                <c:manualLayout>
                  <c:x val="-0.28778872668891337"/>
                  <c:y val="-6.118418533698883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F0-4F55-9B9C-0B77571CE8C0}"/>
                </c:ext>
              </c:extLst>
            </c:dLbl>
            <c:dLbl>
              <c:idx val="2"/>
              <c:layout>
                <c:manualLayout>
                  <c:x val="-0.18109777823707571"/>
                  <c:y val="4.07010190109139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F0-4F55-9B9C-0B77571CE8C0}"/>
                </c:ext>
              </c:extLst>
            </c:dLbl>
            <c:dLbl>
              <c:idx val="3"/>
              <c:layout>
                <c:manualLayout>
                  <c:x val="-0.10798073867885777"/>
                  <c:y val="6.15337003134672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F0-4F55-9B9C-0B77571CE8C0}"/>
                </c:ext>
              </c:extLst>
            </c:dLbl>
            <c:dLbl>
              <c:idx val="4"/>
              <c:layout>
                <c:manualLayout>
                  <c:x val="-0.13575978003007697"/>
                  <c:y val="4.03578588521896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F0-4F55-9B9C-0B77571CE8C0}"/>
                </c:ext>
              </c:extLst>
            </c:dLbl>
            <c:dLbl>
              <c:idx val="5"/>
              <c:layout>
                <c:manualLayout>
                  <c:x val="-0.13725126304721505"/>
                  <c:y val="4.1023526011937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F0-4F55-9B9C-0B77571CE8C0}"/>
                </c:ext>
              </c:extLst>
            </c:dLbl>
            <c:dLbl>
              <c:idx val="6"/>
              <c:layout>
                <c:manualLayout>
                  <c:x val="-0.16196271360519965"/>
                  <c:y val="-6.08537348137728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2F0-4F55-9B9C-0B77571CE8C0}"/>
                </c:ext>
              </c:extLst>
            </c:dLbl>
            <c:dLbl>
              <c:idx val="7"/>
              <c:layout>
                <c:manualLayout>
                  <c:x val="-7.020179601871139E-2"/>
                  <c:y val="4.06883093754056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2F0-4F55-9B9C-0B77571CE8C0}"/>
                </c:ext>
              </c:extLst>
            </c:dLbl>
            <c:dLbl>
              <c:idx val="8"/>
              <c:layout>
                <c:manualLayout>
                  <c:x val="-6.7896054932131744E-2"/>
                  <c:y val="-4.101240508086596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F0-4F55-9B9C-0B77571CE8C0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Stipend</c:v>
                </c:pt>
                <c:pt idx="1">
                  <c:v>Pension, NI</c:v>
                </c:pt>
                <c:pt idx="2">
                  <c:v>Housing</c:v>
                </c:pt>
                <c:pt idx="3">
                  <c:v>Removals, retirement</c:v>
                </c:pt>
                <c:pt idx="4">
                  <c:v>Training (National)</c:v>
                </c:pt>
                <c:pt idx="5">
                  <c:v>Ministry Support</c:v>
                </c:pt>
                <c:pt idx="6">
                  <c:v>Curates</c:v>
                </c:pt>
                <c:pt idx="7">
                  <c:v>Archdeacons &amp; RD</c:v>
                </c:pt>
                <c:pt idx="8">
                  <c:v>Disc and extraord</c:v>
                </c:pt>
                <c:pt idx="9">
                  <c:v>Vacancy Savings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26182</c:v>
                </c:pt>
                <c:pt idx="1">
                  <c:v>13174</c:v>
                </c:pt>
                <c:pt idx="2">
                  <c:v>6916</c:v>
                </c:pt>
                <c:pt idx="3">
                  <c:v>1720</c:v>
                </c:pt>
                <c:pt idx="4">
                  <c:v>3893</c:v>
                </c:pt>
                <c:pt idx="5">
                  <c:v>3074</c:v>
                </c:pt>
                <c:pt idx="6">
                  <c:v>5652</c:v>
                </c:pt>
                <c:pt idx="7">
                  <c:v>735</c:v>
                </c:pt>
                <c:pt idx="8">
                  <c:v>645</c:v>
                </c:pt>
                <c:pt idx="9">
                  <c:v>-2939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2F0-4F55-9B9C-0B77571CE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42112"/>
        <c:axId val="152048000"/>
      </c:barChart>
      <c:catAx>
        <c:axId val="1520421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048000"/>
        <c:crosses val="autoZero"/>
        <c:auto val="0"/>
        <c:lblAlgn val="ctr"/>
        <c:lblOffset val="0"/>
        <c:tickLblSkip val="1"/>
        <c:noMultiLvlLbl val="0"/>
      </c:catAx>
      <c:valAx>
        <c:axId val="152048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42112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396" dirty="0"/>
              <a:t>What about other DBF costs (per clergy)?</a:t>
            </a:r>
            <a:endParaRPr lang="en-US" sz="2400" dirty="0"/>
          </a:p>
        </c:rich>
      </c:tx>
      <c:layout>
        <c:manualLayout>
          <c:xMode val="edge"/>
          <c:yMode val="edge"/>
          <c:x val="0.12523709914230483"/>
          <c:y val="1.230490666730198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5847290652129056E-2"/>
          <c:y val="9.9369490869477287E-2"/>
          <c:w val="0.64074509718064565"/>
          <c:h val="0.698865045436152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AC11-4E0A-B6CE-012DAB899DB3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AC11-4E0A-B6CE-012DAB899DB3}"/>
              </c:ext>
            </c:extLst>
          </c:dPt>
          <c:dLbls>
            <c:dLbl>
              <c:idx val="0"/>
              <c:layout>
                <c:manualLayout>
                  <c:x val="-0.37710108472832787"/>
                  <c:y val="-4.00162873979038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11-4E0A-B6CE-012DAB899DB3}"/>
                </c:ext>
              </c:extLst>
            </c:dLbl>
            <c:dLbl>
              <c:idx val="1"/>
              <c:layout>
                <c:manualLayout>
                  <c:x val="-0.15728101330094754"/>
                  <c:y val="-2.08310925981140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11-4E0A-B6CE-012DAB899DB3}"/>
                </c:ext>
              </c:extLst>
            </c:dLbl>
            <c:dLbl>
              <c:idx val="2"/>
              <c:layout>
                <c:manualLayout>
                  <c:x val="-0.34677399869115216"/>
                  <c:y val="3.4633756760135973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11-4E0A-B6CE-012DAB899DB3}"/>
                </c:ext>
              </c:extLst>
            </c:dLbl>
            <c:dLbl>
              <c:idx val="3"/>
              <c:layout>
                <c:manualLayout>
                  <c:x val="-0.30823252569626264"/>
                  <c:y val="4.135715394403025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11-4E0A-B6CE-012DAB899DB3}"/>
                </c:ext>
              </c:extLst>
            </c:dLbl>
            <c:dLbl>
              <c:idx val="4"/>
              <c:layout>
                <c:manualLayout>
                  <c:x val="-0.15304773298834565"/>
                  <c:y val="3.2296153140607116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11-4E0A-B6CE-012DAB899DB3}"/>
                </c:ext>
              </c:extLst>
            </c:dLbl>
            <c:dLbl>
              <c:idx val="5"/>
              <c:layout>
                <c:manualLayout>
                  <c:x val="-0.15742052535944123"/>
                  <c:y val="4.10193441038850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C11-4E0A-B6CE-012DAB899DB3}"/>
                </c:ext>
              </c:extLst>
            </c:dLbl>
            <c:dLbl>
              <c:idx val="6"/>
              <c:layout>
                <c:manualLayout>
                  <c:x val="-0.17636929230085546"/>
                  <c:y val="-2.050482762897145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11-4E0A-B6CE-012DAB899DB3}"/>
                </c:ext>
              </c:extLst>
            </c:dLbl>
            <c:dLbl>
              <c:idx val="7"/>
              <c:layout>
                <c:manualLayout>
                  <c:x val="-9.0371042335975524E-2"/>
                  <c:y val="2.05096720519425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C11-4E0A-B6CE-012DAB899DB3}"/>
                </c:ext>
              </c:extLst>
            </c:dLbl>
            <c:dLbl>
              <c:idx val="8"/>
              <c:layout>
                <c:manualLayout>
                  <c:x val="-0.13992924110360558"/>
                  <c:y val="-4.10144996809140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11-4E0A-B6CE-012DAB899DB3}"/>
                </c:ext>
              </c:extLst>
            </c:dLbl>
            <c:numFmt formatCode="#.0,_);\(#.0,\);&quot;&quot;\-_)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596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Support to Parishes</c:v>
                </c:pt>
                <c:pt idx="1">
                  <c:v>National Church</c:v>
                </c:pt>
                <c:pt idx="2">
                  <c:v>Unpaid parish share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11410</c:v>
                </c:pt>
                <c:pt idx="1">
                  <c:v>2214</c:v>
                </c:pt>
                <c:pt idx="2">
                  <c:v>6517</c:v>
                </c:pt>
                <c:pt idx="3">
                  <c:v>-9164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C11-4E0A-B6CE-012DAB899D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axId val="152098688"/>
        <c:axId val="152100224"/>
      </c:barChart>
      <c:catAx>
        <c:axId val="1520986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high"/>
        <c:spPr>
          <a:ln>
            <a:noFill/>
          </a:ln>
        </c:spPr>
        <c:txPr>
          <a:bodyPr/>
          <a:lstStyle/>
          <a:p>
            <a:pPr>
              <a:defRPr sz="2596" b="1" i="0" baseline="0"/>
            </a:pPr>
            <a:endParaRPr lang="en-US"/>
          </a:p>
        </c:txPr>
        <c:crossAx val="152100224"/>
        <c:crosses val="autoZero"/>
        <c:auto val="0"/>
        <c:lblAlgn val="ctr"/>
        <c:lblOffset val="0"/>
        <c:tickLblSkip val="1"/>
        <c:noMultiLvlLbl val="0"/>
      </c:catAx>
      <c:valAx>
        <c:axId val="15210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2098688"/>
        <c:crosses val="max"/>
        <c:crossBetween val="between"/>
      </c:valAx>
      <c:spPr>
        <a:noFill/>
        <a:ln w="25379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0.68227</cdr:x>
      <cdr:y>0.13953</cdr:y>
    </cdr:from>
    <cdr:to>
      <cdr:x>0.91711</cdr:x>
      <cdr:y>0.21963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123C4DE-C0C9-4859-A3CA-39FEA669204F}"/>
            </a:ext>
          </a:extLst>
        </cdr:cNvPr>
        <cdr:cNvSpPr txBox="1"/>
      </cdr:nvSpPr>
      <cdr:spPr>
        <a:xfrm xmlns:a="http://schemas.openxmlformats.org/drawingml/2006/main">
          <a:off x="6134673" y="1003400"/>
          <a:ext cx="2111625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800" b="1" dirty="0">
              <a:solidFill>
                <a:srgbClr val="FF0000"/>
              </a:solidFill>
            </a:rPr>
            <a:t>Normally 85+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13/10/2022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13/10/2022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ester.anglican.org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z="6600"/>
              <a:t>Financial Update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828675" y="37528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George Colville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400"/>
              <a:t>Diocesan Secretary</a:t>
            </a:r>
          </a:p>
        </p:txBody>
      </p:sp>
      <p:pic>
        <p:nvPicPr>
          <p:cNvPr id="2052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0465896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092950" y="116632"/>
            <a:ext cx="100700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£11k</a:t>
            </a:r>
          </a:p>
        </p:txBody>
      </p:sp>
      <p:pic>
        <p:nvPicPr>
          <p:cNvPr id="11268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4000" y="1773238"/>
            <a:ext cx="47307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sz="3200" dirty="0">
              <a:latin typeface="+mn-lt"/>
              <a:cs typeface="+mn-cs"/>
            </a:endParaRP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727075" y="1196752"/>
            <a:ext cx="7805365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2800" b="1" u="sng" dirty="0"/>
              <a:t>2022 budget deficit £0.9m (90% parish share), at present we think will be similar</a:t>
            </a:r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r>
              <a:rPr lang="en-GB" altLang="en-US" sz="3600" b="1" u="sng" dirty="0"/>
              <a:t>2023 Budget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800" b="1" u="sng" dirty="0"/>
              <a:t>clergy pension contributions / NI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800" b="1" u="sng" dirty="0"/>
              <a:t>Inflation (6% stipends)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800" b="1" u="sng" dirty="0"/>
              <a:t>Parish share rise 3% (90% collection) 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800" b="1" u="sng" dirty="0"/>
              <a:t>Safeguarding </a:t>
            </a:r>
          </a:p>
          <a:p>
            <a:pPr marL="342900" indent="-342900" algn="ctr" eaLnBrk="1" hangingPunct="1">
              <a:buFont typeface="Arial" panose="020B0604020202020204" pitchFamily="34" charset="0"/>
              <a:buChar char="•"/>
            </a:pPr>
            <a:r>
              <a:rPr lang="en-US" altLang="en-US" sz="2800" b="1" u="sng" dirty="0"/>
              <a:t>Deficit but reduced on 2022</a:t>
            </a:r>
            <a:endParaRPr lang="en-GB" altLang="en-US" sz="2800" b="1" u="sng" dirty="0"/>
          </a:p>
          <a:p>
            <a:pPr marL="0" indent="0" algn="ctr" eaLnBrk="1" hangingPunct="1"/>
            <a:endParaRPr lang="en-GB" altLang="en-US" sz="2800" b="1" u="sng" dirty="0"/>
          </a:p>
          <a:p>
            <a:pPr marL="0" indent="0" algn="ctr" eaLnBrk="1" hangingPunct="1"/>
            <a:endParaRPr lang="en-GB" altLang="en-US" sz="2800" b="1" u="sng" dirty="0"/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2987675" y="260350"/>
            <a:ext cx="37020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</a:rPr>
              <a:t>2023 and beyond?</a:t>
            </a:r>
            <a:endParaRPr lang="en-GB" altLang="en-US" sz="1800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5"/>
          <p:cNvSpPr txBox="1">
            <a:spLocks noChangeArrowheads="1"/>
          </p:cNvSpPr>
          <p:nvPr/>
        </p:nvSpPr>
        <p:spPr bwMode="auto">
          <a:xfrm>
            <a:off x="2700338" y="260350"/>
            <a:ext cx="35210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u="sng"/>
              <a:t>More information</a:t>
            </a:r>
            <a:endParaRPr lang="en-GB" altLang="en-US" sz="1800" u="sng"/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490538" y="20605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/>
              <a:t>01928 718834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3600">
                <a:hlinkClick r:id="rId3"/>
              </a:rPr>
              <a:t>www.chester.anglican.org</a:t>
            </a:r>
            <a:endParaRPr lang="en-GB" altLang="en-US" sz="3600"/>
          </a:p>
          <a:p>
            <a:pPr algn="ctr" eaLnBrk="1" hangingPunct="1">
              <a:spcBef>
                <a:spcPct val="0"/>
              </a:spcBef>
              <a:buFont typeface="Arial" charset="0"/>
              <a:buNone/>
            </a:pPr>
            <a:r>
              <a:rPr lang="en-GB" altLang="en-US" sz="3600"/>
              <a:t>firstname.lastname@chester.anglican.org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876300" y="1052513"/>
            <a:ext cx="7478713" cy="24622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PCC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Churchwarden Trusts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All PCC members have financial responsibilities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2124075" y="260350"/>
            <a:ext cx="5568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>
                <a:solidFill>
                  <a:srgbClr val="002060"/>
                </a:solidFill>
              </a:rPr>
              <a:t>Churchwardens and Finance</a:t>
            </a:r>
            <a:endParaRPr lang="en-GB" altLang="en-US" sz="1800" b="1" u="sng">
              <a:solidFill>
                <a:srgbClr val="002060"/>
              </a:solidFill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90415" y="1052513"/>
            <a:ext cx="7850482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+mn-lt"/>
                <a:cs typeface="+mn-cs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+mn-lt"/>
                <a:cs typeface="+mn-cs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Ask questions, </a:t>
            </a:r>
            <a:r>
              <a:rPr lang="en-GB" sz="2800" dirty="0">
                <a:latin typeface="+mn-lt"/>
                <a:cs typeface="+mn-cs"/>
              </a:rPr>
              <a:t>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+mn-lt"/>
                <a:cs typeface="+mn-cs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3136217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925954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959100" y="188913"/>
            <a:ext cx="2811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u="sng">
                <a:solidFill>
                  <a:srgbClr val="002060"/>
                </a:solidFill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4213" y="1341438"/>
            <a:ext cx="75596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Standard Parish Share =   </a:t>
            </a:r>
            <a:r>
              <a:rPr lang="en-GB" altLang="en-US" sz="2800" b="1" u="sng"/>
              <a:t>Total amount required</a:t>
            </a:r>
            <a:r>
              <a:rPr lang="en-GB" altLang="en-US" sz="2800" b="1"/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436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673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b="1" dirty="0"/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940425" y="3102180"/>
            <a:ext cx="4397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37087" y="4613392"/>
            <a:ext cx="3470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932488" y="4077072"/>
            <a:ext cx="4397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dirty="0"/>
              <a:t>X</a:t>
            </a:r>
            <a:endParaRPr lang="en-GB" altLang="en-US" sz="1800" b="1" dirty="0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2160" y="208422"/>
            <a:ext cx="187583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2060"/>
                </a:solidFill>
              </a:rPr>
              <a:t>£66,349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733550"/>
            <a:ext cx="6599238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Parishes 0.25 – 0.95</a:t>
            </a: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619250" y="1916113"/>
            <a:ext cx="227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Birkenhead / Wallasey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203575" y="2655888"/>
            <a:ext cx="9731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Runcorn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5435600" y="1922463"/>
            <a:ext cx="109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Stockport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127625" y="4179888"/>
            <a:ext cx="777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Crewe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Parishes 1.15 -1.45</a:t>
            </a:r>
          </a:p>
        </p:txBody>
      </p:sp>
      <p:pic>
        <p:nvPicPr>
          <p:cNvPr id="9219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363" y="1704975"/>
            <a:ext cx="6618287" cy="431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216366"/>
              </p:ext>
            </p:extLst>
          </p:nvPr>
        </p:nvGraphicFramePr>
        <p:xfrm>
          <a:off x="128588" y="65088"/>
          <a:ext cx="8815387" cy="6294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1487" y="116632"/>
            <a:ext cx="133095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/>
              <a:t>£59k</a:t>
            </a:r>
            <a:endParaRPr lang="en-GB" altLang="en-US" sz="1100" b="1" dirty="0"/>
          </a:p>
        </p:txBody>
      </p:sp>
      <p:pic>
        <p:nvPicPr>
          <p:cNvPr id="10244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218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Financial Update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Parishes 0.25 – 0.95</vt:lpstr>
      <vt:lpstr>Parishes 1.15 -1.45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Pat Pugh</cp:lastModifiedBy>
  <cp:revision>54</cp:revision>
  <cp:lastPrinted>2019-07-16T11:30:55Z</cp:lastPrinted>
  <dcterms:created xsi:type="dcterms:W3CDTF">2012-10-05T10:10:22Z</dcterms:created>
  <dcterms:modified xsi:type="dcterms:W3CDTF">2022-10-13T09:48:35Z</dcterms:modified>
</cp:coreProperties>
</file>