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4" r:id="rId2"/>
    <p:sldId id="269" r:id="rId3"/>
    <p:sldId id="270" r:id="rId4"/>
    <p:sldId id="256" r:id="rId5"/>
    <p:sldId id="257" r:id="rId6"/>
    <p:sldId id="261" r:id="rId7"/>
    <p:sldId id="262" r:id="rId8"/>
    <p:sldId id="263" r:id="rId9"/>
    <p:sldId id="260" r:id="rId10"/>
    <p:sldId id="268" r:id="rId11"/>
    <p:sldId id="265" r:id="rId12"/>
    <p:sldId id="266" r:id="rId1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718" autoAdjust="0"/>
  </p:normalViewPr>
  <p:slideViewPr>
    <p:cSldViewPr>
      <p:cViewPr varScale="1">
        <p:scale>
          <a:sx n="40" d="100"/>
          <a:sy n="40" d="100"/>
        </p:scale>
        <p:origin x="138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CDA-4576-8A33-E404344E60D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DCDA-4576-8A33-E404344E60D9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4-DCDA-4576-8A33-E404344E60D9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6-DCDA-4576-8A33-E404344E60D9}"/>
              </c:ext>
            </c:extLst>
          </c:dPt>
          <c:dPt>
            <c:idx val="4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8-DCDA-4576-8A33-E404344E60D9}"/>
              </c:ext>
            </c:extLst>
          </c:dPt>
          <c:dLbls>
            <c:dLbl>
              <c:idx val="0"/>
              <c:layout>
                <c:manualLayout>
                  <c:x val="3.7429434138529297E-2"/>
                  <c:y val="-0.6569534815034007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090395480225984E-2"/>
                      <c:h val="6.20397264723746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CDA-4576-8A33-E404344E60D9}"/>
                </c:ext>
              </c:extLst>
            </c:dLbl>
            <c:dLbl>
              <c:idx val="4"/>
              <c:layout>
                <c:manualLayout>
                  <c:x val="2.9139274380141338E-2"/>
                  <c:y val="-3.91931760668567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DA-4576-8A33-E404344E60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Parish Share</c:v>
                </c:pt>
                <c:pt idx="1">
                  <c:v>Fees</c:v>
                </c:pt>
                <c:pt idx="2">
                  <c:v>Other income</c:v>
                </c:pt>
                <c:pt idx="3">
                  <c:v>Investment income</c:v>
                </c:pt>
                <c:pt idx="4">
                  <c:v>Reserves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75</c:v>
                </c:pt>
                <c:pt idx="1">
                  <c:v>5</c:v>
                </c:pt>
                <c:pt idx="2">
                  <c:v>5</c:v>
                </c:pt>
                <c:pt idx="3">
                  <c:v>2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CDA-4576-8A33-E404344E6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B06-4CBD-ACC0-53745EE12253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4B06-4CBD-ACC0-53745EE12253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4B06-4CBD-ACC0-53745EE12253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6-4B06-4CBD-ACC0-53745EE12253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8-4B06-4CBD-ACC0-53745EE12253}"/>
              </c:ext>
            </c:extLst>
          </c:dPt>
          <c:dLbls>
            <c:dLbl>
              <c:idx val="0"/>
              <c:layout>
                <c:manualLayout>
                  <c:x val="-5.9322033898305086E-2"/>
                  <c:y val="-0.482119138256711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06-4CBD-ACC0-53745EE12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Stipends, NI Pensions</c:v>
                </c:pt>
                <c:pt idx="1">
                  <c:v>Housing</c:v>
                </c:pt>
                <c:pt idx="2">
                  <c:v>Training</c:v>
                </c:pt>
                <c:pt idx="3">
                  <c:v>Diocesan Support</c:v>
                </c:pt>
                <c:pt idx="4">
                  <c:v>National Church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61</c:v>
                </c:pt>
                <c:pt idx="1">
                  <c:v>10</c:v>
                </c:pt>
                <c:pt idx="2">
                  <c:v>9</c:v>
                </c:pt>
                <c:pt idx="3">
                  <c:v>17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B06-4CBD-ACC0-53745EE12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is the approx. cost of a member of the clergy?</a:t>
            </a:r>
            <a:endParaRPr lang="en-US" sz="2400" dirty="0"/>
          </a:p>
        </c:rich>
      </c:tx>
      <c:layout>
        <c:manualLayout>
          <c:xMode val="edge"/>
          <c:yMode val="edge"/>
          <c:x val="5.0322578010471915E-2"/>
          <c:y val="8.269524343479805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8728616225243428E-2"/>
          <c:y val="9.5334181595589887E-2"/>
          <c:w val="0.61402794908493519"/>
          <c:h val="0.721059246442533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8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A2F0-4F55-9B9C-0B77571CE8C0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B05-440E-8A23-A6C903C547C1}"/>
              </c:ext>
            </c:extLst>
          </c:dPt>
          <c:dLbls>
            <c:dLbl>
              <c:idx val="0"/>
              <c:layout>
                <c:manualLayout>
                  <c:x val="-0.49549520627965626"/>
                  <c:y val="-6.01896563584636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F0-4F55-9B9C-0B77571CE8C0}"/>
                </c:ext>
              </c:extLst>
            </c:dLbl>
            <c:dLbl>
              <c:idx val="1"/>
              <c:layout>
                <c:manualLayout>
                  <c:x val="-0.28778872668891337"/>
                  <c:y val="-6.11841853369888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F0-4F55-9B9C-0B77571CE8C0}"/>
                </c:ext>
              </c:extLst>
            </c:dLbl>
            <c:dLbl>
              <c:idx val="2"/>
              <c:layout>
                <c:manualLayout>
                  <c:x val="-0.18109777823707571"/>
                  <c:y val="4.07010190109139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F0-4F55-9B9C-0B77571CE8C0}"/>
                </c:ext>
              </c:extLst>
            </c:dLbl>
            <c:dLbl>
              <c:idx val="3"/>
              <c:layout>
                <c:manualLayout>
                  <c:x val="-0.10798073867885777"/>
                  <c:y val="6.15337003134672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F0-4F55-9B9C-0B77571CE8C0}"/>
                </c:ext>
              </c:extLst>
            </c:dLbl>
            <c:dLbl>
              <c:idx val="4"/>
              <c:layout>
                <c:manualLayout>
                  <c:x val="-0.13575978003007697"/>
                  <c:y val="4.03578588521896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2F0-4F55-9B9C-0B77571CE8C0}"/>
                </c:ext>
              </c:extLst>
            </c:dLbl>
            <c:dLbl>
              <c:idx val="5"/>
              <c:layout>
                <c:manualLayout>
                  <c:x val="-0.13725126304721505"/>
                  <c:y val="4.10235260119379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F0-4F55-9B9C-0B77571CE8C0}"/>
                </c:ext>
              </c:extLst>
            </c:dLbl>
            <c:dLbl>
              <c:idx val="6"/>
              <c:layout>
                <c:manualLayout>
                  <c:x val="-0.16196271360519965"/>
                  <c:y val="-6.08537348137728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2F0-4F55-9B9C-0B77571CE8C0}"/>
                </c:ext>
              </c:extLst>
            </c:dLbl>
            <c:dLbl>
              <c:idx val="7"/>
              <c:layout>
                <c:manualLayout>
                  <c:x val="-7.020179601871139E-2"/>
                  <c:y val="4.06883093754056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F0-4F55-9B9C-0B77571CE8C0}"/>
                </c:ext>
              </c:extLst>
            </c:dLbl>
            <c:dLbl>
              <c:idx val="8"/>
              <c:layout>
                <c:manualLayout>
                  <c:x val="-6.7896054932131744E-2"/>
                  <c:y val="-4.10124050808659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F0-4F55-9B9C-0B77571CE8C0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Stipend</c:v>
                </c:pt>
                <c:pt idx="1">
                  <c:v>Pension, NI</c:v>
                </c:pt>
                <c:pt idx="2">
                  <c:v>Housing</c:v>
                </c:pt>
                <c:pt idx="3">
                  <c:v>Removals, retirement</c:v>
                </c:pt>
                <c:pt idx="4">
                  <c:v>Training (National)</c:v>
                </c:pt>
                <c:pt idx="5">
                  <c:v>Ministry Support</c:v>
                </c:pt>
                <c:pt idx="6">
                  <c:v>Curates</c:v>
                </c:pt>
                <c:pt idx="7">
                  <c:v>Archdeacons &amp; RD</c:v>
                </c:pt>
                <c:pt idx="8">
                  <c:v>Disc and extraord</c:v>
                </c:pt>
                <c:pt idx="9">
                  <c:v>Vacancy Savings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26558</c:v>
                </c:pt>
                <c:pt idx="1">
                  <c:v>12965</c:v>
                </c:pt>
                <c:pt idx="2">
                  <c:v>7050</c:v>
                </c:pt>
                <c:pt idx="3">
                  <c:v>1923</c:v>
                </c:pt>
                <c:pt idx="4">
                  <c:v>3951</c:v>
                </c:pt>
                <c:pt idx="5">
                  <c:v>3499</c:v>
                </c:pt>
                <c:pt idx="6">
                  <c:v>5593</c:v>
                </c:pt>
                <c:pt idx="7">
                  <c:v>742</c:v>
                </c:pt>
                <c:pt idx="8">
                  <c:v>330</c:v>
                </c:pt>
                <c:pt idx="9">
                  <c:v>-2954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F0-4F55-9B9C-0B77571CE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42112"/>
        <c:axId val="152048000"/>
      </c:barChart>
      <c:catAx>
        <c:axId val="1520421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048000"/>
        <c:crosses val="autoZero"/>
        <c:auto val="0"/>
        <c:lblAlgn val="ctr"/>
        <c:lblOffset val="0"/>
        <c:tickLblSkip val="1"/>
        <c:noMultiLvlLbl val="0"/>
      </c:catAx>
      <c:valAx>
        <c:axId val="152048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42112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about other DBF costs (per clergy)?</a:t>
            </a:r>
            <a:endParaRPr lang="en-US" sz="2400" dirty="0"/>
          </a:p>
        </c:rich>
      </c:tx>
      <c:layout>
        <c:manualLayout>
          <c:xMode val="edge"/>
          <c:yMode val="edge"/>
          <c:x val="0.12523709914230483"/>
          <c:y val="1.230490666730198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5847290652129056E-2"/>
          <c:y val="9.9369490869477287E-2"/>
          <c:w val="0.64074509718064565"/>
          <c:h val="0.698865045436152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AC11-4E0A-B6CE-012DAB899DB3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C11-4E0A-B6CE-012DAB899DB3}"/>
              </c:ext>
            </c:extLst>
          </c:dPt>
          <c:dLbls>
            <c:dLbl>
              <c:idx val="0"/>
              <c:layout>
                <c:manualLayout>
                  <c:x val="-0.37710108472832787"/>
                  <c:y val="-4.0016287397903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11-4E0A-B6CE-012DAB899DB3}"/>
                </c:ext>
              </c:extLst>
            </c:dLbl>
            <c:dLbl>
              <c:idx val="1"/>
              <c:layout>
                <c:manualLayout>
                  <c:x val="-0.15728101330094754"/>
                  <c:y val="-2.08310925981140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11-4E0A-B6CE-012DAB899DB3}"/>
                </c:ext>
              </c:extLst>
            </c:dLbl>
            <c:dLbl>
              <c:idx val="2"/>
              <c:layout>
                <c:manualLayout>
                  <c:x val="-0.34677399869115216"/>
                  <c:y val="3.4633756760135973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11-4E0A-B6CE-012DAB899DB3}"/>
                </c:ext>
              </c:extLst>
            </c:dLbl>
            <c:dLbl>
              <c:idx val="3"/>
              <c:layout>
                <c:manualLayout>
                  <c:x val="-0.30823252569626264"/>
                  <c:y val="4.13571539440302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11-4E0A-B6CE-012DAB899DB3}"/>
                </c:ext>
              </c:extLst>
            </c:dLbl>
            <c:dLbl>
              <c:idx val="4"/>
              <c:layout>
                <c:manualLayout>
                  <c:x val="-0.15304773298834565"/>
                  <c:y val="3.229615314060711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11-4E0A-B6CE-012DAB899DB3}"/>
                </c:ext>
              </c:extLst>
            </c:dLbl>
            <c:dLbl>
              <c:idx val="5"/>
              <c:layout>
                <c:manualLayout>
                  <c:x val="-0.15742052535944123"/>
                  <c:y val="4.10193441038850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11-4E0A-B6CE-012DAB899DB3}"/>
                </c:ext>
              </c:extLst>
            </c:dLbl>
            <c:dLbl>
              <c:idx val="6"/>
              <c:layout>
                <c:manualLayout>
                  <c:x val="-0.17636929230085546"/>
                  <c:y val="-2.05048276289714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11-4E0A-B6CE-012DAB899DB3}"/>
                </c:ext>
              </c:extLst>
            </c:dLbl>
            <c:dLbl>
              <c:idx val="7"/>
              <c:layout>
                <c:manualLayout>
                  <c:x val="-9.0371042335975524E-2"/>
                  <c:y val="2.05096720519425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11-4E0A-B6CE-012DAB899DB3}"/>
                </c:ext>
              </c:extLst>
            </c:dLbl>
            <c:dLbl>
              <c:idx val="8"/>
              <c:layout>
                <c:manualLayout>
                  <c:x val="-0.13992924110360558"/>
                  <c:y val="-4.10144996809140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11-4E0A-B6CE-012DAB899DB3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Support to Parishes</c:v>
                </c:pt>
                <c:pt idx="1">
                  <c:v>National Church</c:v>
                </c:pt>
                <c:pt idx="2">
                  <c:v>Unpaid parish share</c:v>
                </c:pt>
                <c:pt idx="3">
                  <c:v>Other income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11327</c:v>
                </c:pt>
                <c:pt idx="1">
                  <c:v>2543</c:v>
                </c:pt>
                <c:pt idx="2">
                  <c:v>9701</c:v>
                </c:pt>
                <c:pt idx="3">
                  <c:v>-8937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11-4E0A-B6CE-012DAB899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98688"/>
        <c:axId val="152100224"/>
      </c:barChart>
      <c:catAx>
        <c:axId val="1520986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100224"/>
        <c:crosses val="autoZero"/>
        <c:auto val="0"/>
        <c:lblAlgn val="ctr"/>
        <c:lblOffset val="0"/>
        <c:tickLblSkip val="1"/>
        <c:noMultiLvlLbl val="0"/>
      </c:catAx>
      <c:valAx>
        <c:axId val="152100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98688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0.45284</cdr:x>
      <cdr:y>0.77825</cdr:y>
    </cdr:from>
    <cdr:to>
      <cdr:x>0.64439</cdr:x>
      <cdr:y>0.85189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  <cdr:relSizeAnchor xmlns:cdr="http://schemas.openxmlformats.org/drawingml/2006/chartDrawing">
    <cdr:from>
      <cdr:x>0.68024</cdr:x>
      <cdr:y>0.14954</cdr:y>
    </cdr:from>
    <cdr:to>
      <cdr:x>0.9205</cdr:x>
      <cdr:y>0.21963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1FB7EFD-8F1A-4387-9071-B663BEA30E14}"/>
            </a:ext>
          </a:extLst>
        </cdr:cNvPr>
        <cdr:cNvSpPr txBox="1"/>
      </cdr:nvSpPr>
      <cdr:spPr>
        <a:xfrm xmlns:a="http://schemas.openxmlformats.org/drawingml/2006/main">
          <a:off x="6116488" y="1075408"/>
          <a:ext cx="216024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0.68227</cdr:x>
      <cdr:y>0.13953</cdr:y>
    </cdr:from>
    <cdr:to>
      <cdr:x>0.91711</cdr:x>
      <cdr:y>0.21963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E123C4DE-C0C9-4859-A3CA-39FEA669204F}"/>
            </a:ext>
          </a:extLst>
        </cdr:cNvPr>
        <cdr:cNvSpPr txBox="1"/>
      </cdr:nvSpPr>
      <cdr:spPr>
        <a:xfrm xmlns:a="http://schemas.openxmlformats.org/drawingml/2006/main">
          <a:off x="6134673" y="1003400"/>
          <a:ext cx="2111625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2800" b="1" dirty="0">
              <a:solidFill>
                <a:srgbClr val="FF0000"/>
              </a:solidFill>
            </a:rPr>
            <a:t>Normally 85+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0.44309</cdr:x>
      <cdr:y>0.76875</cdr:y>
    </cdr:from>
    <cdr:to>
      <cdr:x>0.66114</cdr:x>
      <cdr:y>0.84064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5AE95-9BFD-4B57-99DC-403BD4D462E9}" type="datetimeFigureOut">
              <a:rPr lang="en-GB" smtClean="0"/>
              <a:t>14/07/2021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3D2C0-A844-48DD-83E2-DF9E8226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53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17020-E35D-47AB-91D9-58C62E009731}" type="datetimeFigureOut">
              <a:rPr lang="en-GB"/>
              <a:pPr>
                <a:defRPr/>
              </a:pPr>
              <a:t>14/07/2021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F330-DA5F-4F2B-90EF-73FF71D4D4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3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6EB9-F917-4D75-A1DD-DF8589D0F89A}" type="datetimeFigureOut">
              <a:rPr lang="en-GB"/>
              <a:pPr>
                <a:defRPr/>
              </a:pPr>
              <a:t>14/07/2021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17845-65BE-4369-806F-2DCA3F5B00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3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B6C97-000A-4687-8B2C-63E298219616}" type="datetimeFigureOut">
              <a:rPr lang="en-GB"/>
              <a:pPr>
                <a:defRPr/>
              </a:pPr>
              <a:t>14/07/2021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5FE2-007F-4BBA-99E7-86D890915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53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38B11-A09C-4E42-B16D-7922BD3F06A0}" type="datetimeFigureOut">
              <a:rPr lang="en-GB"/>
              <a:pPr>
                <a:defRPr/>
              </a:pPr>
              <a:t>14/07/2021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1F87-5D30-4958-896E-0FBEA51271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91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91473-2DED-46FD-ADD3-9CC1D947EF32}" type="datetimeFigureOut">
              <a:rPr lang="en-GB"/>
              <a:pPr>
                <a:defRPr/>
              </a:pPr>
              <a:t>14/07/2021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FC56-AA2D-4270-BF10-2F6F23BF27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54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04AB-F8C8-404A-850C-8C9D0E99F5B7}" type="datetimeFigureOut">
              <a:rPr lang="en-GB"/>
              <a:pPr>
                <a:defRPr/>
              </a:pPr>
              <a:t>14/07/2021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22F7-5DC1-4616-B17C-320233A2A6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75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A3D6-EFB0-465F-BE91-2251379CB94A}" type="datetimeFigureOut">
              <a:rPr lang="en-GB"/>
              <a:pPr>
                <a:defRPr/>
              </a:pPr>
              <a:t>14/07/2021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712B-C9B5-4222-9E61-6FC85BF2A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01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F51E7-CE41-4241-A7B7-5A11B414D44A}" type="datetimeFigureOut">
              <a:rPr lang="en-GB"/>
              <a:pPr>
                <a:defRPr/>
              </a:pPr>
              <a:t>14/07/2021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D868-BC30-4A8D-B0D3-ECF2B5A9FB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8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2B32-F863-412B-90CA-F27746431757}" type="datetimeFigureOut">
              <a:rPr lang="en-GB"/>
              <a:pPr>
                <a:defRPr/>
              </a:pPr>
              <a:t>14/07/2021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15B6-FDDB-4F3B-8467-9581D95643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4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ABD28-BB25-4989-B7F5-FAC568863D12}" type="datetimeFigureOut">
              <a:rPr lang="en-GB"/>
              <a:pPr>
                <a:defRPr/>
              </a:pPr>
              <a:t>14/07/2021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AD53-0312-43F7-BC9A-D60B26820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23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51047-2CAF-49D7-B656-C77D87FCEB40}" type="datetimeFigureOut">
              <a:rPr lang="en-GB"/>
              <a:pPr>
                <a:defRPr/>
              </a:pPr>
              <a:t>14/07/2021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7032-5B40-4F54-888F-B8A4594C23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49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BCBCCF-6A7A-4DAD-AEC4-7C0F4D02E74C}" type="datetimeFigureOut">
              <a:rPr lang="en-GB"/>
              <a:pPr>
                <a:defRPr/>
              </a:pPr>
              <a:t>14/07/2021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7D5047-8219-4978-BBA4-DCD689EC5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ster.anglican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6600"/>
              <a:t>Financial Update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828675" y="37528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/>
              <a:t>George Colville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/>
              <a:t>Diocesan Secretary</a:t>
            </a:r>
          </a:p>
        </p:txBody>
      </p:sp>
      <p:pic>
        <p:nvPicPr>
          <p:cNvPr id="2052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96837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092950" y="116632"/>
            <a:ext cx="132440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£14.6k</a:t>
            </a:r>
          </a:p>
        </p:txBody>
      </p:sp>
      <p:pic>
        <p:nvPicPr>
          <p:cNvPr id="11268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4000" y="1773238"/>
            <a:ext cx="4730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 dirty="0">
              <a:latin typeface="+mn-lt"/>
              <a:cs typeface="+mn-cs"/>
            </a:endParaRP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727075" y="1196752"/>
            <a:ext cx="7805365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ctr" eaLnBrk="1" hangingPunct="1"/>
            <a:r>
              <a:rPr lang="en-GB" altLang="en-US" sz="2800" b="1" u="sng" dirty="0"/>
              <a:t>2020 budget deficit £0.5m (about 90% parish share)</a:t>
            </a:r>
          </a:p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r>
              <a:rPr lang="en-GB" altLang="en-US" sz="2800" b="1" u="sng" dirty="0"/>
              <a:t>2021 budget deficit £1.8m (85% parish share) – </a:t>
            </a:r>
            <a:r>
              <a:rPr lang="en-GB" altLang="en-US" sz="2000" b="1" u="sng" dirty="0"/>
              <a:t>looking at present like might be a bit better than this</a:t>
            </a:r>
          </a:p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r>
              <a:rPr lang="en-GB" altLang="en-US" sz="2800" b="1" u="sng" dirty="0"/>
              <a:t>2022 budget deficit £1.1m (90% parish share)</a:t>
            </a:r>
          </a:p>
          <a:p>
            <a:pPr marL="0" indent="0" algn="ctr" eaLnBrk="1" hangingPunct="1"/>
            <a:r>
              <a:rPr lang="en-GB" altLang="en-US" sz="2800" b="1" u="sng" dirty="0"/>
              <a:t>Looking at trying to find £300k pa savings</a:t>
            </a:r>
          </a:p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r>
              <a:rPr lang="en-GB" altLang="en-US" sz="2800" b="1" u="sng" dirty="0"/>
              <a:t>2025 Breakeven? (95% parish share)</a:t>
            </a:r>
          </a:p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r>
              <a:rPr lang="en-GB" altLang="en-US" sz="2800" b="1" u="sng" dirty="0"/>
              <a:t>Expect to use £4-5m DBF reserves</a:t>
            </a:r>
          </a:p>
          <a:p>
            <a:pPr marL="0" indent="0" algn="ctr" eaLnBrk="1" hangingPunct="1"/>
            <a:endParaRPr lang="en-GB" altLang="en-US" sz="2800" b="1" u="sng" dirty="0"/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987675" y="260350"/>
            <a:ext cx="37020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 dirty="0">
                <a:solidFill>
                  <a:srgbClr val="002060"/>
                </a:solidFill>
              </a:rPr>
              <a:t>2022 and beyond?</a:t>
            </a:r>
            <a:endParaRPr lang="en-GB" altLang="en-US" sz="18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2700338" y="260350"/>
            <a:ext cx="3521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u="sng"/>
              <a:t>More information</a:t>
            </a:r>
            <a:endParaRPr lang="en-GB" altLang="en-US" sz="1800" u="sng"/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490538" y="2060575"/>
            <a:ext cx="81375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01928 718834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hlinkClick r:id="rId3"/>
              </a:rPr>
              <a:t>www.chester.anglican.org</a:t>
            </a:r>
            <a:endParaRPr lang="en-GB" altLang="en-US" sz="3600"/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n-GB" altLang="en-US" sz="3600"/>
              <a:t>firstname.lastname@chester.anglican.org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76300" y="1052513"/>
            <a:ext cx="7478713" cy="2462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PCC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Churchwarden Trusts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All PCC members have financial responsibilities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90415" y="1052513"/>
            <a:ext cx="7850482" cy="46166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rgbClr val="002060"/>
                </a:solidFill>
                <a:latin typeface="+mn-lt"/>
                <a:cs typeface="+mn-cs"/>
              </a:rPr>
              <a:t>What to do in practice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May be cheque signatory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standing committee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Take an interest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Encourage and support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Provide backup for treasurer 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if unable to act or if no candidate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Ask questions, </a:t>
            </a:r>
            <a:r>
              <a:rPr lang="en-GB" sz="2800" dirty="0">
                <a:latin typeface="+mn-lt"/>
                <a:cs typeface="+mn-cs"/>
              </a:rPr>
              <a:t>watch and check – Internal control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Problems are rare but they do happen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4144396"/>
              </p:ext>
            </p:extLst>
          </p:nvPr>
        </p:nvGraphicFramePr>
        <p:xfrm>
          <a:off x="-194521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3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1326498"/>
              </p:ext>
            </p:extLst>
          </p:nvPr>
        </p:nvGraphicFramePr>
        <p:xfrm>
          <a:off x="39688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7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2959100" y="188913"/>
            <a:ext cx="2811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u="sng">
                <a:solidFill>
                  <a:srgbClr val="002060"/>
                </a:solidFill>
              </a:rPr>
              <a:t>Parish Share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4213" y="1341438"/>
            <a:ext cx="7559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Standard Parish Share =   </a:t>
            </a:r>
            <a:r>
              <a:rPr lang="en-GB" altLang="en-US" sz="2800" b="1" u="sng"/>
              <a:t>Total amount required</a:t>
            </a:r>
            <a:r>
              <a:rPr lang="en-GB" altLang="en-US" sz="2800" b="1"/>
              <a:t>	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67175" y="1863725"/>
            <a:ext cx="4368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Number of clergy in Diocese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08050" y="3585683"/>
            <a:ext cx="2673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Parish Share =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67288" y="2547938"/>
            <a:ext cx="3468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Clergy Number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40425" y="3102180"/>
            <a:ext cx="439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37087" y="4613392"/>
            <a:ext cx="347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Standard Parish Share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567363" y="3648645"/>
            <a:ext cx="34686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Banding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932488" y="4077072"/>
            <a:ext cx="439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12160" y="208422"/>
            <a:ext cx="18758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>
                <a:solidFill>
                  <a:srgbClr val="002060"/>
                </a:solidFill>
              </a:rPr>
              <a:t>£65,048</a:t>
            </a:r>
          </a:p>
        </p:txBody>
      </p:sp>
      <p:pic>
        <p:nvPicPr>
          <p:cNvPr id="7180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33550"/>
            <a:ext cx="6599238" cy="4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Parishes 0.25 – 0.95</a:t>
            </a: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619250" y="1916113"/>
            <a:ext cx="2274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Birkenhead / Wallasey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203575" y="2655888"/>
            <a:ext cx="973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Runcorn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5435600" y="1922463"/>
            <a:ext cx="1090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Stockport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5127625" y="4179888"/>
            <a:ext cx="777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Crewe</a:t>
            </a:r>
          </a:p>
        </p:txBody>
      </p:sp>
      <p:pic>
        <p:nvPicPr>
          <p:cNvPr id="8200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Parishes 1.15 -1.45</a:t>
            </a:r>
          </a:p>
        </p:txBody>
      </p:sp>
      <p:pic>
        <p:nvPicPr>
          <p:cNvPr id="9219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704975"/>
            <a:ext cx="6618287" cy="431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104204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1487" y="116632"/>
            <a:ext cx="133095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£59.7k</a:t>
            </a:r>
            <a:endParaRPr lang="en-GB" altLang="en-US" sz="1100" b="1" dirty="0"/>
          </a:p>
        </p:txBody>
      </p:sp>
      <p:pic>
        <p:nvPicPr>
          <p:cNvPr id="10244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242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Financial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Parishes 0.25 – 0.95</vt:lpstr>
      <vt:lpstr>Parishes 1.15 -1.45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Colville</dc:creator>
  <cp:lastModifiedBy>Pat Pugh</cp:lastModifiedBy>
  <cp:revision>51</cp:revision>
  <cp:lastPrinted>2019-07-16T11:30:55Z</cp:lastPrinted>
  <dcterms:created xsi:type="dcterms:W3CDTF">2012-10-05T10:10:22Z</dcterms:created>
  <dcterms:modified xsi:type="dcterms:W3CDTF">2021-07-14T10:35:11Z</dcterms:modified>
</cp:coreProperties>
</file>