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256" r:id="rId5"/>
    <p:sldId id="397" r:id="rId6"/>
    <p:sldId id="302" r:id="rId7"/>
    <p:sldId id="336" r:id="rId8"/>
    <p:sldId id="303" r:id="rId9"/>
    <p:sldId id="386" r:id="rId10"/>
    <p:sldId id="387" r:id="rId11"/>
    <p:sldId id="324" r:id="rId12"/>
    <p:sldId id="268" r:id="rId13"/>
    <p:sldId id="374" r:id="rId14"/>
    <p:sldId id="381" r:id="rId15"/>
    <p:sldId id="347" r:id="rId16"/>
    <p:sldId id="318" r:id="rId17"/>
    <p:sldId id="322" r:id="rId18"/>
    <p:sldId id="398" r:id="rId19"/>
    <p:sldId id="399" r:id="rId20"/>
    <p:sldId id="400" r:id="rId21"/>
    <p:sldId id="401" r:id="rId22"/>
    <p:sldId id="321" r:id="rId23"/>
    <p:sldId id="375" r:id="rId24"/>
    <p:sldId id="388" r:id="rId25"/>
    <p:sldId id="319" r:id="rId26"/>
    <p:sldId id="378" r:id="rId27"/>
    <p:sldId id="307" r:id="rId28"/>
    <p:sldId id="394" r:id="rId29"/>
    <p:sldId id="389" r:id="rId30"/>
    <p:sldId id="261" r:id="rId31"/>
    <p:sldId id="391" r:id="rId32"/>
    <p:sldId id="392" r:id="rId33"/>
    <p:sldId id="393" r:id="rId34"/>
    <p:sldId id="396" r:id="rId3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199"/>
    <a:srgbClr val="00418E"/>
    <a:srgbClr val="382E73"/>
    <a:srgbClr val="9F85B1"/>
    <a:srgbClr val="2433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3082B-2793-CB46-BC07-21F10D3D7E56}" v="46" dt="2022-10-07T15:38:30.903"/>
    <p1510:client id="{03DE9B4E-3C7F-48C2-AA8A-5C703FF5A402}" v="9" vWet="13" dt="2022-10-07T15:33:36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F2D2-F11C-46F1-BD2A-6051D0B0669C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5BB7-31DB-44B2-A089-05ADFFDED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58-646D-4542-988B-8321096F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8D1D-620B-4CDA-A821-D4CA23C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3B08F-3DAA-4F79-82B4-FC65651D3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7" y="5877272"/>
            <a:ext cx="1964066" cy="6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02415-B876-42A1-8334-A9EBE3F8D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13C41-DA46-4FD2-B5E9-7BE012321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5A4A-363A-43A4-AE30-4BD1EBC3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B96E-D21A-4F7C-A2F9-93707903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5E80-8805-41E2-8146-51CCB504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82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622-E78D-40D1-9037-4242897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C08-C38E-47C2-B65A-A350A96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A76E-C30F-49B3-BD47-95F4B8E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9FDB-41E1-4C4F-83ED-801E8341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8CDA-7F76-4867-B310-5D5F82E1F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9B7E-5140-4CB1-9E1E-78CE0B42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18084-E75D-4106-8D3A-7950D2CD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6809-0DF3-44B4-B6A0-4E57CCCF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7BAD-F83F-492B-BC63-5CC48609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2F10-F8A9-4055-9FE7-E9FDDFF0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3E42-0B92-4ED7-8CF4-C3333100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1BE51-82EA-419A-97A1-B2D90C1D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EE28A-D22A-4C2C-B7CD-9EBC344C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2A15E-2D36-48CB-A314-DB6B165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EB2FD-0023-4DD1-B0D6-066D0F12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FBE57-3764-49F0-89D5-EE868C9A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4A7-6234-45F9-AD4B-55ADE3C0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3513-5955-4294-974C-259B47DA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28E3B-90B3-44D2-B33D-36E60905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501CA-3FB4-4640-8943-F9FE4BD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8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4F25-C821-4572-A6A3-01C6D985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50604-2C1B-434A-94DA-63119FAB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7187-8443-4E76-8805-41F5113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99-36C8-4E4E-84EA-0F52FA7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09A0-CA6D-49FB-A5E1-634E959B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2763-87D0-4031-BB56-976B7734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3088-A13C-4BBE-A907-9C55190A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7894-7DB8-4E0C-A4AE-B8A86F17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974C-4C81-450F-AA32-46C7538F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1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007-142B-4FDA-8614-8977D2D6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C18C8-8D30-4AD1-8FBC-8CC2E913C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46479-16BE-49CF-9807-97F0C32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51FA-B75F-4A30-BC57-6FCA1AD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2CC4-4FE4-4BDC-9677-A720FA57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45EF-F7BC-45F4-B60C-79F9119A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9B5-029B-43D3-B016-0A99B9E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0353D-552A-4DBD-B1F3-B666E154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0901-97BF-481D-8EA8-0295B7C3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8CB4-724E-4464-B949-B7E8A6AC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3034-D208-4535-A0C4-126C960E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BF2-AC2A-4AB6-B87A-DAE650B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2A16-C03B-4B98-91F9-521ECE55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4C560-0552-4F2F-8D5B-694E95C4BBBE}"/>
              </a:ext>
            </a:extLst>
          </p:cNvPr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F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4058DF-8946-47C4-A3B7-ECC0DEB6A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F83262-D2BE-9642-C227-691FD020B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6858000" cy="2387600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418E"/>
                </a:solidFill>
              </a:rPr>
            </a:br>
            <a:br>
              <a:rPr lang="en-US">
                <a:solidFill>
                  <a:srgbClr val="00418E"/>
                </a:solidFill>
              </a:rPr>
            </a:br>
            <a:r>
              <a:rPr lang="en-US">
                <a:solidFill>
                  <a:srgbClr val="00418E"/>
                </a:solidFill>
              </a:rPr>
              <a:t>Harriet Roberts</a:t>
            </a:r>
            <a:br>
              <a:rPr lang="en-US">
                <a:solidFill>
                  <a:srgbClr val="00418E"/>
                </a:solidFill>
              </a:rPr>
            </a:br>
            <a:br>
              <a:rPr lang="en-US">
                <a:solidFill>
                  <a:srgbClr val="00418E"/>
                </a:solidFill>
              </a:rPr>
            </a:br>
            <a:r>
              <a:rPr lang="en-US">
                <a:solidFill>
                  <a:srgbClr val="00418E"/>
                </a:solidFill>
              </a:rPr>
              <a:t>Director of Development</a:t>
            </a:r>
            <a:br>
              <a:rPr lang="en-US">
                <a:solidFill>
                  <a:srgbClr val="00418E"/>
                </a:solidFill>
              </a:rPr>
            </a:br>
            <a:r>
              <a:rPr lang="en-US">
                <a:solidFill>
                  <a:srgbClr val="00418E"/>
                </a:solidFill>
              </a:rPr>
              <a:t>(Vision and Strategy)</a:t>
            </a:r>
            <a:endParaRPr lang="en-GB">
              <a:solidFill>
                <a:srgbClr val="004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6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42A-ACF0-D946-BAB0-C535E70B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6576"/>
            <a:ext cx="7886700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3825">
                <a:solidFill>
                  <a:srgbClr val="FFFF00"/>
                </a:solidFill>
              </a:rPr>
              <a:t>Shared Vision is not about how we get more people to come into church on a Sunday </a:t>
            </a:r>
            <a:endParaRPr lang="en-US" sz="3825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784CB-48C4-0745-9E03-BACE56F8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endParaRPr lang="en-US" sz="2700"/>
          </a:p>
          <a:p>
            <a:pPr algn="l"/>
            <a:endParaRPr lang="en-US" sz="2700"/>
          </a:p>
          <a:p>
            <a:pPr algn="l"/>
            <a:endParaRPr lang="en-US" sz="2700"/>
          </a:p>
          <a:p>
            <a:pPr algn="l"/>
            <a:endParaRPr lang="en-US" sz="2700"/>
          </a:p>
          <a:p>
            <a:pPr algn="l"/>
            <a:endParaRPr lang="en-US" sz="2700"/>
          </a:p>
          <a:p>
            <a:pPr algn="l"/>
            <a:endParaRPr lang="en-US" sz="2700"/>
          </a:p>
          <a:p>
            <a:pPr algn="l"/>
            <a:endParaRPr lang="en-US" sz="2700"/>
          </a:p>
          <a:p>
            <a:pPr marL="0" indent="0" algn="l">
              <a:buNone/>
            </a:pPr>
            <a:endParaRPr lang="en-US" sz="2700"/>
          </a:p>
          <a:p>
            <a:pPr marL="0" indent="0" algn="l">
              <a:buNone/>
            </a:pPr>
            <a:r>
              <a:rPr lang="en-US" sz="2700"/>
              <a:t>               </a:t>
            </a:r>
            <a:r>
              <a:rPr lang="en-US" sz="2700">
                <a:solidFill>
                  <a:srgbClr val="FFFF00"/>
                </a:solidFill>
              </a:rPr>
              <a:t>… although that could happen ….</a:t>
            </a:r>
          </a:p>
          <a:p>
            <a:pPr algn="l"/>
            <a:endParaRPr lang="en-US" sz="2700"/>
          </a:p>
        </p:txBody>
      </p:sp>
      <p:pic>
        <p:nvPicPr>
          <p:cNvPr id="7" name="Graphic 6" descr="Lecturer outline">
            <a:extLst>
              <a:ext uri="{FF2B5EF4-FFF2-40B4-BE49-F238E27FC236}">
                <a16:creationId xmlns:a16="http://schemas.microsoft.com/office/drawing/2014/main" id="{6352D085-3279-E3AE-9B27-6F27F3E9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2022" y="2564904"/>
            <a:ext cx="2199955" cy="27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414047-4D8B-E94E-CBF7-3D11AACF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B8F6A-99EB-690B-24ED-6DF11850D03D}"/>
              </a:ext>
            </a:extLst>
          </p:cNvPr>
          <p:cNvSpPr txBox="1"/>
          <p:nvPr/>
        </p:nvSpPr>
        <p:spPr>
          <a:xfrm>
            <a:off x="314581" y="4149080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“We are not trying to build the earthly empire of an institution called the church. What we are about is this: Thy kingdom come. Thy will be done. That is our prayer, and our motivation.”</a:t>
            </a:r>
            <a:endParaRPr lang="en-GB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3421-55BC-954E-8AB6-8020D892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4906247" cy="1810866"/>
          </a:xfrm>
        </p:spPr>
        <p:txBody>
          <a:bodyPr anchor="t">
            <a:normAutofit/>
          </a:bodyPr>
          <a:lstStyle/>
          <a:p>
            <a:r>
              <a:rPr lang="en-GB" sz="2700">
                <a:solidFill>
                  <a:srgbClr val="FFFF00"/>
                </a:solidFill>
              </a:rPr>
              <a:t>‘Hit the Ground Kneeling’ Stephen Cottrell</a:t>
            </a:r>
            <a:br>
              <a:rPr lang="en-GB" sz="4050">
                <a:solidFill>
                  <a:srgbClr val="FFFFFF"/>
                </a:solidFill>
              </a:rPr>
            </a:br>
            <a:endParaRPr lang="en-US" sz="405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0AAF-900D-4447-862D-E7BE38A9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028218"/>
            <a:ext cx="5986367" cy="2281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>
                <a:solidFill>
                  <a:srgbClr val="FFFF00"/>
                </a:solidFill>
              </a:rPr>
              <a:t>‘Vision is the mountain top; the destination we long to reach.’</a:t>
            </a:r>
          </a:p>
          <a:p>
            <a:pPr marL="0" indent="0">
              <a:buNone/>
            </a:pPr>
            <a:endParaRPr lang="en-GB" sz="360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600">
                <a:solidFill>
                  <a:srgbClr val="FFFF00"/>
                </a:solidFill>
              </a:rPr>
              <a:t>‘It is the vision of how things can be at the end that motivates and inspires everything else’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8C8998-DF43-7141-A6E1-4958A5EF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547" y="3839444"/>
            <a:ext cx="2733367" cy="1810866"/>
          </a:xfrm>
        </p:spPr>
        <p:txBody>
          <a:bodyPr anchor="t">
            <a:normAutofit/>
          </a:bodyPr>
          <a:lstStyle/>
          <a:p>
            <a:r>
              <a:rPr lang="en-GB" sz="4050"/>
              <a:t> </a:t>
            </a:r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9994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3421-55BC-954E-8AB6-8020D892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2733367" cy="1810866"/>
          </a:xfrm>
        </p:spPr>
        <p:txBody>
          <a:bodyPr anchor="t">
            <a:normAutofit fontScale="90000"/>
          </a:bodyPr>
          <a:lstStyle/>
          <a:p>
            <a:r>
              <a:rPr lang="en-GB" sz="4050">
                <a:solidFill>
                  <a:srgbClr val="FFFF00"/>
                </a:solidFill>
              </a:rPr>
              <a:t>A vision is a  future facing story that</a:t>
            </a:r>
            <a:br>
              <a:rPr lang="en-GB" sz="4050">
                <a:solidFill>
                  <a:srgbClr val="FFFF00"/>
                </a:solidFill>
              </a:rPr>
            </a:br>
            <a:r>
              <a:rPr lang="en-GB" sz="4050">
                <a:solidFill>
                  <a:srgbClr val="FFFF00"/>
                </a:solidFill>
              </a:rPr>
              <a:t>shapes strategy</a:t>
            </a:r>
            <a:br>
              <a:rPr lang="en-GB" sz="4050">
                <a:solidFill>
                  <a:srgbClr val="FFFFFF"/>
                </a:solidFill>
              </a:rPr>
            </a:br>
            <a:endParaRPr lang="en-US" sz="405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0AAF-900D-4447-862D-E7BE38A9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63" y="2633358"/>
            <a:ext cx="2733367" cy="2117186"/>
          </a:xfrm>
        </p:spPr>
        <p:txBody>
          <a:bodyPr>
            <a:noAutofit/>
          </a:bodyPr>
          <a:lstStyle/>
          <a:p>
            <a:r>
              <a:rPr lang="en-GB">
                <a:solidFill>
                  <a:srgbClr val="FFFF00"/>
                </a:solidFill>
              </a:rPr>
              <a:t>What we say</a:t>
            </a:r>
          </a:p>
          <a:p>
            <a:r>
              <a:rPr lang="en-GB">
                <a:solidFill>
                  <a:srgbClr val="FFFF00"/>
                </a:solidFill>
              </a:rPr>
              <a:t>What we do</a:t>
            </a:r>
          </a:p>
          <a:p>
            <a:r>
              <a:rPr lang="en-GB">
                <a:solidFill>
                  <a:srgbClr val="FFFF00"/>
                </a:solidFill>
              </a:rPr>
              <a:t>What we produce </a:t>
            </a:r>
          </a:p>
          <a:p>
            <a:r>
              <a:rPr lang="en-GB">
                <a:solidFill>
                  <a:srgbClr val="FFFF00"/>
                </a:solidFill>
              </a:rPr>
              <a:t>How we behave</a:t>
            </a:r>
          </a:p>
          <a:p>
            <a:r>
              <a:rPr lang="en-GB">
                <a:solidFill>
                  <a:srgbClr val="FFFF00"/>
                </a:solidFill>
              </a:rPr>
              <a:t>What we build</a:t>
            </a:r>
          </a:p>
          <a:p>
            <a:r>
              <a:rPr lang="en-GB">
                <a:solidFill>
                  <a:srgbClr val="FFFF00"/>
                </a:solidFill>
              </a:rPr>
              <a:t>How to invest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8C8998-DF43-7141-A6E1-4958A5EF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80" y="4068030"/>
            <a:ext cx="2733367" cy="1810866"/>
          </a:xfrm>
        </p:spPr>
        <p:txBody>
          <a:bodyPr anchor="t">
            <a:normAutofit/>
          </a:bodyPr>
          <a:lstStyle/>
          <a:p>
            <a:r>
              <a:rPr lang="en-GB" sz="4050"/>
              <a:t> </a:t>
            </a:r>
            <a:endParaRPr lang="en-US" sz="40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7A3A84-DED0-2E4D-B5E4-D99ED245F080}"/>
              </a:ext>
            </a:extLst>
          </p:cNvPr>
          <p:cNvSpPr txBox="1">
            <a:spLocks/>
          </p:cNvSpPr>
          <p:nvPr/>
        </p:nvSpPr>
        <p:spPr>
          <a:xfrm>
            <a:off x="6771249" y="4127177"/>
            <a:ext cx="1789916" cy="10460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000" b="1"/>
            </a:br>
            <a:r>
              <a:rPr lang="en-US" sz="3000" b="1"/>
              <a:t> </a:t>
            </a:r>
          </a:p>
        </p:txBody>
      </p:sp>
      <p:pic>
        <p:nvPicPr>
          <p:cNvPr id="7" name="Graphic 8" descr="Chat outline">
            <a:extLst>
              <a:ext uri="{FF2B5EF4-FFF2-40B4-BE49-F238E27FC236}">
                <a16:creationId xmlns:a16="http://schemas.microsoft.com/office/drawing/2014/main" id="{BC582A9C-0CBB-C841-BD27-512BD1CB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593" y="552476"/>
            <a:ext cx="3308572" cy="3308572"/>
          </a:xfrm>
          <a:prstGeom prst="rect">
            <a:avLst/>
          </a:prstGeom>
        </p:spPr>
      </p:pic>
      <p:pic>
        <p:nvPicPr>
          <p:cNvPr id="6" name="Graphic 7" descr="Sheep with solid fill">
            <a:extLst>
              <a:ext uri="{FF2B5EF4-FFF2-40B4-BE49-F238E27FC236}">
                <a16:creationId xmlns:a16="http://schemas.microsoft.com/office/drawing/2014/main" id="{43F28274-9F7F-1649-BD33-6AE46130C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44588" flipH="1" flipV="1">
            <a:off x="6807561" y="1707430"/>
            <a:ext cx="1095601" cy="1095601"/>
          </a:xfrm>
          <a:prstGeom prst="rect">
            <a:avLst/>
          </a:prstGeom>
        </p:spPr>
      </p:pic>
      <p:pic>
        <p:nvPicPr>
          <p:cNvPr id="9" name="Graphic 7" descr="Sheep with solid fill">
            <a:extLst>
              <a:ext uri="{FF2B5EF4-FFF2-40B4-BE49-F238E27FC236}">
                <a16:creationId xmlns:a16="http://schemas.microsoft.com/office/drawing/2014/main" id="{E364B412-2AC4-B54D-94AE-690A8436E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6545" y="1337335"/>
            <a:ext cx="1046025" cy="1046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A675EC-2146-A6C6-3920-DD66B70AFD85}"/>
              </a:ext>
            </a:extLst>
          </p:cNvPr>
          <p:cNvSpPr txBox="1"/>
          <p:nvPr/>
        </p:nvSpPr>
        <p:spPr>
          <a:xfrm>
            <a:off x="6355217" y="3956362"/>
            <a:ext cx="2549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COMMON LANGUAGE</a:t>
            </a:r>
          </a:p>
          <a:p>
            <a:r>
              <a:rPr lang="en-US" b="1">
                <a:solidFill>
                  <a:srgbClr val="FFFF00"/>
                </a:solidFill>
              </a:rPr>
              <a:t>SHARED NARRATIVE</a:t>
            </a:r>
          </a:p>
          <a:p>
            <a:r>
              <a:rPr lang="en-US" b="1">
                <a:solidFill>
                  <a:srgbClr val="FFFF00"/>
                </a:solidFill>
              </a:rPr>
              <a:t>UNDERSTANDING PURPOSE</a:t>
            </a:r>
          </a:p>
          <a:p>
            <a:r>
              <a:rPr lang="en-US" b="1">
                <a:solidFill>
                  <a:srgbClr val="FFFF00"/>
                </a:solidFill>
              </a:rPr>
              <a:t>KNOW WHERE WE ARE HEADING</a:t>
            </a:r>
          </a:p>
          <a:p>
            <a:r>
              <a:rPr lang="en-US" b="1">
                <a:solidFill>
                  <a:srgbClr val="FFFF00"/>
                </a:solidFill>
              </a:rPr>
              <a:t>AGREED GOALS</a:t>
            </a:r>
            <a:endParaRPr lang="en-GB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7B195017-BE0E-F8B2-A7A7-F2ADC514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531"/>
            <a:ext cx="6096000" cy="338046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CC9E2DF-12A7-C584-A580-AB937A22D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1"/>
            <a:ext cx="3463502" cy="406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5F9F6-BC7E-DB4D-A095-0DBD7EFE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309320"/>
            <a:ext cx="7757493" cy="45719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GB" sz="2700">
                <a:solidFill>
                  <a:srgbClr val="FFFF00"/>
                </a:solidFill>
              </a:rPr>
              <a:t>CREATIVE COLLABORATIVE CONVERSATIONS</a:t>
            </a:r>
            <a:endParaRPr lang="en-US" sz="27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43C089-62D2-76A3-5EEF-916999852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9097" b="-2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81F472-DEDA-A807-55AE-67F8030B5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r="15758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C79148-9750-F0B2-3445-9748B37B5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8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94D019-D6B8-F914-B84E-D1B1C1362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50131"/>
            <a:ext cx="8458200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2151AC-C153-8F2C-D2AE-F1CFB655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51" y="491079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Creative tools = creative responses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EA1D-6521-4443-B7AD-C0FBE50CEE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759774" cy="31875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000" b="1" i="1">
                <a:solidFill>
                  <a:srgbClr val="FFFF00"/>
                </a:solidFill>
              </a:rPr>
              <a:t>‘would smell of sweaty feet’</a:t>
            </a:r>
          </a:p>
          <a:p>
            <a:pPr algn="r"/>
            <a:endParaRPr lang="en-GB" sz="3000" b="1" i="1">
              <a:solidFill>
                <a:srgbClr val="FFFF00"/>
              </a:solidFill>
            </a:endParaRPr>
          </a:p>
          <a:p>
            <a:pPr algn="r"/>
            <a:r>
              <a:rPr lang="en-GB" sz="3000" b="1" i="1">
                <a:solidFill>
                  <a:srgbClr val="FFFF00"/>
                </a:solidFill>
              </a:rPr>
              <a:t>‘frightened to put down your handbag’</a:t>
            </a:r>
          </a:p>
        </p:txBody>
      </p:sp>
      <p:pic>
        <p:nvPicPr>
          <p:cNvPr id="2" name="Graphic 3" descr="Boot with solid fill">
            <a:extLst>
              <a:ext uri="{FF2B5EF4-FFF2-40B4-BE49-F238E27FC236}">
                <a16:creationId xmlns:a16="http://schemas.microsoft.com/office/drawing/2014/main" id="{4F29874D-88E1-0441-9620-A4BAD4860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0" y="2516588"/>
            <a:ext cx="1824824" cy="1824824"/>
          </a:xfrm>
          <a:prstGeom prst="rect">
            <a:avLst/>
          </a:prstGeom>
        </p:spPr>
      </p:pic>
      <p:pic>
        <p:nvPicPr>
          <p:cNvPr id="4" name="Graphic 4" descr="Handbag outline">
            <a:extLst>
              <a:ext uri="{FF2B5EF4-FFF2-40B4-BE49-F238E27FC236}">
                <a16:creationId xmlns:a16="http://schemas.microsoft.com/office/drawing/2014/main" id="{A07BC8E7-C023-2948-8AA1-5DFFE0BC2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7688" y="4877536"/>
            <a:ext cx="1601312" cy="16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49B0CD-3CBA-4BF8-32BE-B44E68B4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78" y="68263"/>
            <a:ext cx="4703444" cy="6532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35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athletic game, sport&#10;&#10;Description automatically generated">
            <a:extLst>
              <a:ext uri="{FF2B5EF4-FFF2-40B4-BE49-F238E27FC236}">
                <a16:creationId xmlns:a16="http://schemas.microsoft.com/office/drawing/2014/main" id="{92856AA0-A56B-82B1-8A56-7DE3521F43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364088" cy="5362132"/>
          </a:xfrm>
        </p:spPr>
      </p:pic>
    </p:spTree>
    <p:extLst>
      <p:ext uri="{BB962C8B-B14F-4D97-AF65-F5344CB8AC3E}">
        <p14:creationId xmlns:p14="http://schemas.microsoft.com/office/powerpoint/2010/main" val="398699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069-9F6A-B44B-920C-122B1B6D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br>
              <a:rPr lang="en-GB" sz="5400"/>
            </a:br>
            <a:br>
              <a:rPr lang="en-GB" sz="5400"/>
            </a:br>
            <a:br>
              <a:rPr lang="en-GB" sz="5400"/>
            </a:br>
            <a:br>
              <a:rPr lang="en-GB" sz="5400"/>
            </a:br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7A98F-A444-C442-B940-B68C8A5AB0C0}"/>
              </a:ext>
            </a:extLst>
          </p:cNvPr>
          <p:cNvSpPr txBox="1">
            <a:spLocks/>
          </p:cNvSpPr>
          <p:nvPr/>
        </p:nvSpPr>
        <p:spPr>
          <a:xfrm>
            <a:off x="1331640" y="4997149"/>
            <a:ext cx="5828150" cy="2940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B1458-C3B8-9B47-8EEB-7F80B11C1914}"/>
              </a:ext>
            </a:extLst>
          </p:cNvPr>
          <p:cNvSpPr txBox="1">
            <a:spLocks/>
          </p:cNvSpPr>
          <p:nvPr/>
        </p:nvSpPr>
        <p:spPr>
          <a:xfrm rot="10800000" flipV="1">
            <a:off x="2123727" y="2298949"/>
            <a:ext cx="5139899" cy="1274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rgbClr val="FFFF00"/>
              </a:solidFill>
            </a:endParaRPr>
          </a:p>
          <a:p>
            <a:r>
              <a:rPr lang="en-GB" b="1">
                <a:solidFill>
                  <a:srgbClr val="FFFF00"/>
                </a:solidFill>
              </a:rPr>
              <a:t>Caring</a:t>
            </a:r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EB259EBF-F776-07E3-7469-3E5C2688F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737" y="3724078"/>
            <a:ext cx="914400" cy="914400"/>
          </a:xfrm>
          <a:prstGeom prst="rect">
            <a:avLst/>
          </a:prstGeom>
        </p:spPr>
      </p:pic>
      <p:pic>
        <p:nvPicPr>
          <p:cNvPr id="8" name="Graphic 7" descr="Footprints outline">
            <a:extLst>
              <a:ext uri="{FF2B5EF4-FFF2-40B4-BE49-F238E27FC236}">
                <a16:creationId xmlns:a16="http://schemas.microsoft.com/office/drawing/2014/main" id="{7DAF070F-54F6-0E3D-C443-609CA6493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024" y="376352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9E1B1-BCBD-49C3-AB19-3F1EF22E3DF0}"/>
              </a:ext>
            </a:extLst>
          </p:cNvPr>
          <p:cNvSpPr txBox="1"/>
          <p:nvPr/>
        </p:nvSpPr>
        <p:spPr>
          <a:xfrm>
            <a:off x="2407676" y="518362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What would Jesus do?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Where would Jesus go?</a:t>
            </a:r>
            <a:endParaRPr lang="en-GB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DC84-1134-554C-B8E9-85F0BF9B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27" y="5733256"/>
            <a:ext cx="4088628" cy="48177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b="1">
                <a:solidFill>
                  <a:srgbClr val="FFFF00"/>
                </a:solidFill>
              </a:rPr>
              <a:t>Matthew 25: 31-46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748B6-67BC-C740-9E54-E15474EFC967}"/>
              </a:ext>
            </a:extLst>
          </p:cNvPr>
          <p:cNvSpPr txBox="1"/>
          <p:nvPr/>
        </p:nvSpPr>
        <p:spPr>
          <a:xfrm>
            <a:off x="409464" y="2049672"/>
            <a:ext cx="8050968" cy="2147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baseline="30000">
                <a:solidFill>
                  <a:srgbClr val="FFFF00"/>
                </a:solidFill>
              </a:rPr>
              <a:t>35 </a:t>
            </a:r>
            <a:r>
              <a:rPr lang="en-US" sz="2400">
                <a:solidFill>
                  <a:srgbClr val="FFFF00"/>
                </a:solidFill>
              </a:rPr>
              <a:t>For I was </a:t>
            </a:r>
            <a:r>
              <a:rPr lang="en-US" sz="2400" b="1">
                <a:solidFill>
                  <a:srgbClr val="FFFF00"/>
                </a:solidFill>
              </a:rPr>
              <a:t>hungry</a:t>
            </a:r>
            <a:r>
              <a:rPr lang="en-US" sz="2400">
                <a:solidFill>
                  <a:srgbClr val="FFFF00"/>
                </a:solidFill>
              </a:rPr>
              <a:t> and you gave me something to eat, I was </a:t>
            </a:r>
            <a:r>
              <a:rPr lang="en-US" sz="2400" b="1">
                <a:solidFill>
                  <a:srgbClr val="FFFF00"/>
                </a:solidFill>
              </a:rPr>
              <a:t>thirsty</a:t>
            </a:r>
            <a:r>
              <a:rPr lang="en-US" sz="2400">
                <a:solidFill>
                  <a:srgbClr val="FFFF00"/>
                </a:solidFill>
              </a:rPr>
              <a:t> and you gave me something to drink, I was a </a:t>
            </a:r>
            <a:r>
              <a:rPr lang="en-US" sz="2400" b="1">
                <a:solidFill>
                  <a:srgbClr val="FFFF00"/>
                </a:solidFill>
              </a:rPr>
              <a:t>stranger</a:t>
            </a:r>
            <a:r>
              <a:rPr lang="en-US" sz="2400">
                <a:solidFill>
                  <a:srgbClr val="FFFF00"/>
                </a:solidFill>
              </a:rPr>
              <a:t> and you invited me in, </a:t>
            </a:r>
            <a:r>
              <a:rPr lang="en-US" sz="2400" b="1" baseline="30000">
                <a:solidFill>
                  <a:srgbClr val="FFFF00"/>
                </a:solidFill>
              </a:rPr>
              <a:t>36 </a:t>
            </a:r>
            <a:r>
              <a:rPr lang="en-US" sz="2400">
                <a:solidFill>
                  <a:srgbClr val="FFFF00"/>
                </a:solidFill>
              </a:rPr>
              <a:t>I </a:t>
            </a:r>
            <a:r>
              <a:rPr lang="en-US" sz="2400" b="1">
                <a:solidFill>
                  <a:srgbClr val="FFFF00"/>
                </a:solidFill>
              </a:rPr>
              <a:t>needed clothes</a:t>
            </a:r>
            <a:r>
              <a:rPr lang="en-US" sz="2400">
                <a:solidFill>
                  <a:srgbClr val="FFFF00"/>
                </a:solidFill>
              </a:rPr>
              <a:t> and you clothed me, I was </a:t>
            </a:r>
            <a:r>
              <a:rPr lang="en-US" sz="2400" b="1">
                <a:solidFill>
                  <a:srgbClr val="FFFF00"/>
                </a:solidFill>
              </a:rPr>
              <a:t>sick</a:t>
            </a:r>
            <a:r>
              <a:rPr lang="en-US" sz="2400">
                <a:solidFill>
                  <a:srgbClr val="FFFF00"/>
                </a:solidFill>
              </a:rPr>
              <a:t> and you looked after me, I was in </a:t>
            </a:r>
            <a:r>
              <a:rPr lang="en-US" sz="2400" b="1">
                <a:solidFill>
                  <a:srgbClr val="FFFF00"/>
                </a:solidFill>
              </a:rPr>
              <a:t>prison</a:t>
            </a:r>
            <a:r>
              <a:rPr lang="en-US" sz="2400">
                <a:solidFill>
                  <a:srgbClr val="FFFF00"/>
                </a:solidFill>
              </a:rPr>
              <a:t> and you came to visit me.’</a:t>
            </a:r>
            <a:endParaRPr lang="en-GB" sz="2400">
              <a:solidFill>
                <a:srgbClr val="FFFF00"/>
              </a:solidFill>
            </a:endParaRP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FFFF00"/>
              </a:solidFill>
            </a:endParaRP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baseline="30000">
                <a:solidFill>
                  <a:srgbClr val="FFFF00"/>
                </a:solidFill>
              </a:rPr>
              <a:t>40 </a:t>
            </a:r>
            <a:r>
              <a:rPr lang="en-GB" sz="2400" b="1" baseline="30000">
                <a:solidFill>
                  <a:srgbClr val="FFFF00"/>
                </a:solidFill>
              </a:rPr>
              <a:t> …</a:t>
            </a:r>
            <a:r>
              <a:rPr lang="en-US" sz="2400">
                <a:solidFill>
                  <a:srgbClr val="FFFF00"/>
                </a:solidFill>
              </a:rPr>
              <a:t> ‘</a:t>
            </a:r>
            <a:r>
              <a:rPr lang="en-US" sz="2400" b="1">
                <a:solidFill>
                  <a:srgbClr val="FFFF00"/>
                </a:solidFill>
              </a:rPr>
              <a:t>Truly I tell you, whatever you did for one of the least of these brothers and sisters of mine, you did for me.’</a:t>
            </a:r>
            <a:br>
              <a:rPr lang="en-US" sz="2400"/>
            </a:br>
            <a:endParaRPr lang="en-US" sz="2400"/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68F959-5009-A44E-B7CD-8B5E131D3156}"/>
              </a:ext>
            </a:extLst>
          </p:cNvPr>
          <p:cNvSpPr txBox="1">
            <a:spLocks/>
          </p:cNvSpPr>
          <p:nvPr/>
        </p:nvSpPr>
        <p:spPr>
          <a:xfrm>
            <a:off x="483646" y="809780"/>
            <a:ext cx="3503723" cy="117444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solidFill>
                  <a:srgbClr val="FFFF00"/>
                </a:solidFill>
              </a:rPr>
              <a:t>Caring</a:t>
            </a:r>
            <a:endParaRPr lang="en-US" sz="5400" b="1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E5C1BF-F52C-D14D-85BC-099BD76FBFDB}"/>
              </a:ext>
            </a:extLst>
          </p:cNvPr>
          <p:cNvSpPr txBox="1">
            <a:spLocks/>
          </p:cNvSpPr>
          <p:nvPr/>
        </p:nvSpPr>
        <p:spPr>
          <a:xfrm>
            <a:off x="5090087" y="3753328"/>
            <a:ext cx="3738764" cy="88847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233323-AE90-A449-82CC-D4C95514B68B}"/>
              </a:ext>
            </a:extLst>
          </p:cNvPr>
          <p:cNvSpPr txBox="1">
            <a:spLocks/>
          </p:cNvSpPr>
          <p:nvPr/>
        </p:nvSpPr>
        <p:spPr>
          <a:xfrm>
            <a:off x="5216196" y="1562808"/>
            <a:ext cx="2776693" cy="53182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7630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B09C-A326-9048-AFB6-733F08BBF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76" y="1189153"/>
            <a:ext cx="6371279" cy="88847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>
                <a:solidFill>
                  <a:srgbClr val="00418E"/>
                </a:solidFill>
              </a:rPr>
              <a:t>Where does it hurt?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FADCD-4376-2147-946C-E3E14E440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4449306"/>
            <a:ext cx="8288393" cy="1333194"/>
          </a:xfrm>
        </p:spPr>
        <p:txBody>
          <a:bodyPr anchor="t">
            <a:noAutofit/>
          </a:bodyPr>
          <a:lstStyle/>
          <a:p>
            <a:pPr algn="l"/>
            <a:r>
              <a:rPr lang="en-GB" sz="2800" b="0" i="0" u="none" strike="noStrike">
                <a:solidFill>
                  <a:srgbClr val="00418E"/>
                </a:solidFill>
                <a:effectLst/>
                <a:latin typeface="Helvetica Neue" panose="02000503000000020004" pitchFamily="2"/>
              </a:rPr>
              <a:t>In the same way, faith by itself, if it is not accompanied by action, is dead.</a:t>
            </a:r>
          </a:p>
          <a:p>
            <a:pPr algn="l"/>
            <a:r>
              <a:rPr lang="en-GB" sz="2800" b="1" i="0" u="none" strike="noStrike">
                <a:solidFill>
                  <a:srgbClr val="00418E"/>
                </a:solidFill>
                <a:effectLst/>
                <a:latin typeface="Helvetica Neue" panose="02000503000000020004" pitchFamily="2"/>
              </a:rPr>
              <a:t>James 2: 17</a:t>
            </a:r>
            <a:r>
              <a:rPr lang="en-GB" sz="2800" b="0" i="0" u="none" strike="noStrike">
                <a:solidFill>
                  <a:srgbClr val="00418E"/>
                </a:solidFill>
                <a:effectLst/>
                <a:latin typeface="Helvetica Neue" panose="02000503000000020004" pitchFamily="2"/>
              </a:rPr>
              <a:t> </a:t>
            </a:r>
          </a:p>
          <a:p>
            <a:pPr algn="l"/>
            <a:endParaRPr lang="en-US" sz="2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41C6DE-C182-3345-941F-DC7F0B293D89}"/>
              </a:ext>
            </a:extLst>
          </p:cNvPr>
          <p:cNvSpPr txBox="1">
            <a:spLocks/>
          </p:cNvSpPr>
          <p:nvPr/>
        </p:nvSpPr>
        <p:spPr>
          <a:xfrm>
            <a:off x="5021901" y="2618872"/>
            <a:ext cx="2469671" cy="183043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b="1">
                <a:solidFill>
                  <a:schemeClr val="bg1"/>
                </a:solidFill>
              </a:rPr>
              <a:t>LOVE</a:t>
            </a:r>
          </a:p>
          <a:p>
            <a:r>
              <a:rPr lang="en-GB" sz="2700" b="1">
                <a:solidFill>
                  <a:schemeClr val="bg1"/>
                </a:solidFill>
              </a:rPr>
              <a:t>Jesus shaped</a:t>
            </a:r>
            <a:br>
              <a:rPr lang="en-GB" sz="2700" b="1">
                <a:solidFill>
                  <a:schemeClr val="bg1"/>
                </a:solidFill>
              </a:rPr>
            </a:br>
            <a:r>
              <a:rPr lang="en-GB" sz="2700" b="1">
                <a:solidFill>
                  <a:schemeClr val="bg1"/>
                </a:solidFill>
              </a:rPr>
              <a:t>Christ centred</a:t>
            </a:r>
            <a:br>
              <a:rPr lang="en-GB" sz="2700" b="1">
                <a:solidFill>
                  <a:schemeClr val="bg1"/>
                </a:solidFill>
              </a:rPr>
            </a:br>
            <a:r>
              <a:rPr lang="en-US" sz="405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58497CB-42BC-3A4F-AA3B-CD73776CA4D1}"/>
              </a:ext>
            </a:extLst>
          </p:cNvPr>
          <p:cNvSpPr txBox="1">
            <a:spLocks/>
          </p:cNvSpPr>
          <p:nvPr/>
        </p:nvSpPr>
        <p:spPr>
          <a:xfrm>
            <a:off x="4716016" y="1708004"/>
            <a:ext cx="3382598" cy="4816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/>
              <a:t> </a:t>
            </a:r>
          </a:p>
        </p:txBody>
      </p:sp>
      <p:pic>
        <p:nvPicPr>
          <p:cNvPr id="8" name="Graphic 5" descr="Adhesive Bandage with solid fill">
            <a:extLst>
              <a:ext uri="{FF2B5EF4-FFF2-40B4-BE49-F238E27FC236}">
                <a16:creationId xmlns:a16="http://schemas.microsoft.com/office/drawing/2014/main" id="{6CEF0882-52B9-4457-9C0C-380268A3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7329" y="2297926"/>
            <a:ext cx="1601312" cy="16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FBB2E8-0AB4-A6C4-69C0-B30C7603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What would Jesus do? 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Where would Jesus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5AFD-2030-3B48-8B1C-18339559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endParaRPr lang="en-US" b="1">
              <a:solidFill>
                <a:srgbClr val="FFFF00"/>
              </a:solidFill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FFFF00"/>
                </a:solidFill>
              </a:rPr>
              <a:t>How do we </a:t>
            </a:r>
            <a:r>
              <a:rPr lang="en-US" b="1">
                <a:solidFill>
                  <a:srgbClr val="FFFF00"/>
                </a:solidFill>
              </a:rPr>
              <a:t>support families of all shapes and sizes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In the context of  previous research and what’s happened since in the Pandemic</a:t>
            </a:r>
            <a:r>
              <a:rPr lang="en-GB" b="1">
                <a:solidFill>
                  <a:srgbClr val="FFFF00"/>
                </a:solidFill>
              </a:rPr>
              <a:t>?</a:t>
            </a:r>
            <a:r>
              <a:rPr lang="en-US" b="1">
                <a:solidFill>
                  <a:srgbClr val="FFFF00"/>
                </a:solidFill>
              </a:rPr>
              <a:t>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How can we use </a:t>
            </a:r>
            <a:r>
              <a:rPr lang="en-GB" b="1">
                <a:solidFill>
                  <a:srgbClr val="FFFF00"/>
                </a:solidFill>
              </a:rPr>
              <a:t>our</a:t>
            </a:r>
            <a:r>
              <a:rPr lang="en-US" b="1">
                <a:solidFill>
                  <a:srgbClr val="FFFF00"/>
                </a:solidFill>
              </a:rPr>
              <a:t> building</a:t>
            </a:r>
            <a:r>
              <a:rPr lang="en-GB" b="1">
                <a:solidFill>
                  <a:srgbClr val="FFFF00"/>
                </a:solidFill>
              </a:rPr>
              <a:t>s and resources</a:t>
            </a:r>
            <a:r>
              <a:rPr lang="en-US" b="1">
                <a:solidFill>
                  <a:srgbClr val="FFFF00"/>
                </a:solidFill>
              </a:rPr>
              <a:t> to help bring</a:t>
            </a:r>
            <a:r>
              <a:rPr lang="en-GB" b="1">
                <a:solidFill>
                  <a:srgbClr val="FFFF00"/>
                </a:solidFill>
              </a:rPr>
              <a:t> transformation, hope and</a:t>
            </a:r>
            <a:r>
              <a:rPr lang="en-US" b="1">
                <a:solidFill>
                  <a:srgbClr val="FFFF00"/>
                </a:solidFill>
              </a:rPr>
              <a:t> healing?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FF00"/>
                </a:solidFill>
              </a:rPr>
              <a:t>How can we bring people to</a:t>
            </a:r>
            <a:r>
              <a:rPr lang="en-GB" b="1">
                <a:solidFill>
                  <a:srgbClr val="FFFF00"/>
                </a:solidFill>
              </a:rPr>
              <a:t> experience the love of Christ?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FFFF00"/>
                </a:solidFill>
              </a:rPr>
              <a:t>What’s already happening – where are the gaps?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FFFF00"/>
                </a:solidFill>
              </a:rPr>
              <a:t>Who can we work with?</a:t>
            </a:r>
          </a:p>
        </p:txBody>
      </p:sp>
    </p:spTree>
    <p:extLst>
      <p:ext uri="{BB962C8B-B14F-4D97-AF65-F5344CB8AC3E}">
        <p14:creationId xmlns:p14="http://schemas.microsoft.com/office/powerpoint/2010/main" val="18759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4D1E-2B6C-A13A-8EBE-63222DFF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36712"/>
            <a:ext cx="7615758" cy="85397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Caring for God’s Earth</a:t>
            </a:r>
            <a:endParaRPr lang="en-GB" sz="4000">
              <a:solidFill>
                <a:srgbClr val="FFFF00"/>
              </a:solidFill>
            </a:endParaRPr>
          </a:p>
        </p:txBody>
      </p:sp>
      <p:pic>
        <p:nvPicPr>
          <p:cNvPr id="5" name="Content Placeholder 4" descr="Tanabata tree with solid fill">
            <a:extLst>
              <a:ext uri="{FF2B5EF4-FFF2-40B4-BE49-F238E27FC236}">
                <a16:creationId xmlns:a16="http://schemas.microsoft.com/office/drawing/2014/main" id="{910D1F45-C09D-3ECF-65B6-1E57FD52D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9958" y="692696"/>
            <a:ext cx="2329408" cy="23294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4297A-1CD2-B037-2126-359331EF32A2}"/>
              </a:ext>
            </a:extLst>
          </p:cNvPr>
          <p:cNvSpPr txBox="1"/>
          <p:nvPr/>
        </p:nvSpPr>
        <p:spPr>
          <a:xfrm>
            <a:off x="323528" y="3456992"/>
            <a:ext cx="83358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How can churches be a blessing not a burden on the environment?</a:t>
            </a:r>
            <a:endParaRPr lang="en-GB" sz="4000">
              <a:solidFill>
                <a:schemeClr val="bg1"/>
              </a:solidFill>
            </a:endParaRPr>
          </a:p>
        </p:txBody>
      </p:sp>
      <p:pic>
        <p:nvPicPr>
          <p:cNvPr id="9" name="Graphic 8" descr="Earth globe: Africa and Europe with solid fill">
            <a:extLst>
              <a:ext uri="{FF2B5EF4-FFF2-40B4-BE49-F238E27FC236}">
                <a16:creationId xmlns:a16="http://schemas.microsoft.com/office/drawing/2014/main" id="{4E94BB83-0DE2-1899-CE62-7A1C8DD112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46377">
            <a:off x="-500110" y="1444210"/>
            <a:ext cx="4843201" cy="48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069-9F6A-B44B-920C-122B1B6D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br>
              <a:rPr lang="en-GB" sz="5400"/>
            </a:br>
            <a:br>
              <a:rPr lang="en-GB" sz="5400"/>
            </a:br>
            <a:br>
              <a:rPr lang="en-GB" sz="5400"/>
            </a:br>
            <a:br>
              <a:rPr lang="en-GB" sz="5400"/>
            </a:br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7A98F-A444-C442-B940-B68C8A5AB0C0}"/>
              </a:ext>
            </a:extLst>
          </p:cNvPr>
          <p:cNvSpPr txBox="1">
            <a:spLocks/>
          </p:cNvSpPr>
          <p:nvPr/>
        </p:nvSpPr>
        <p:spPr>
          <a:xfrm>
            <a:off x="1387019" y="5036591"/>
            <a:ext cx="5828150" cy="2940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B1458-C3B8-9B47-8EEB-7F80B11C1914}"/>
              </a:ext>
            </a:extLst>
          </p:cNvPr>
          <p:cNvSpPr txBox="1">
            <a:spLocks/>
          </p:cNvSpPr>
          <p:nvPr/>
        </p:nvSpPr>
        <p:spPr>
          <a:xfrm rot="10800000" flipV="1">
            <a:off x="2002050" y="1053655"/>
            <a:ext cx="5139899" cy="1274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rgbClr val="FFFF00"/>
              </a:solidFill>
            </a:endParaRPr>
          </a:p>
          <a:p>
            <a:r>
              <a:rPr lang="en-GB" b="1">
                <a:solidFill>
                  <a:srgbClr val="FFFF00"/>
                </a:solidFill>
              </a:rPr>
              <a:t>Declaring</a:t>
            </a:r>
          </a:p>
        </p:txBody>
      </p:sp>
      <p:pic>
        <p:nvPicPr>
          <p:cNvPr id="6" name="Graphic 5" descr="Children outline">
            <a:extLst>
              <a:ext uri="{FF2B5EF4-FFF2-40B4-BE49-F238E27FC236}">
                <a16:creationId xmlns:a16="http://schemas.microsoft.com/office/drawing/2014/main" id="{3A21A9EA-638D-4446-34C3-AE0C94A7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556" y="2132856"/>
            <a:ext cx="2160240" cy="2160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1ABB0-2AE8-3962-F513-4BF9B0C3E9AB}"/>
              </a:ext>
            </a:extLst>
          </p:cNvPr>
          <p:cNvSpPr txBox="1"/>
          <p:nvPr/>
        </p:nvSpPr>
        <p:spPr>
          <a:xfrm>
            <a:off x="755576" y="4018512"/>
            <a:ext cx="7344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Who do we need to reach?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How do we reach them?</a:t>
            </a:r>
            <a:endParaRPr lang="en-GB" sz="4000">
              <a:solidFill>
                <a:schemeClr val="bg1"/>
              </a:solidFill>
            </a:endParaRPr>
          </a:p>
        </p:txBody>
      </p:sp>
      <p:pic>
        <p:nvPicPr>
          <p:cNvPr id="9" name="Graphic 8" descr="Children outline">
            <a:extLst>
              <a:ext uri="{FF2B5EF4-FFF2-40B4-BE49-F238E27FC236}">
                <a16:creationId xmlns:a16="http://schemas.microsoft.com/office/drawing/2014/main" id="{CF58988E-8A07-5C64-0315-C49474BE3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4" y="2780009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9D90-CEE4-8E4F-A2CA-2A38B98CA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811" y="2768755"/>
            <a:ext cx="5042766" cy="860363"/>
          </a:xfrm>
        </p:spPr>
        <p:txBody>
          <a:bodyPr anchor="t">
            <a:normAutofit/>
          </a:bodyPr>
          <a:lstStyle/>
          <a:p>
            <a:pPr algn="l"/>
            <a:br>
              <a:rPr lang="en-GB" sz="2550"/>
            </a:br>
            <a:r>
              <a:rPr lang="en-GB" sz="2550">
                <a:solidFill>
                  <a:srgbClr val="00418E"/>
                </a:solidFill>
              </a:rPr>
              <a:t>relational – sticky faith</a:t>
            </a:r>
            <a:endParaRPr lang="en-US" sz="2550">
              <a:solidFill>
                <a:srgbClr val="00418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5AFD-2030-3B48-8B1C-18339559D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7615" y="4901144"/>
            <a:ext cx="3703452" cy="461093"/>
          </a:xfrm>
        </p:spPr>
        <p:txBody>
          <a:bodyPr anchor="b">
            <a:noAutofit/>
          </a:bodyPr>
          <a:lstStyle/>
          <a:p>
            <a:pPr algn="l"/>
            <a:endParaRPr lang="en-GB" b="1"/>
          </a:p>
          <a:p>
            <a:pPr algn="l"/>
            <a:endParaRPr lang="en-GB" b="1"/>
          </a:p>
          <a:p>
            <a:pPr algn="l"/>
            <a:endParaRPr lang="en-GB" sz="1800" b="1"/>
          </a:p>
          <a:p>
            <a:pPr algn="l"/>
            <a:endParaRPr lang="en-GB" sz="1800" b="1"/>
          </a:p>
          <a:p>
            <a:pPr algn="l"/>
            <a:r>
              <a:rPr lang="en-GB" sz="1800" b="1">
                <a:solidFill>
                  <a:srgbClr val="00418E"/>
                </a:solidFill>
              </a:rPr>
              <a:t>EVERY ENCOUNTER</a:t>
            </a:r>
          </a:p>
          <a:p>
            <a:pPr algn="l"/>
            <a:r>
              <a:rPr lang="en-GB" sz="1800" b="1">
                <a:solidFill>
                  <a:srgbClr val="00418E"/>
                </a:solidFill>
              </a:rPr>
              <a:t>Is an opportunity to support the Spirit already at work in every person in our every day lives </a:t>
            </a:r>
            <a:endParaRPr lang="en-US" sz="1800" b="1">
              <a:solidFill>
                <a:srgbClr val="00418E"/>
              </a:solidFill>
            </a:endParaRPr>
          </a:p>
        </p:txBody>
      </p:sp>
      <p:pic>
        <p:nvPicPr>
          <p:cNvPr id="10" name="Graphic 7" descr="Latte Cup outline">
            <a:extLst>
              <a:ext uri="{FF2B5EF4-FFF2-40B4-BE49-F238E27FC236}">
                <a16:creationId xmlns:a16="http://schemas.microsoft.com/office/drawing/2014/main" id="{02435BED-5203-EA45-A751-4EDA8902A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5546" y="1684159"/>
            <a:ext cx="1547327" cy="1547327"/>
          </a:xfrm>
          <a:prstGeom prst="rect">
            <a:avLst/>
          </a:prstGeom>
        </p:spPr>
      </p:pic>
      <p:pic>
        <p:nvPicPr>
          <p:cNvPr id="9" name="Graphic 8" descr="Boardroom outline">
            <a:extLst>
              <a:ext uri="{FF2B5EF4-FFF2-40B4-BE49-F238E27FC236}">
                <a16:creationId xmlns:a16="http://schemas.microsoft.com/office/drawing/2014/main" id="{139E5658-FEDB-1E44-83A0-BCFE6B53F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986" y="3632557"/>
            <a:ext cx="2051385" cy="2051385"/>
          </a:xfrm>
          <a:prstGeom prst="rect">
            <a:avLst/>
          </a:prstGeom>
        </p:spPr>
      </p:pic>
      <p:pic>
        <p:nvPicPr>
          <p:cNvPr id="12" name="Graphic 15" descr="Person with idea outline">
            <a:extLst>
              <a:ext uri="{FF2B5EF4-FFF2-40B4-BE49-F238E27FC236}">
                <a16:creationId xmlns:a16="http://schemas.microsoft.com/office/drawing/2014/main" id="{C1314BFF-EAD4-AB40-897A-3C49638FE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6285788" y="3633392"/>
            <a:ext cx="1883840" cy="1883840"/>
          </a:xfrm>
          <a:prstGeom prst="rect">
            <a:avLst/>
          </a:prstGeom>
        </p:spPr>
      </p:pic>
      <p:pic>
        <p:nvPicPr>
          <p:cNvPr id="13" name="Graphic 7" descr="Sheep outline">
            <a:extLst>
              <a:ext uri="{FF2B5EF4-FFF2-40B4-BE49-F238E27FC236}">
                <a16:creationId xmlns:a16="http://schemas.microsoft.com/office/drawing/2014/main" id="{1F0B3998-D6E0-2F4C-A13E-2CFD750D0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3750" y="2395043"/>
            <a:ext cx="430917" cy="430917"/>
          </a:xfrm>
          <a:prstGeom prst="rect">
            <a:avLst/>
          </a:prstGeom>
        </p:spPr>
      </p:pic>
      <p:pic>
        <p:nvPicPr>
          <p:cNvPr id="14" name="Graphic 14" descr="Smart Phone with solid fill">
            <a:extLst>
              <a:ext uri="{FF2B5EF4-FFF2-40B4-BE49-F238E27FC236}">
                <a16:creationId xmlns:a16="http://schemas.microsoft.com/office/drawing/2014/main" id="{15B5A74D-707D-824D-A152-46D411295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365734" flipH="1" flipV="1">
            <a:off x="1051981" y="1534335"/>
            <a:ext cx="1336570" cy="1336570"/>
          </a:xfrm>
          <a:prstGeom prst="rect">
            <a:avLst/>
          </a:prstGeom>
        </p:spPr>
      </p:pic>
      <p:pic>
        <p:nvPicPr>
          <p:cNvPr id="15" name="Graphic 16" descr="Family with two children outline">
            <a:extLst>
              <a:ext uri="{FF2B5EF4-FFF2-40B4-BE49-F238E27FC236}">
                <a16:creationId xmlns:a16="http://schemas.microsoft.com/office/drawing/2014/main" id="{293F792F-802B-984E-8833-21AB4A841E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12039" y="1636485"/>
            <a:ext cx="1588516" cy="1588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734F8-AED1-1846-FDD8-A1BB66CA11A4}"/>
              </a:ext>
            </a:extLst>
          </p:cNvPr>
          <p:cNvSpPr txBox="1"/>
          <p:nvPr/>
        </p:nvSpPr>
        <p:spPr>
          <a:xfrm>
            <a:off x="2116427" y="819820"/>
            <a:ext cx="541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418E"/>
                </a:solidFill>
              </a:rPr>
              <a:t>Declaring = sharing </a:t>
            </a:r>
            <a:r>
              <a:rPr lang="en-US" sz="3600" b="1"/>
              <a:t> 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11243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FBB2E8-0AB4-A6C4-69C0-B30C7603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Bishop Mark – Clergy Gathering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5AFD-2030-3B48-8B1C-18339559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FFFF00"/>
                </a:solidFill>
              </a:rPr>
              <a:t>‘… we need to learn how to proclaim in every generation the good news that we have received …’</a:t>
            </a:r>
          </a:p>
          <a:p>
            <a:pPr marL="0" indent="0">
              <a:buNone/>
            </a:pPr>
            <a:endParaRPr lang="en-US" sz="4400" b="1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FFFF00"/>
                </a:solidFill>
              </a:rPr>
              <a:t>How do we do that</a:t>
            </a:r>
          </a:p>
          <a:p>
            <a:pPr marL="0" indent="0">
              <a:buNone/>
            </a:pPr>
            <a:r>
              <a:rPr lang="en-US" sz="4400" b="1">
                <a:solidFill>
                  <a:srgbClr val="FFFF00"/>
                </a:solidFill>
              </a:rPr>
              <a:t>How do we resource it?</a:t>
            </a:r>
          </a:p>
        </p:txBody>
      </p:sp>
      <p:pic>
        <p:nvPicPr>
          <p:cNvPr id="2" name="Graphic 1" descr="Children outline">
            <a:extLst>
              <a:ext uri="{FF2B5EF4-FFF2-40B4-BE49-F238E27FC236}">
                <a16:creationId xmlns:a16="http://schemas.microsoft.com/office/drawing/2014/main" id="{2FB38363-1998-428C-3313-80AEF3A3B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04" y="282666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0FE0-10D9-0E41-08FD-591A03F5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9" y="90872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/>
              <a:t>What do we treasure and want to grow?</a:t>
            </a:r>
            <a:br>
              <a:rPr lang="en-US"/>
            </a:br>
            <a:br>
              <a:rPr lang="en-US"/>
            </a:br>
            <a:r>
              <a:rPr lang="en-US"/>
              <a:t>What do we need to lose and leave in the past?</a:t>
            </a:r>
            <a:endParaRPr lang="en-GB"/>
          </a:p>
        </p:txBody>
      </p:sp>
      <p:pic>
        <p:nvPicPr>
          <p:cNvPr id="5" name="Content Placeholder 4" descr="Treasure chest outline">
            <a:extLst>
              <a:ext uri="{FF2B5EF4-FFF2-40B4-BE49-F238E27FC236}">
                <a16:creationId xmlns:a16="http://schemas.microsoft.com/office/drawing/2014/main" id="{2ECACCC5-CF13-B093-E356-B73764990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1800" y="2348880"/>
            <a:ext cx="3600400" cy="3600400"/>
          </a:xfrm>
        </p:spPr>
      </p:pic>
    </p:spTree>
    <p:extLst>
      <p:ext uri="{BB962C8B-B14F-4D97-AF65-F5344CB8AC3E}">
        <p14:creationId xmlns:p14="http://schemas.microsoft.com/office/powerpoint/2010/main" val="215852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79DE444-CBB3-3D41-8C53-E73704BCE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365"/>
            <a:ext cx="9188923" cy="521471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EC33035-FBAE-AF44-8C67-8CFCBB133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62" y="2780928"/>
            <a:ext cx="2967090" cy="2952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B946A-F9EE-4389-036B-0F01C1CA2362}"/>
              </a:ext>
            </a:extLst>
          </p:cNvPr>
          <p:cNvSpPr txBox="1"/>
          <p:nvPr/>
        </p:nvSpPr>
        <p:spPr>
          <a:xfrm>
            <a:off x="601720" y="6119100"/>
            <a:ext cx="14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… local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17FA-CCFE-3A11-CF49-15474B277216}"/>
              </a:ext>
            </a:extLst>
          </p:cNvPr>
          <p:cNvSpPr txBox="1"/>
          <p:nvPr/>
        </p:nvSpPr>
        <p:spPr>
          <a:xfrm>
            <a:off x="3475735" y="61191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… in Christ 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5CF2D-9F7E-2B14-DBC8-6ED990601812}"/>
              </a:ext>
            </a:extLst>
          </p:cNvPr>
          <p:cNvSpPr txBox="1"/>
          <p:nvPr/>
        </p:nvSpPr>
        <p:spPr>
          <a:xfrm>
            <a:off x="6659991" y="6119101"/>
            <a:ext cx="225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… together  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0FE0-10D9-0E41-08FD-591A03F5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/>
              <a:t>What’s the elephant in the room? – big obvious problem that we avoid talking about?</a:t>
            </a:r>
            <a:br>
              <a:rPr lang="en-US"/>
            </a:br>
            <a:br>
              <a:rPr lang="en-US"/>
            </a:br>
            <a:r>
              <a:rPr lang="en-US"/>
              <a:t>What’s the sacred cow? – the thing we cannot  change – that stops us moving forward?</a:t>
            </a:r>
            <a:endParaRPr lang="en-GB"/>
          </a:p>
        </p:txBody>
      </p:sp>
      <p:pic>
        <p:nvPicPr>
          <p:cNvPr id="8" name="Graphic 7" descr="Elephant outline">
            <a:extLst>
              <a:ext uri="{FF2B5EF4-FFF2-40B4-BE49-F238E27FC236}">
                <a16:creationId xmlns:a16="http://schemas.microsoft.com/office/drawing/2014/main" id="{987E35F2-A989-E109-9EDB-C162FF66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656" y="2924944"/>
            <a:ext cx="2592288" cy="2592288"/>
          </a:xfrm>
          <a:prstGeom prst="rect">
            <a:avLst/>
          </a:prstGeom>
        </p:spPr>
      </p:pic>
      <p:pic>
        <p:nvPicPr>
          <p:cNvPr id="10" name="Graphic 9" descr="Cow outline">
            <a:extLst>
              <a:ext uri="{FF2B5EF4-FFF2-40B4-BE49-F238E27FC236}">
                <a16:creationId xmlns:a16="http://schemas.microsoft.com/office/drawing/2014/main" id="{E0B756E5-D5BC-755C-A4C2-6106E9A4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72" y="2780928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7F5CE-F3C8-3E81-A176-3CE0C166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3608" y="1825625"/>
            <a:ext cx="7272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00418E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418E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418E"/>
              </a:solidFill>
            </a:endParaRPr>
          </a:p>
          <a:p>
            <a:pPr marL="0" indent="0">
              <a:buNone/>
            </a:pPr>
            <a:endParaRPr lang="en-US" sz="4400" b="1">
              <a:solidFill>
                <a:srgbClr val="00418E"/>
              </a:solidFill>
            </a:endParaRPr>
          </a:p>
          <a:p>
            <a:pPr marL="0" indent="0" algn="ctr">
              <a:buNone/>
            </a:pPr>
            <a:r>
              <a:rPr lang="en-US" sz="4400" b="1">
                <a:solidFill>
                  <a:srgbClr val="00418E"/>
                </a:solidFill>
              </a:rPr>
              <a:t>What’s your dream for the Diocese?</a:t>
            </a:r>
            <a:endParaRPr lang="en-GB" sz="4400" b="1">
              <a:solidFill>
                <a:srgbClr val="00418E"/>
              </a:solidFill>
            </a:endParaRPr>
          </a:p>
        </p:txBody>
      </p:sp>
      <p:pic>
        <p:nvPicPr>
          <p:cNvPr id="6" name="Graphic 5" descr="Thought bubble outline">
            <a:extLst>
              <a:ext uri="{FF2B5EF4-FFF2-40B4-BE49-F238E27FC236}">
                <a16:creationId xmlns:a16="http://schemas.microsoft.com/office/drawing/2014/main" id="{0E8C69FD-749F-4253-3A12-7C5761F1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848" y="1196752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68E550-5D10-D348-BAD9-DBE1D559B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40" y="0"/>
            <a:ext cx="9807881" cy="6669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CF7F0D-0100-2F40-B3C5-9962A0D75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6484" r="25371" b="-1"/>
          <a:stretch/>
        </p:blipFill>
        <p:spPr>
          <a:xfrm>
            <a:off x="2642615" y="1556792"/>
            <a:ext cx="6501384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46705-0194-6140-BCEB-47255ADB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3091471"/>
            <a:ext cx="2247079" cy="409537"/>
          </a:xfrm>
        </p:spPr>
        <p:txBody>
          <a:bodyPr vert="horz" lIns="68580" tIns="34290" rIns="68580" bIns="34290" rtlCol="0" anchor="b">
            <a:noAutofit/>
          </a:bodyPr>
          <a:lstStyle/>
          <a:p>
            <a:br>
              <a:rPr lang="en-US" sz="3600" b="1"/>
            </a:br>
            <a:br>
              <a:rPr lang="en-US" sz="3600" b="1"/>
            </a:br>
            <a:br>
              <a:rPr lang="en-US" sz="3600" b="1"/>
            </a:br>
            <a:r>
              <a:rPr lang="en-US" sz="3600" b="1">
                <a:solidFill>
                  <a:srgbClr val="FFFF00"/>
                </a:solidFill>
              </a:rPr>
              <a:t>1.5 million</a:t>
            </a:r>
            <a:r>
              <a:rPr lang="en-GB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BBA8F5-73C9-7A4C-A9EC-889B89E1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6144004"/>
            <a:ext cx="5504865" cy="556281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GB" sz="3600" b="1"/>
              <a:t>Matthew 8:10-14</a:t>
            </a:r>
            <a:endParaRPr lang="en-US" sz="3600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0CE26A-0516-4949-874A-B825878D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76" y="348170"/>
            <a:ext cx="4008279" cy="843534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GB" sz="3600" b="1">
                <a:solidFill>
                  <a:srgbClr val="FFFF00"/>
                </a:solidFill>
              </a:rPr>
              <a:t>The Lost Sheep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069-9F6A-B44B-920C-122B1B6D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br>
              <a:rPr lang="en-GB" sz="5400"/>
            </a:br>
            <a:br>
              <a:rPr lang="en-GB" sz="5400"/>
            </a:br>
            <a:br>
              <a:rPr lang="en-GB" sz="5400"/>
            </a:br>
            <a:br>
              <a:rPr lang="en-GB" sz="5400"/>
            </a:br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7A98F-A444-C442-B940-B68C8A5AB0C0}"/>
              </a:ext>
            </a:extLst>
          </p:cNvPr>
          <p:cNvSpPr txBox="1">
            <a:spLocks/>
          </p:cNvSpPr>
          <p:nvPr/>
        </p:nvSpPr>
        <p:spPr>
          <a:xfrm>
            <a:off x="1387019" y="5036591"/>
            <a:ext cx="5828150" cy="2940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B1458-C3B8-9B47-8EEB-7F80B11C1914}"/>
              </a:ext>
            </a:extLst>
          </p:cNvPr>
          <p:cNvSpPr txBox="1">
            <a:spLocks/>
          </p:cNvSpPr>
          <p:nvPr/>
        </p:nvSpPr>
        <p:spPr>
          <a:xfrm rot="10800000" flipV="1">
            <a:off x="2123728" y="2298948"/>
            <a:ext cx="5139899" cy="22601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rgbClr val="FFFF00"/>
              </a:solidFill>
            </a:endParaRPr>
          </a:p>
          <a:p>
            <a:r>
              <a:rPr lang="en-GB" b="1">
                <a:solidFill>
                  <a:srgbClr val="FFFF00"/>
                </a:solidFill>
              </a:rPr>
              <a:t>Preparing</a:t>
            </a:r>
          </a:p>
          <a:p>
            <a:r>
              <a:rPr lang="en-GB" b="1">
                <a:solidFill>
                  <a:srgbClr val="FFFF00"/>
                </a:solidFill>
              </a:rPr>
              <a:t>Caring</a:t>
            </a:r>
          </a:p>
          <a:p>
            <a:r>
              <a:rPr lang="en-GB" b="1">
                <a:solidFill>
                  <a:srgbClr val="FFFF00"/>
                </a:solidFill>
              </a:rPr>
              <a:t>Declaring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069-9F6A-B44B-920C-122B1B6D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br>
              <a:rPr lang="en-GB" sz="5400"/>
            </a:br>
            <a:br>
              <a:rPr lang="en-GB" sz="5400"/>
            </a:br>
            <a:br>
              <a:rPr lang="en-GB" sz="5400"/>
            </a:br>
            <a:br>
              <a:rPr lang="en-GB" sz="5400"/>
            </a:br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7A98F-A444-C442-B940-B68C8A5AB0C0}"/>
              </a:ext>
            </a:extLst>
          </p:cNvPr>
          <p:cNvSpPr txBox="1">
            <a:spLocks/>
          </p:cNvSpPr>
          <p:nvPr/>
        </p:nvSpPr>
        <p:spPr>
          <a:xfrm>
            <a:off x="1387019" y="5036591"/>
            <a:ext cx="5828150" cy="2940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B1458-C3B8-9B47-8EEB-7F80B11C1914}"/>
              </a:ext>
            </a:extLst>
          </p:cNvPr>
          <p:cNvSpPr txBox="1">
            <a:spLocks/>
          </p:cNvSpPr>
          <p:nvPr/>
        </p:nvSpPr>
        <p:spPr>
          <a:xfrm rot="10800000" flipV="1">
            <a:off x="2123727" y="2298949"/>
            <a:ext cx="5139899" cy="1274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rgbClr val="FFFF00"/>
              </a:solidFill>
            </a:endParaRPr>
          </a:p>
          <a:p>
            <a:r>
              <a:rPr lang="en-GB" b="1">
                <a:solidFill>
                  <a:srgbClr val="FFFF00"/>
                </a:solidFill>
              </a:rPr>
              <a:t>Preparing</a:t>
            </a:r>
          </a:p>
        </p:txBody>
      </p:sp>
    </p:spTree>
    <p:extLst>
      <p:ext uri="{BB962C8B-B14F-4D97-AF65-F5344CB8AC3E}">
        <p14:creationId xmlns:p14="http://schemas.microsoft.com/office/powerpoint/2010/main" val="11874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069-9F6A-B44B-920C-122B1B6D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l"/>
            <a:br>
              <a:rPr lang="en-GB" sz="5400"/>
            </a:br>
            <a:br>
              <a:rPr lang="en-GB" sz="5400"/>
            </a:br>
            <a:br>
              <a:rPr lang="en-GB" sz="5400"/>
            </a:br>
            <a:br>
              <a:rPr lang="en-GB" sz="5400"/>
            </a:br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7A98F-A444-C442-B940-B68C8A5AB0C0}"/>
              </a:ext>
            </a:extLst>
          </p:cNvPr>
          <p:cNvSpPr txBox="1">
            <a:spLocks/>
          </p:cNvSpPr>
          <p:nvPr/>
        </p:nvSpPr>
        <p:spPr>
          <a:xfrm>
            <a:off x="1387019" y="5036591"/>
            <a:ext cx="5828150" cy="29406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B1458-C3B8-9B47-8EEB-7F80B11C1914}"/>
              </a:ext>
            </a:extLst>
          </p:cNvPr>
          <p:cNvSpPr txBox="1">
            <a:spLocks/>
          </p:cNvSpPr>
          <p:nvPr/>
        </p:nvSpPr>
        <p:spPr>
          <a:xfrm rot="10800000" flipV="1">
            <a:off x="2123728" y="2298948"/>
            <a:ext cx="5139899" cy="22601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endParaRPr lang="en-GB" sz="3600" b="1">
              <a:solidFill>
                <a:schemeClr val="bg1"/>
              </a:solidFill>
            </a:endParaRPr>
          </a:p>
          <a:p>
            <a:r>
              <a:rPr lang="en-GB" sz="3600" b="1">
                <a:solidFill>
                  <a:srgbClr val="FFFF00"/>
                </a:solidFill>
              </a:rPr>
              <a:t>VISION</a:t>
            </a:r>
          </a:p>
          <a:p>
            <a:endParaRPr lang="en-GB" sz="3600" b="1">
              <a:solidFill>
                <a:srgbClr val="FFFF00"/>
              </a:solidFill>
            </a:endParaRPr>
          </a:p>
          <a:p>
            <a:r>
              <a:rPr lang="en-GB" sz="3600" b="1">
                <a:solidFill>
                  <a:srgbClr val="FFFF00"/>
                </a:solidFill>
              </a:rPr>
              <a:t>What is it?</a:t>
            </a:r>
            <a:br>
              <a:rPr lang="en-GB" sz="3600" b="1">
                <a:solidFill>
                  <a:srgbClr val="FFFF00"/>
                </a:solidFill>
              </a:rPr>
            </a:br>
            <a:r>
              <a:rPr lang="en-GB" sz="3600" b="1">
                <a:solidFill>
                  <a:srgbClr val="FFFF00"/>
                </a:solidFill>
              </a:rPr>
              <a:t>What’s our opportunity?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42A-ACF0-D946-BAB0-C535E70B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3600">
                <a:solidFill>
                  <a:srgbClr val="FFFF00"/>
                </a:solidFill>
              </a:rPr>
              <a:t>Shared Vision is not about ideas to save church buildings</a:t>
            </a:r>
            <a:endParaRPr lang="en-US" sz="3600">
              <a:solidFill>
                <a:srgbClr val="FFFF00"/>
              </a:solidFill>
            </a:endParaRPr>
          </a:p>
        </p:txBody>
      </p:sp>
      <p:pic>
        <p:nvPicPr>
          <p:cNvPr id="4" name="Graphic 4" descr="Home with solid fill">
            <a:extLst>
              <a:ext uri="{FF2B5EF4-FFF2-40B4-BE49-F238E27FC236}">
                <a16:creationId xmlns:a16="http://schemas.microsoft.com/office/drawing/2014/main" id="{100CA014-29A6-4148-BFB9-16B9F75C6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6331" y="1718072"/>
            <a:ext cx="4351338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AC78B-0C58-7D43-8008-6C37E5EF73F7}"/>
              </a:ext>
            </a:extLst>
          </p:cNvPr>
          <p:cNvSpPr txBox="1"/>
          <p:nvPr/>
        </p:nvSpPr>
        <p:spPr>
          <a:xfrm>
            <a:off x="539552" y="5661248"/>
            <a:ext cx="82089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en-US" sz="1800"/>
          </a:p>
          <a:p>
            <a:pPr marL="0" indent="0" algn="l">
              <a:buNone/>
            </a:pPr>
            <a:r>
              <a:rPr lang="en-US" sz="1800"/>
              <a:t>               </a:t>
            </a:r>
            <a:r>
              <a:rPr lang="en-US" sz="3200">
                <a:solidFill>
                  <a:srgbClr val="FFFF00"/>
                </a:solidFill>
              </a:rPr>
              <a:t>… although that could happen ….</a:t>
            </a:r>
          </a:p>
        </p:txBody>
      </p:sp>
    </p:spTree>
    <p:extLst>
      <p:ext uri="{BB962C8B-B14F-4D97-AF65-F5344CB8AC3E}">
        <p14:creationId xmlns:p14="http://schemas.microsoft.com/office/powerpoint/2010/main" val="1966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E40743-ED18-4F06-ADDC-C3AA74CCDEEE}" vid="{C652B2C0-EB2F-4DD3-A8D5-4F976431F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182D8556C34458F322E69F2BC4888" ma:contentTypeVersion="6" ma:contentTypeDescription="Create a new document." ma:contentTypeScope="" ma:versionID="d53697947dbadf32ec023b1929bfc698">
  <xsd:schema xmlns:xsd="http://www.w3.org/2001/XMLSchema" xmlns:xs="http://www.w3.org/2001/XMLSchema" xmlns:p="http://schemas.microsoft.com/office/2006/metadata/properties" xmlns:ns2="de3cf48f-34ef-4711-8668-2ec2609556b3" targetNamespace="http://schemas.microsoft.com/office/2006/metadata/properties" ma:root="true" ma:fieldsID="8465b5d21712a7154435d1439705f891" ns2:_="">
    <xsd:import namespace="de3cf48f-34ef-4711-8668-2ec260955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cf48f-34ef-4711-8668-2ec260955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63C95-20D8-4CBC-8AAE-46C962E8EE14}">
  <ds:schemaRefs>
    <ds:schemaRef ds:uri="de3cf48f-34ef-4711-8668-2ec2609556b3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F45E5-F6C4-44B7-AB2D-2B6BB8D20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070FE-B356-4B0F-8742-CF76299437D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de3cf48f-34ef-4711-8668-2ec2609556b3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On-screen Show (4:3)</PresentationFormat>
  <Paragraphs>125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Helvetica Neue</vt:lpstr>
      <vt:lpstr>Open Sans</vt:lpstr>
      <vt:lpstr>Open Sans SemiBold</vt:lpstr>
      <vt:lpstr>Verdana</vt:lpstr>
      <vt:lpstr>Office Theme</vt:lpstr>
      <vt:lpstr>  Harriet Roberts  Director of Development (Vision and Strategy)</vt:lpstr>
      <vt:lpstr>PowerPoint Presentation</vt:lpstr>
      <vt:lpstr>PowerPoint Presentation</vt:lpstr>
      <vt:lpstr>PowerPoint Presentation</vt:lpstr>
      <vt:lpstr>   1.5 million </vt:lpstr>
      <vt:lpstr>    </vt:lpstr>
      <vt:lpstr>    </vt:lpstr>
      <vt:lpstr>    </vt:lpstr>
      <vt:lpstr>Shared Vision is not about ideas to save church buildings</vt:lpstr>
      <vt:lpstr>Shared Vision is not about how we get more people to come into church on a Sunday </vt:lpstr>
      <vt:lpstr>PowerPoint Presentation</vt:lpstr>
      <vt:lpstr>‘Hit the Ground Kneeling’ Stephen Cottrell </vt:lpstr>
      <vt:lpstr>A vision is a  future facing story that shapes strategy </vt:lpstr>
      <vt:lpstr>CREATIVE COLLABORATIVE CONVERSATIONS</vt:lpstr>
      <vt:lpstr>PowerPoint Presentation</vt:lpstr>
      <vt:lpstr>PowerPoint Presentation</vt:lpstr>
      <vt:lpstr>PowerPoint Presentation</vt:lpstr>
      <vt:lpstr>PowerPoint Presentation</vt:lpstr>
      <vt:lpstr>Creative tools = creative responses</vt:lpstr>
      <vt:lpstr>PowerPoint Presentation</vt:lpstr>
      <vt:lpstr>    </vt:lpstr>
      <vt:lpstr>Matthew 25: 31-46</vt:lpstr>
      <vt:lpstr>Where does it hurt?</vt:lpstr>
      <vt:lpstr>What would Jesus do?  Where would Jesus Go?</vt:lpstr>
      <vt:lpstr>Caring for God’s Earth</vt:lpstr>
      <vt:lpstr>    </vt:lpstr>
      <vt:lpstr> relational – sticky faith</vt:lpstr>
      <vt:lpstr>Bishop Mark – Clergy Gathering 2022</vt:lpstr>
      <vt:lpstr>What do we treasure and want to grow?  What do we need to lose and leave in the past?</vt:lpstr>
      <vt:lpstr>  What’s the elephant in the room? – big obvious problem that we avoid talking about?  What’s the sacred cow? – the thing we cannot  change – that stops us moving forward?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Freeman</dc:creator>
  <cp:lastModifiedBy>Pat Pugh</cp:lastModifiedBy>
  <cp:revision>2</cp:revision>
  <cp:lastPrinted>2022-10-10T08:47:16Z</cp:lastPrinted>
  <dcterms:created xsi:type="dcterms:W3CDTF">2019-02-07T14:37:04Z</dcterms:created>
  <dcterms:modified xsi:type="dcterms:W3CDTF">2022-10-10T08:48:09Z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0x010100812182D8556C34458F322E69F2BC4888</vt:lpwstr>
  </property>
</Properties>
</file>