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3.7429434138529297E-2"/>
                  <c:y val="-0.656953481503400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90395480225984E-2"/>
                      <c:h val="6.20397264723746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75</c:v>
                </c:pt>
                <c:pt idx="1">
                  <c:v>5</c:v>
                </c:pt>
                <c:pt idx="2">
                  <c:v>5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10</c:v>
                </c:pt>
                <c:pt idx="2">
                  <c:v>9</c:v>
                </c:pt>
                <c:pt idx="3">
                  <c:v>17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9549520627965626"/>
                  <c:y val="-6.01896563584636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3725126304721505"/>
                  <c:y val="4.1023526011937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6196271360519965"/>
                  <c:y val="-6.0853734813772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26558</c:v>
                </c:pt>
                <c:pt idx="1">
                  <c:v>12965</c:v>
                </c:pt>
                <c:pt idx="2">
                  <c:v>7050</c:v>
                </c:pt>
                <c:pt idx="3">
                  <c:v>1923</c:v>
                </c:pt>
                <c:pt idx="4">
                  <c:v>3951</c:v>
                </c:pt>
                <c:pt idx="5">
                  <c:v>3499</c:v>
                </c:pt>
                <c:pt idx="6">
                  <c:v>5593</c:v>
                </c:pt>
                <c:pt idx="7">
                  <c:v>742</c:v>
                </c:pt>
                <c:pt idx="8">
                  <c:v>330</c:v>
                </c:pt>
                <c:pt idx="9">
                  <c:v>-2954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11327</c:v>
                </c:pt>
                <c:pt idx="1">
                  <c:v>2543</c:v>
                </c:pt>
                <c:pt idx="2">
                  <c:v>9701</c:v>
                </c:pt>
                <c:pt idx="3">
                  <c:v>-8937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0.68227</cdr:x>
      <cdr:y>0.13953</cdr:y>
    </cdr:from>
    <cdr:to>
      <cdr:x>0.91711</cdr:x>
      <cdr:y>0.21963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123C4DE-C0C9-4859-A3CA-39FEA669204F}"/>
            </a:ext>
          </a:extLst>
        </cdr:cNvPr>
        <cdr:cNvSpPr txBox="1"/>
      </cdr:nvSpPr>
      <cdr:spPr>
        <a:xfrm xmlns:a="http://schemas.openxmlformats.org/drawingml/2006/main">
          <a:off x="6134673" y="1003400"/>
          <a:ext cx="2111625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800" b="1" dirty="0">
              <a:solidFill>
                <a:srgbClr val="FF0000"/>
              </a:solidFill>
            </a:rPr>
            <a:t>Normally 85+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30/09/2021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George Colville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Diocesan Secretary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6837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3244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£14.6k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2020 budget deficit £0.5m (about 90% parish share)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2021 budget deficit £1.8m (85% parish share) – </a:t>
            </a:r>
            <a:r>
              <a:rPr lang="en-GB" altLang="en-US" sz="2000" b="1" u="sng" dirty="0"/>
              <a:t>looking at present like might be a bit better than this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2022 budget deficit £0.9m (90% parish share)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2025 projecting  deficit £100k? (95% parish share)</a:t>
            </a:r>
          </a:p>
          <a:p>
            <a:pPr marL="0" indent="0" algn="ctr" eaLnBrk="1" hangingPunct="1"/>
            <a:r>
              <a:rPr lang="en-GB" altLang="en-US" sz="2000" b="1" u="sng" dirty="0"/>
              <a:t>Could do with finding some more savings to cover this over next few years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Expect to use about £4m DBF reserves</a:t>
            </a:r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2022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144396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326498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£65,048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104204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£59.7k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251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52</cp:revision>
  <cp:lastPrinted>2019-07-16T11:30:55Z</cp:lastPrinted>
  <dcterms:created xsi:type="dcterms:W3CDTF">2012-10-05T10:10:22Z</dcterms:created>
  <dcterms:modified xsi:type="dcterms:W3CDTF">2021-09-30T16:33:58Z</dcterms:modified>
</cp:coreProperties>
</file>