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8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resentation Title"/>
          <p:cNvSpPr txBox="1">
            <a:spLocks noGrp="1"/>
          </p:cNvSpPr>
          <p:nvPr>
            <p:ph type="ctrTitle"/>
          </p:nvPr>
        </p:nvSpPr>
        <p:spPr>
          <a:xfrm>
            <a:off x="1106782" y="998988"/>
            <a:ext cx="22170436" cy="11407105"/>
          </a:xfrm>
          <a:prstGeom prst="rect">
            <a:avLst/>
          </a:prstGeom>
        </p:spPr>
        <p:txBody>
          <a:bodyPr anchor="t"/>
          <a:lstStyle/>
          <a:p>
            <a:pPr>
              <a:defRPr sz="5800" spc="-116">
                <a:solidFill>
                  <a:srgbClr val="FF2600"/>
                </a:solidFill>
              </a:defRPr>
            </a:pPr>
            <a:endParaRPr/>
          </a:p>
          <a:p>
            <a:pPr>
              <a:defRPr sz="5800" spc="-116">
                <a:solidFill>
                  <a:srgbClr val="FF2600"/>
                </a:solidFill>
              </a:defRPr>
            </a:pPr>
            <a:endParaRPr/>
          </a:p>
          <a:p>
            <a:pPr lvl="8">
              <a:defRPr sz="7900" spc="-158">
                <a:solidFill>
                  <a:srgbClr val="FF2600"/>
                </a:solidFill>
              </a:defRPr>
            </a:pPr>
            <a:endParaRPr/>
          </a:p>
          <a:p>
            <a:pPr lvl="8">
              <a:defRPr sz="7900" spc="-158">
                <a:solidFill>
                  <a:srgbClr val="FF2600"/>
                </a:solidFill>
              </a:defRPr>
            </a:pPr>
            <a:endParaRPr/>
          </a:p>
        </p:txBody>
      </p:sp>
      <p:sp>
        <p:nvSpPr>
          <p:cNvPr id="152" name="Mission…"/>
          <p:cNvSpPr txBox="1"/>
          <p:nvPr/>
        </p:nvSpPr>
        <p:spPr>
          <a:xfrm>
            <a:off x="4134678" y="3086271"/>
            <a:ext cx="5598339" cy="22728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80000"/>
              </a:lnSpc>
              <a:defRPr sz="7900" b="1" spc="-158">
                <a:solidFill>
                  <a:srgbClr val="0433FF"/>
                </a:solidFill>
              </a:defRPr>
            </a:pPr>
            <a:r>
              <a:t>Mission </a:t>
            </a:r>
          </a:p>
          <a:p>
            <a:pPr algn="l">
              <a:lnSpc>
                <a:spcPct val="80000"/>
              </a:lnSpc>
              <a:defRPr sz="7900" b="1" spc="-158">
                <a:solidFill>
                  <a:srgbClr val="0433FF"/>
                </a:solidFill>
              </a:defRPr>
            </a:pPr>
            <a:r>
              <a:t>Department</a:t>
            </a:r>
          </a:p>
        </p:txBody>
      </p:sp>
      <p:sp>
        <p:nvSpPr>
          <p:cNvPr id="153" name="Committee…"/>
          <p:cNvSpPr txBox="1"/>
          <p:nvPr/>
        </p:nvSpPr>
        <p:spPr>
          <a:xfrm>
            <a:off x="13863131" y="1797284"/>
            <a:ext cx="6835408" cy="37300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defRPr sz="7900" b="1">
                <a:solidFill>
                  <a:srgbClr val="FFD479"/>
                </a:solidFill>
              </a:defRPr>
            </a:pPr>
            <a:r>
              <a:t>Committee </a:t>
            </a:r>
          </a:p>
          <a:p>
            <a:pPr>
              <a:defRPr sz="7900" b="1">
                <a:solidFill>
                  <a:srgbClr val="FFD479"/>
                </a:solidFill>
              </a:defRPr>
            </a:pPr>
            <a:r>
              <a:t>for Social </a:t>
            </a:r>
          </a:p>
          <a:p>
            <a:pPr>
              <a:defRPr sz="7900" b="1">
                <a:solidFill>
                  <a:srgbClr val="FFD479"/>
                </a:solidFill>
              </a:defRPr>
            </a:pPr>
            <a:r>
              <a:t>Responsibility</a:t>
            </a:r>
          </a:p>
        </p:txBody>
      </p:sp>
      <p:sp>
        <p:nvSpPr>
          <p:cNvPr id="154" name="Line"/>
          <p:cNvSpPr/>
          <p:nvPr/>
        </p:nvSpPr>
        <p:spPr>
          <a:xfrm>
            <a:off x="6803133" y="5793002"/>
            <a:ext cx="2692232" cy="2692232"/>
          </a:xfrm>
          <a:prstGeom prst="line">
            <a:avLst/>
          </a:prstGeom>
          <a:ln w="139700">
            <a:solidFill>
              <a:srgbClr val="000000"/>
            </a:solidFill>
            <a:miter lim="400000"/>
            <a:tailEnd type="triangle"/>
          </a:ln>
        </p:spPr>
        <p:txBody>
          <a:bodyPr lIns="50800" tIns="50800" rIns="50800" bIns="50800" anchor="ctr"/>
          <a:lstStyle/>
          <a:p>
            <a:endParaRPr/>
          </a:p>
        </p:txBody>
      </p:sp>
      <p:sp>
        <p:nvSpPr>
          <p:cNvPr id="155" name="Line"/>
          <p:cNvSpPr/>
          <p:nvPr/>
        </p:nvSpPr>
        <p:spPr>
          <a:xfrm flipH="1">
            <a:off x="15459415" y="5898870"/>
            <a:ext cx="2405656" cy="2689705"/>
          </a:xfrm>
          <a:prstGeom prst="line">
            <a:avLst/>
          </a:prstGeom>
          <a:ln w="139700">
            <a:solidFill>
              <a:srgbClr val="000000"/>
            </a:solidFill>
            <a:miter lim="400000"/>
            <a:tailEnd type="triangle"/>
          </a:ln>
        </p:spPr>
        <p:txBody>
          <a:bodyPr lIns="50800" tIns="50800" rIns="50800" bIns="50800" anchor="ctr"/>
          <a:lstStyle/>
          <a:p>
            <a:endParaRPr/>
          </a:p>
        </p:txBody>
      </p:sp>
      <p:sp>
        <p:nvSpPr>
          <p:cNvPr id="156" name="Department…"/>
          <p:cNvSpPr txBox="1"/>
          <p:nvPr/>
        </p:nvSpPr>
        <p:spPr>
          <a:xfrm>
            <a:off x="9471676" y="8869694"/>
            <a:ext cx="6172226" cy="32540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80000"/>
              </a:lnSpc>
              <a:defRPr sz="7900" b="1" spc="-158">
                <a:solidFill>
                  <a:srgbClr val="009051"/>
                </a:solidFill>
              </a:defRPr>
            </a:pPr>
            <a:r>
              <a:t>Department </a:t>
            </a:r>
          </a:p>
          <a:p>
            <a:pPr algn="l">
              <a:lnSpc>
                <a:spcPct val="80000"/>
              </a:lnSpc>
              <a:defRPr sz="7900" b="1" spc="-158">
                <a:solidFill>
                  <a:srgbClr val="9437FF"/>
                </a:solidFill>
              </a:defRPr>
            </a:pPr>
            <a:r>
              <a:rPr>
                <a:solidFill>
                  <a:srgbClr val="009051"/>
                </a:solidFill>
              </a:rPr>
              <a:t>for Outreach</a:t>
            </a:r>
            <a:r>
              <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Department for Outreach"/>
          <p:cNvSpPr txBox="1"/>
          <p:nvPr/>
        </p:nvSpPr>
        <p:spPr>
          <a:xfrm>
            <a:off x="1890598" y="1143031"/>
            <a:ext cx="11915115" cy="1291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80000"/>
              </a:lnSpc>
              <a:defRPr sz="7900" b="1" spc="-158">
                <a:solidFill>
                  <a:srgbClr val="009051"/>
                </a:solidFill>
              </a:defRPr>
            </a:lvl1pPr>
          </a:lstStyle>
          <a:p>
            <a:r>
              <a:t>Department for Outreach </a:t>
            </a:r>
          </a:p>
        </p:txBody>
      </p:sp>
      <p:sp>
        <p:nvSpPr>
          <p:cNvPr id="159" name="Christian Giving Adviser                         Martin Smith…"/>
          <p:cNvSpPr txBox="1"/>
          <p:nvPr/>
        </p:nvSpPr>
        <p:spPr>
          <a:xfrm>
            <a:off x="1703570" y="3492233"/>
            <a:ext cx="20976860" cy="84238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6100"/>
            </a:pPr>
            <a:r>
              <a:t>Christian Giving Adviser                         Martin Smith </a:t>
            </a:r>
          </a:p>
          <a:p>
            <a:pPr algn="l">
              <a:defRPr sz="6100"/>
            </a:pPr>
            <a:r>
              <a:t>Church Buildings Adviser                       Emily Allen </a:t>
            </a:r>
          </a:p>
          <a:p>
            <a:pPr algn="l">
              <a:defRPr sz="6100"/>
            </a:pPr>
            <a:r>
              <a:t>Director                                                   Peter Froggatt</a:t>
            </a:r>
          </a:p>
          <a:p>
            <a:pPr algn="l">
              <a:defRPr sz="6100"/>
            </a:pPr>
            <a:r>
              <a:t>Engagement and Inclusion Adviser        Vanessa Layfield </a:t>
            </a:r>
            <a:br/>
            <a:r>
              <a:t>Head of Counselling Services                Peter Mackriell</a:t>
            </a:r>
          </a:p>
          <a:p>
            <a:pPr algn="l">
              <a:defRPr sz="6100"/>
            </a:pPr>
            <a:r>
              <a:t>Mission Adviser                                      John Hellewell</a:t>
            </a:r>
          </a:p>
          <a:p>
            <a:pPr algn="l">
              <a:defRPr sz="6100"/>
            </a:pPr>
            <a:r>
              <a:t>Outreach Administrators                         Hannah Jones and </a:t>
            </a:r>
          </a:p>
          <a:p>
            <a:pPr lvl="8" algn="l">
              <a:defRPr sz="6100"/>
            </a:pPr>
            <a:r>
              <a:t>                                               Rebecca Hathaway</a:t>
            </a:r>
          </a:p>
          <a:p>
            <a:pPr algn="l">
              <a:defRPr sz="6100"/>
            </a:pPr>
            <a:r>
              <a:t>Youth,Children and Families’ Adviser     Jonny Masters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Department for Outreach…"/>
          <p:cNvSpPr txBox="1"/>
          <p:nvPr/>
        </p:nvSpPr>
        <p:spPr>
          <a:xfrm>
            <a:off x="1483841" y="1577875"/>
            <a:ext cx="21695347" cy="10796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80000"/>
              </a:lnSpc>
              <a:defRPr sz="7900" b="1" spc="-158">
                <a:solidFill>
                  <a:srgbClr val="009051"/>
                </a:solidFill>
              </a:defRPr>
            </a:pPr>
            <a:r>
              <a:rPr dirty="0"/>
              <a:t>Department for Outreach</a:t>
            </a:r>
          </a:p>
          <a:p>
            <a:pPr algn="l">
              <a:lnSpc>
                <a:spcPct val="80000"/>
              </a:lnSpc>
              <a:defRPr sz="7900" b="1" spc="-158">
                <a:solidFill>
                  <a:srgbClr val="9437FF"/>
                </a:solidFill>
              </a:defRPr>
            </a:pPr>
            <a:endParaRPr dirty="0"/>
          </a:p>
          <a:p>
            <a:pPr algn="l">
              <a:lnSpc>
                <a:spcPct val="80000"/>
              </a:lnSpc>
              <a:defRPr sz="6500" b="1" spc="-130">
                <a:solidFill>
                  <a:srgbClr val="797979"/>
                </a:solidFill>
              </a:defRPr>
            </a:pPr>
            <a:r>
              <a:rPr dirty="0"/>
              <a:t>Our purpose is to support the parishes and ministries of the diocese as they live out the love of God, expressed in the five Marks of Mission</a:t>
            </a:r>
          </a:p>
          <a:p>
            <a:pPr algn="l">
              <a:lnSpc>
                <a:spcPct val="80000"/>
              </a:lnSpc>
              <a:defRPr sz="7000" b="1" spc="-140">
                <a:solidFill>
                  <a:srgbClr val="797979"/>
                </a:solidFill>
              </a:defRPr>
            </a:pPr>
            <a:endParaRPr dirty="0"/>
          </a:p>
          <a:p>
            <a:pPr algn="l">
              <a:lnSpc>
                <a:spcPct val="80000"/>
              </a:lnSpc>
              <a:defRPr sz="5100" b="1" spc="-102">
                <a:solidFill>
                  <a:srgbClr val="797979"/>
                </a:solidFill>
              </a:defRPr>
            </a:pPr>
            <a:r>
              <a:rPr dirty="0"/>
              <a:t>(The five Marks of Mission</a:t>
            </a:r>
          </a:p>
          <a:p>
            <a:pPr algn="l">
              <a:lnSpc>
                <a:spcPct val="80000"/>
              </a:lnSpc>
              <a:defRPr sz="5100" b="1" spc="-102">
                <a:solidFill>
                  <a:srgbClr val="797979"/>
                </a:solidFill>
              </a:defRPr>
            </a:pPr>
            <a:r>
              <a:rPr dirty="0"/>
              <a:t>   </a:t>
            </a:r>
            <a:r>
              <a:rPr dirty="0">
                <a:solidFill>
                  <a:srgbClr val="009051"/>
                </a:solidFill>
              </a:rPr>
              <a:t>Tell</a:t>
            </a:r>
            <a:r>
              <a:rPr dirty="0"/>
              <a:t>: To proclaim the Good News of the Kingdom</a:t>
            </a:r>
          </a:p>
          <a:p>
            <a:pPr lvl="1" algn="l" defTabSz="457200">
              <a:defRPr sz="4500" b="1">
                <a:solidFill>
                  <a:srgbClr val="797979"/>
                </a:solidFill>
              </a:defRPr>
            </a:pPr>
            <a:r>
              <a:rPr dirty="0">
                <a:solidFill>
                  <a:srgbClr val="009051"/>
                </a:solidFill>
              </a:rPr>
              <a:t>Teach</a:t>
            </a:r>
            <a:r>
              <a:rPr dirty="0"/>
              <a:t>:  To teach, </a:t>
            </a:r>
            <a:r>
              <a:rPr dirty="0" err="1"/>
              <a:t>baptise</a:t>
            </a:r>
            <a:r>
              <a:rPr dirty="0"/>
              <a:t> and nurture new believers</a:t>
            </a:r>
          </a:p>
          <a:p>
            <a:pPr lvl="1" algn="l" defTabSz="457200">
              <a:defRPr sz="4500" b="1">
                <a:solidFill>
                  <a:srgbClr val="797979"/>
                </a:solidFill>
              </a:defRPr>
            </a:pPr>
            <a:r>
              <a:rPr dirty="0">
                <a:solidFill>
                  <a:srgbClr val="009051"/>
                </a:solidFill>
              </a:rPr>
              <a:t>Tend</a:t>
            </a:r>
            <a:r>
              <a:rPr dirty="0"/>
              <a:t>:  To respond to human need by loving service</a:t>
            </a:r>
          </a:p>
          <a:p>
            <a:pPr lvl="1" algn="l" defTabSz="457200">
              <a:defRPr sz="4500" b="1">
                <a:solidFill>
                  <a:srgbClr val="797979"/>
                </a:solidFill>
              </a:defRPr>
            </a:pPr>
            <a:r>
              <a:rPr dirty="0">
                <a:solidFill>
                  <a:srgbClr val="009051"/>
                </a:solidFill>
              </a:rPr>
              <a:t>Transform</a:t>
            </a:r>
            <a:r>
              <a:rPr dirty="0"/>
              <a:t>:  To transform unjust structures of society, to challenge violence </a:t>
            </a:r>
            <a:r>
              <a:rPr lang="en-US" dirty="0"/>
              <a:t>	</a:t>
            </a:r>
            <a:r>
              <a:rPr dirty="0"/>
              <a:t>of every kind and pursue peace and reconciliation</a:t>
            </a:r>
          </a:p>
          <a:p>
            <a:pPr lvl="1" algn="l" defTabSz="457200">
              <a:defRPr sz="4500" b="1">
                <a:solidFill>
                  <a:srgbClr val="797979"/>
                </a:solidFill>
              </a:defRPr>
            </a:pPr>
            <a:r>
              <a:rPr dirty="0">
                <a:solidFill>
                  <a:srgbClr val="009051"/>
                </a:solidFill>
              </a:rPr>
              <a:t>Treasure</a:t>
            </a:r>
            <a:r>
              <a:rPr dirty="0"/>
              <a:t>:  To strive to safeguard the integrity of creation, and sustain and </a:t>
            </a:r>
            <a:r>
              <a:rPr lang="en-US" dirty="0"/>
              <a:t>	</a:t>
            </a:r>
            <a:r>
              <a:rPr dirty="0"/>
              <a:t>renew the life of the earth)</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Department for Outreach"/>
          <p:cNvSpPr txBox="1"/>
          <p:nvPr/>
        </p:nvSpPr>
        <p:spPr>
          <a:xfrm>
            <a:off x="1890598" y="1143031"/>
            <a:ext cx="11915115" cy="1291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80000"/>
              </a:lnSpc>
              <a:defRPr sz="7900" b="1" spc="-158">
                <a:solidFill>
                  <a:srgbClr val="009051"/>
                </a:solidFill>
              </a:defRPr>
            </a:lvl1pPr>
          </a:lstStyle>
          <a:p>
            <a:r>
              <a:t>Department for Outreach </a:t>
            </a:r>
          </a:p>
        </p:txBody>
      </p:sp>
      <p:sp>
        <p:nvSpPr>
          <p:cNvPr id="164" name="Supporting the local church…"/>
          <p:cNvSpPr txBox="1"/>
          <p:nvPr/>
        </p:nvSpPr>
        <p:spPr>
          <a:xfrm>
            <a:off x="1951595" y="2630190"/>
            <a:ext cx="20976860" cy="101788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6100"/>
            </a:pPr>
            <a:r>
              <a:t>Supporting the </a:t>
            </a:r>
            <a:r>
              <a:rPr u="sng"/>
              <a:t>local</a:t>
            </a:r>
            <a:r>
              <a:t> church </a:t>
            </a:r>
          </a:p>
          <a:p>
            <a:pPr algn="l">
              <a:defRPr sz="6100"/>
            </a:pPr>
            <a:endParaRPr/>
          </a:p>
          <a:p>
            <a:pPr algn="l">
              <a:defRPr sz="6100"/>
            </a:pPr>
            <a:r>
              <a:t> - We believe in the centrality of the local church in the mission of God.</a:t>
            </a:r>
          </a:p>
          <a:p>
            <a:pPr algn="l">
              <a:defRPr sz="6100"/>
            </a:pPr>
            <a:endParaRPr/>
          </a:p>
          <a:p>
            <a:pPr algn="l">
              <a:defRPr sz="6100"/>
            </a:pPr>
            <a:r>
              <a:t> - Our test for our work is :  what difference will this make to local congregations?  How will this help Christians in parishes, in their homes, in the work place, with their friends?  </a:t>
            </a:r>
          </a:p>
          <a:p>
            <a:pPr algn="l">
              <a:defRPr sz="6100"/>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Presentation Title"/>
          <p:cNvSpPr txBox="1">
            <a:spLocks noGrp="1"/>
          </p:cNvSpPr>
          <p:nvPr>
            <p:ph type="ctrTitle"/>
          </p:nvPr>
        </p:nvSpPr>
        <p:spPr>
          <a:xfrm>
            <a:off x="1106782" y="1100268"/>
            <a:ext cx="22170436" cy="11407106"/>
          </a:xfrm>
          <a:prstGeom prst="rect">
            <a:avLst/>
          </a:prstGeom>
        </p:spPr>
        <p:txBody>
          <a:bodyPr anchor="t"/>
          <a:lstStyle/>
          <a:p>
            <a:pPr>
              <a:defRPr sz="5800" spc="-116">
                <a:solidFill>
                  <a:srgbClr val="FF2600"/>
                </a:solidFill>
              </a:defRPr>
            </a:pPr>
            <a:endParaRPr/>
          </a:p>
          <a:p>
            <a:pPr>
              <a:defRPr sz="5800" spc="-116">
                <a:solidFill>
                  <a:srgbClr val="FF2600"/>
                </a:solidFill>
              </a:defRPr>
            </a:pPr>
            <a:endParaRPr/>
          </a:p>
          <a:p>
            <a:pPr lvl="8">
              <a:defRPr sz="7900" spc="-158">
                <a:solidFill>
                  <a:srgbClr val="FF2600"/>
                </a:solidFill>
              </a:defRPr>
            </a:pPr>
            <a:endParaRPr/>
          </a:p>
          <a:p>
            <a:pPr lvl="8">
              <a:defRPr sz="7900" spc="-158">
                <a:solidFill>
                  <a:srgbClr val="FF2600"/>
                </a:solidFill>
              </a:defRPr>
            </a:pPr>
            <a:endParaRPr/>
          </a:p>
        </p:txBody>
      </p:sp>
      <p:sp>
        <p:nvSpPr>
          <p:cNvPr id="167" name="Local churches and other ministries"/>
          <p:cNvSpPr txBox="1"/>
          <p:nvPr/>
        </p:nvSpPr>
        <p:spPr>
          <a:xfrm>
            <a:off x="4134678" y="3576861"/>
            <a:ext cx="16558388" cy="12916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80000"/>
              </a:lnSpc>
              <a:defRPr sz="7900" b="1" spc="-158">
                <a:solidFill>
                  <a:srgbClr val="0433FF"/>
                </a:solidFill>
              </a:defRPr>
            </a:lvl1pPr>
          </a:lstStyle>
          <a:p>
            <a:r>
              <a:t>Local churches and other ministries</a:t>
            </a:r>
          </a:p>
        </p:txBody>
      </p:sp>
      <p:sp>
        <p:nvSpPr>
          <p:cNvPr id="168" name="Text"/>
          <p:cNvSpPr txBox="1"/>
          <p:nvPr/>
        </p:nvSpPr>
        <p:spPr>
          <a:xfrm>
            <a:off x="17084226" y="3016484"/>
            <a:ext cx="393218" cy="1291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7900" b="1">
                <a:solidFill>
                  <a:srgbClr val="FFD479"/>
                </a:solidFill>
              </a:defRPr>
            </a:lvl1pPr>
          </a:lstStyle>
          <a:p>
            <a:r>
              <a:t> </a:t>
            </a:r>
          </a:p>
        </p:txBody>
      </p:sp>
      <p:sp>
        <p:nvSpPr>
          <p:cNvPr id="169" name="Line"/>
          <p:cNvSpPr/>
          <p:nvPr/>
        </p:nvSpPr>
        <p:spPr>
          <a:xfrm flipV="1">
            <a:off x="8304923" y="5176791"/>
            <a:ext cx="1" cy="3254060"/>
          </a:xfrm>
          <a:prstGeom prst="line">
            <a:avLst/>
          </a:prstGeom>
          <a:ln w="139700">
            <a:solidFill>
              <a:srgbClr val="000000"/>
            </a:solidFill>
            <a:miter lim="400000"/>
            <a:tailEnd type="triangle"/>
          </a:ln>
        </p:spPr>
        <p:txBody>
          <a:bodyPr lIns="50800" tIns="50800" rIns="50800" bIns="50800" anchor="ctr"/>
          <a:lstStyle/>
          <a:p>
            <a:endParaRPr/>
          </a:p>
        </p:txBody>
      </p:sp>
      <p:sp>
        <p:nvSpPr>
          <p:cNvPr id="170" name="Bishop Staff Team and Church House"/>
          <p:cNvSpPr txBox="1"/>
          <p:nvPr/>
        </p:nvSpPr>
        <p:spPr>
          <a:xfrm>
            <a:off x="3630878" y="8739082"/>
            <a:ext cx="17270731" cy="32540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80000"/>
              </a:lnSpc>
              <a:defRPr sz="7900" b="1" spc="-158">
                <a:solidFill>
                  <a:srgbClr val="009051"/>
                </a:solidFill>
              </a:defRPr>
            </a:pPr>
            <a:r>
              <a:t>Bishop Staff Team and Church House</a:t>
            </a:r>
          </a:p>
          <a:p>
            <a:pPr algn="l">
              <a:lnSpc>
                <a:spcPct val="80000"/>
              </a:lnSpc>
              <a:defRPr sz="7900" b="1" spc="-158">
                <a:solidFill>
                  <a:srgbClr val="9437FF"/>
                </a:solidFill>
              </a:defRPr>
            </a:pPr>
            <a:r>
              <a:rPr>
                <a:solidFill>
                  <a:srgbClr val="009051"/>
                </a:solidFill>
              </a:rPr>
              <a:t> </a:t>
            </a:r>
          </a:p>
        </p:txBody>
      </p:sp>
      <p:sp>
        <p:nvSpPr>
          <p:cNvPr id="171" name="Line"/>
          <p:cNvSpPr/>
          <p:nvPr/>
        </p:nvSpPr>
        <p:spPr>
          <a:xfrm flipV="1">
            <a:off x="16275728" y="5230970"/>
            <a:ext cx="1" cy="3254060"/>
          </a:xfrm>
          <a:prstGeom prst="line">
            <a:avLst/>
          </a:prstGeom>
          <a:ln w="139700">
            <a:solidFill>
              <a:srgbClr val="000000"/>
            </a:solidFill>
            <a:miter lim="400000"/>
            <a:tailEnd type="triangle"/>
          </a:ln>
        </p:spPr>
        <p:txBody>
          <a:bodyPr lIns="50800" tIns="50800" rIns="50800" bIns="50800" anchor="ctr"/>
          <a:lstStyle/>
          <a:p>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Department for Outreach"/>
          <p:cNvSpPr txBox="1"/>
          <p:nvPr/>
        </p:nvSpPr>
        <p:spPr>
          <a:xfrm>
            <a:off x="1890598" y="1143031"/>
            <a:ext cx="11915115" cy="1291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80000"/>
              </a:lnSpc>
              <a:defRPr sz="7900" b="1" spc="-158">
                <a:solidFill>
                  <a:srgbClr val="009051"/>
                </a:solidFill>
              </a:defRPr>
            </a:lvl1pPr>
          </a:lstStyle>
          <a:p>
            <a:r>
              <a:t>Department for Outreach </a:t>
            </a:r>
          </a:p>
        </p:txBody>
      </p:sp>
      <p:sp>
        <p:nvSpPr>
          <p:cNvPr id="174" name="Supporting the local church in mission…"/>
          <p:cNvSpPr txBox="1"/>
          <p:nvPr/>
        </p:nvSpPr>
        <p:spPr>
          <a:xfrm>
            <a:off x="1703570" y="3231883"/>
            <a:ext cx="20976860" cy="89445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6100"/>
            </a:pPr>
            <a:r>
              <a:t>Supporting the local church in </a:t>
            </a:r>
            <a:r>
              <a:rPr u="sng"/>
              <a:t>mission</a:t>
            </a:r>
          </a:p>
          <a:p>
            <a:pPr algn="l">
              <a:defRPr sz="6100"/>
            </a:pPr>
            <a:endParaRPr u="sng"/>
          </a:p>
          <a:p>
            <a:pPr algn="l" defTabSz="457200">
              <a:spcBef>
                <a:spcPts val="1600"/>
              </a:spcBef>
              <a:defRPr sz="5400">
                <a:solidFill>
                  <a:srgbClr val="000000"/>
                </a:solidFill>
                <a:uFill>
                  <a:solidFill>
                    <a:srgbClr val="4A4A4A"/>
                  </a:solidFill>
                </a:uFill>
              </a:defRPr>
            </a:pPr>
            <a:r>
              <a:t>And Jesus came and said to them, “All authority in heaven and on earth has been given to me. Go therefore and make disciples of all nations, baptising them in the name of the Father and of the Son and of the Holy Spirit, teaching them to observe all that I have commanded you. And behold, I am with you always, to the end of the age.”  Matthew 28: 18 - 20</a:t>
            </a:r>
          </a:p>
          <a:p>
            <a:pPr algn="l">
              <a:defRPr sz="6100"/>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Department for Outreach"/>
          <p:cNvSpPr txBox="1"/>
          <p:nvPr/>
        </p:nvSpPr>
        <p:spPr>
          <a:xfrm>
            <a:off x="1890598" y="1143031"/>
            <a:ext cx="11915115" cy="12916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80000"/>
              </a:lnSpc>
              <a:defRPr sz="7900" b="1" spc="-158">
                <a:solidFill>
                  <a:srgbClr val="009051"/>
                </a:solidFill>
              </a:defRPr>
            </a:lvl1pPr>
          </a:lstStyle>
          <a:p>
            <a:r>
              <a:t>Department for Outreach </a:t>
            </a:r>
          </a:p>
        </p:txBody>
      </p:sp>
      <p:sp>
        <p:nvSpPr>
          <p:cNvPr id="177" name="Supporting the local church in mission…"/>
          <p:cNvSpPr txBox="1"/>
          <p:nvPr/>
        </p:nvSpPr>
        <p:spPr>
          <a:xfrm>
            <a:off x="1812081" y="4345351"/>
            <a:ext cx="20976860" cy="69784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6100"/>
            </a:pPr>
            <a:r>
              <a:t>Supporting the local church in </a:t>
            </a:r>
            <a:r>
              <a:rPr u="sng"/>
              <a:t>mission</a:t>
            </a:r>
          </a:p>
          <a:p>
            <a:pPr algn="l" defTabSz="457200">
              <a:spcBef>
                <a:spcPts val="1600"/>
              </a:spcBef>
              <a:defRPr sz="5400">
                <a:solidFill>
                  <a:srgbClr val="009051"/>
                </a:solidFill>
                <a:uFill>
                  <a:solidFill>
                    <a:srgbClr val="4A4A4A"/>
                  </a:solidFill>
                </a:uFill>
              </a:defRPr>
            </a:pPr>
            <a:endParaRPr u="sng"/>
          </a:p>
          <a:p>
            <a:pPr algn="l" defTabSz="457200">
              <a:spcBef>
                <a:spcPts val="1600"/>
              </a:spcBef>
              <a:defRPr sz="5400">
                <a:solidFill>
                  <a:srgbClr val="009051"/>
                </a:solidFill>
                <a:uFill>
                  <a:solidFill>
                    <a:srgbClr val="4A4A4A"/>
                  </a:solidFill>
                </a:uFill>
              </a:defRPr>
            </a:pPr>
            <a:r>
              <a:t>“Go… and make disciples…”</a:t>
            </a:r>
          </a:p>
          <a:p>
            <a:pPr lvl="4" algn="l" defTabSz="457200">
              <a:spcBef>
                <a:spcPts val="1600"/>
              </a:spcBef>
              <a:defRPr sz="5400">
                <a:solidFill>
                  <a:srgbClr val="000000"/>
                </a:solidFill>
                <a:uFill>
                  <a:solidFill>
                    <a:srgbClr val="4A4A4A"/>
                  </a:solidFill>
                </a:uFill>
              </a:defRPr>
            </a:pPr>
            <a:r>
              <a:t>We are a church of missionary disciples</a:t>
            </a:r>
          </a:p>
          <a:p>
            <a:pPr lvl="4" algn="l" defTabSz="457200">
              <a:spcBef>
                <a:spcPts val="1600"/>
              </a:spcBef>
              <a:defRPr sz="5400">
                <a:solidFill>
                  <a:srgbClr val="000000"/>
                </a:solidFill>
                <a:uFill>
                  <a:solidFill>
                    <a:srgbClr val="4A4A4A"/>
                  </a:solidFill>
                </a:uFill>
              </a:defRPr>
            </a:pPr>
            <a:endParaRPr/>
          </a:p>
          <a:p>
            <a:pPr algn="l" defTabSz="457200">
              <a:spcBef>
                <a:spcPts val="1600"/>
              </a:spcBef>
              <a:defRPr sz="5400">
                <a:solidFill>
                  <a:srgbClr val="009051"/>
                </a:solidFill>
                <a:uFill>
                  <a:solidFill>
                    <a:srgbClr val="4A4A4A"/>
                  </a:solidFill>
                </a:uFill>
              </a:defRPr>
            </a:pPr>
            <a:r>
              <a:t>“…therefore…’</a:t>
            </a:r>
          </a:p>
          <a:p>
            <a:pPr lvl="4" algn="l" defTabSz="457200">
              <a:spcBef>
                <a:spcPts val="1600"/>
              </a:spcBef>
              <a:defRPr sz="5400">
                <a:solidFill>
                  <a:srgbClr val="212121"/>
                </a:solidFill>
                <a:uFill>
                  <a:solidFill>
                    <a:srgbClr val="4A4A4A"/>
                  </a:solidFill>
                </a:uFill>
              </a:defRPr>
            </a:pPr>
            <a:r>
              <a:t>Because Jesus is Lord</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Department for Outreach…"/>
          <p:cNvSpPr txBox="1"/>
          <p:nvPr/>
        </p:nvSpPr>
        <p:spPr>
          <a:xfrm>
            <a:off x="1520371" y="2164010"/>
            <a:ext cx="21955964" cy="96419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80000"/>
              </a:lnSpc>
              <a:defRPr sz="7900" b="1" spc="-158">
                <a:solidFill>
                  <a:srgbClr val="009051"/>
                </a:solidFill>
              </a:defRPr>
            </a:pPr>
            <a:r>
              <a:rPr dirty="0"/>
              <a:t>Department for Outreach</a:t>
            </a:r>
          </a:p>
          <a:p>
            <a:pPr algn="l">
              <a:lnSpc>
                <a:spcPct val="80000"/>
              </a:lnSpc>
              <a:defRPr sz="7900" b="1" spc="-158">
                <a:solidFill>
                  <a:srgbClr val="9437FF"/>
                </a:solidFill>
              </a:defRPr>
            </a:pPr>
            <a:endParaRPr dirty="0"/>
          </a:p>
          <a:p>
            <a:pPr algn="l">
              <a:lnSpc>
                <a:spcPct val="80000"/>
              </a:lnSpc>
              <a:defRPr sz="5100" b="1" spc="-102">
                <a:solidFill>
                  <a:srgbClr val="797979"/>
                </a:solidFill>
              </a:defRPr>
            </a:pPr>
            <a:endParaRPr dirty="0"/>
          </a:p>
          <a:p>
            <a:pPr algn="l">
              <a:lnSpc>
                <a:spcPct val="80000"/>
              </a:lnSpc>
              <a:defRPr sz="5100" b="1" spc="-102">
                <a:solidFill>
                  <a:srgbClr val="797979"/>
                </a:solidFill>
              </a:defRPr>
            </a:pPr>
            <a:r>
              <a:rPr dirty="0"/>
              <a:t>To help churches, in all of the busyness and practicality of church life, </a:t>
            </a:r>
          </a:p>
          <a:p>
            <a:pPr lvl="1" algn="l">
              <a:lnSpc>
                <a:spcPct val="80000"/>
              </a:lnSpc>
              <a:defRPr sz="5100" b="1" spc="-102">
                <a:solidFill>
                  <a:srgbClr val="797979"/>
                </a:solidFill>
              </a:defRPr>
            </a:pPr>
            <a:r>
              <a:rPr dirty="0"/>
              <a:t>to make sure that mission sets the agenda: </a:t>
            </a:r>
            <a:endParaRPr lang="en-US" dirty="0"/>
          </a:p>
          <a:p>
            <a:pPr lvl="1" algn="l">
              <a:lnSpc>
                <a:spcPct val="80000"/>
              </a:lnSpc>
              <a:defRPr sz="5100" b="1" spc="-102">
                <a:solidFill>
                  <a:srgbClr val="797979"/>
                </a:solidFill>
              </a:defRPr>
            </a:pPr>
            <a:r>
              <a:rPr dirty="0"/>
              <a:t>Youth, children and families, buildings, money, inclusion</a:t>
            </a:r>
          </a:p>
          <a:p>
            <a:pPr lvl="2" algn="l">
              <a:lnSpc>
                <a:spcPct val="80000"/>
              </a:lnSpc>
              <a:defRPr sz="5100" b="1" spc="-102">
                <a:solidFill>
                  <a:srgbClr val="797979"/>
                </a:solidFill>
              </a:defRPr>
            </a:pPr>
            <a:endParaRPr dirty="0"/>
          </a:p>
          <a:p>
            <a:pPr algn="l">
              <a:lnSpc>
                <a:spcPct val="80000"/>
              </a:lnSpc>
              <a:defRPr sz="5100" b="1" spc="-102">
                <a:solidFill>
                  <a:srgbClr val="797979"/>
                </a:solidFill>
              </a:defRPr>
            </a:pPr>
            <a:r>
              <a:rPr dirty="0"/>
              <a:t>To point to and provide resources and training opportunities for mission</a:t>
            </a:r>
          </a:p>
          <a:p>
            <a:pPr lvl="5" algn="l">
              <a:lnSpc>
                <a:spcPct val="80000"/>
              </a:lnSpc>
              <a:defRPr sz="5100" b="1" spc="-102">
                <a:solidFill>
                  <a:srgbClr val="797979"/>
                </a:solidFill>
              </a:defRPr>
            </a:pPr>
            <a:endParaRPr dirty="0"/>
          </a:p>
          <a:p>
            <a:pPr algn="l">
              <a:lnSpc>
                <a:spcPct val="80000"/>
              </a:lnSpc>
              <a:defRPr sz="5100" b="1" spc="-102">
                <a:solidFill>
                  <a:srgbClr val="797979"/>
                </a:solidFill>
              </a:defRPr>
            </a:pPr>
            <a:r>
              <a:rPr dirty="0"/>
              <a:t>To provide ongoing support in leadership</a:t>
            </a:r>
          </a:p>
          <a:p>
            <a:pPr algn="l">
              <a:lnSpc>
                <a:spcPct val="80000"/>
              </a:lnSpc>
              <a:defRPr sz="5100" b="1" spc="-102">
                <a:solidFill>
                  <a:srgbClr val="797979"/>
                </a:solidFill>
              </a:defRPr>
            </a:pPr>
            <a:endParaRPr dirty="0"/>
          </a:p>
          <a:p>
            <a:pPr algn="l">
              <a:lnSpc>
                <a:spcPct val="80000"/>
              </a:lnSpc>
              <a:defRPr sz="5100" b="1" spc="-102">
                <a:solidFill>
                  <a:srgbClr val="797979"/>
                </a:solidFill>
              </a:defRPr>
            </a:pPr>
            <a:r>
              <a:rPr dirty="0"/>
              <a:t>To be a helpful part of the diocesan context in which churches minister</a:t>
            </a:r>
          </a:p>
          <a:p>
            <a:pPr algn="l">
              <a:lnSpc>
                <a:spcPct val="80000"/>
              </a:lnSpc>
              <a:defRPr sz="5100" b="1" spc="-102">
                <a:solidFill>
                  <a:srgbClr val="797979"/>
                </a:solidFill>
              </a:defRPr>
            </a:pPr>
            <a:endParaRPr dirty="0"/>
          </a:p>
          <a:p>
            <a:pPr lvl="2" algn="l">
              <a:lnSpc>
                <a:spcPct val="80000"/>
              </a:lnSpc>
              <a:defRPr sz="4000" b="1" spc="-79">
                <a:solidFill>
                  <a:srgbClr val="797979"/>
                </a:solidFill>
              </a:defRPr>
            </a:pPr>
            <a:r>
              <a:rPr dirty="0"/>
              <a:t> </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436</Words>
  <Application>Microsoft Office PowerPoint</Application>
  <PresentationFormat>Custom</PresentationFormat>
  <Paragraphs>66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Helvetica Neue</vt:lpstr>
      <vt:lpstr>Helvetica Neue Medium</vt:lpstr>
      <vt:lpstr>21_BasicWhite</vt:lpstr>
      <vt:lpstr>   </vt:lpstr>
      <vt:lpstr>PowerPoint Presentation</vt:lpstr>
      <vt:lpstr>PowerPoint Presentation</vt:lpstr>
      <vt:lpstr>PowerPoint Presentation</vt:lpstr>
      <vt:lpstr>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Peter Froggatt</dc:creator>
  <cp:lastModifiedBy>Pat Pugh</cp:lastModifiedBy>
  <cp:revision>1</cp:revision>
  <dcterms:modified xsi:type="dcterms:W3CDTF">2021-09-28T07:41:44Z</dcterms:modified>
</cp:coreProperties>
</file>