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7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8E"/>
    <a:srgbClr val="382E73"/>
    <a:srgbClr val="24338A"/>
    <a:srgbClr val="9F85B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0" autoAdjust="0"/>
    <p:restoredTop sz="42130" autoAdjust="0"/>
  </p:normalViewPr>
  <p:slideViewPr>
    <p:cSldViewPr>
      <p:cViewPr varScale="1">
        <p:scale>
          <a:sx n="30" d="100"/>
          <a:sy n="30" d="100"/>
        </p:scale>
        <p:origin x="249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5F2D2-F11C-46F1-BD2A-6051D0B0669C}" type="datetimeFigureOut">
              <a:rPr lang="en-GB" smtClean="0"/>
              <a:t>24/06/2020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C5BB7-31DB-44B2-A089-05ADFFDED758}" type="slidenum">
              <a:rPr lang="en-GB" smtClean="0"/>
              <a:t>‹#›</a:t>
            </a:fld>
            <a:endParaRPr lang="en-GB"/>
          </a:p>
        </p:txBody>
      </p:sp>
    </p:spTree>
    <p:extLst>
      <p:ext uri="{BB962C8B-B14F-4D97-AF65-F5344CB8AC3E}">
        <p14:creationId xmlns:p14="http://schemas.microsoft.com/office/powerpoint/2010/main" val="247176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slide contains a bible verse and reflections around it, that can be used to begin a staff meeting or be developed further to form an act of Collective Worship for pupils.  There are suggestions for songs that could be sung, or musical background for a time of reflection / personal prayer.  Each slide can be taken as a stand alone reflection and is expected to last no more than 10 minutes.  The musical aspects are time for reflection rather than singing along with due to advice to avoid collective singing for the time being.</a:t>
            </a:r>
          </a:p>
          <a:p>
            <a:endParaRPr lang="en-GB" dirty="0"/>
          </a:p>
          <a:p>
            <a:r>
              <a:rPr lang="en-GB" dirty="0"/>
              <a:t>It is hoped that these will facilitate schools in coming together to reflect on the heartbeat of what makes your school distinctive, to put the faith aspect of the school right at the centre of returning – of looking back and acknowledging the difficulties and pain, and also the blessings that have gone on during this time of lockdown – but also in looking forward with confidence, to what may be familiar or new, trusting in God’s goodness for our schools.</a:t>
            </a:r>
          </a:p>
        </p:txBody>
      </p:sp>
      <p:sp>
        <p:nvSpPr>
          <p:cNvPr id="4" name="Slide Number Placeholder 3"/>
          <p:cNvSpPr>
            <a:spLocks noGrp="1"/>
          </p:cNvSpPr>
          <p:nvPr>
            <p:ph type="sldNum" sz="quarter" idx="5"/>
          </p:nvPr>
        </p:nvSpPr>
        <p:spPr/>
        <p:txBody>
          <a:bodyPr/>
          <a:lstStyle/>
          <a:p>
            <a:fld id="{71CC5BB7-31DB-44B2-A089-05ADFFDED758}" type="slidenum">
              <a:rPr lang="en-GB" smtClean="0"/>
              <a:t>1</a:t>
            </a:fld>
            <a:endParaRPr lang="en-GB"/>
          </a:p>
        </p:txBody>
      </p:sp>
    </p:spTree>
    <p:extLst>
      <p:ext uri="{BB962C8B-B14F-4D97-AF65-F5344CB8AC3E}">
        <p14:creationId xmlns:p14="http://schemas.microsoft.com/office/powerpoint/2010/main" val="3640941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Isaiah 40:31</a:t>
            </a:r>
          </a:p>
          <a:p>
            <a:endParaRPr lang="en-GB" dirty="0"/>
          </a:p>
          <a:p>
            <a:r>
              <a:rPr lang="en-GB" dirty="0"/>
              <a:t>The demands on our time, physical and emotional energy have been huge.  Some days have been easier than others, but for some it has felt relentless working longer hours and through the holidays.  For others who have had covid-19, it has completely zapped your strength and set a mountain of recovery before you.</a:t>
            </a:r>
          </a:p>
          <a:p>
            <a:endParaRPr lang="en-GB" dirty="0"/>
          </a:p>
          <a:p>
            <a:r>
              <a:rPr lang="en-GB" dirty="0"/>
              <a:t>Looking forwards, there is no definitive end yet in sight – small milestones are achieved, and some days it can feel two steps forward, one step back!  Recall how far you have come.</a:t>
            </a:r>
          </a:p>
          <a:p>
            <a:endParaRPr lang="en-GB" dirty="0"/>
          </a:p>
          <a:p>
            <a:r>
              <a:rPr lang="en-GB" dirty="0"/>
              <a:t>What sustains you during this time?  Where do you draw your energy, inspiration and hope from that you might continue to give out to others and keep going yourself?</a:t>
            </a:r>
          </a:p>
          <a:p>
            <a:endParaRPr lang="en-GB" dirty="0"/>
          </a:p>
          <a:p>
            <a:r>
              <a:rPr lang="en-GB" dirty="0"/>
              <a:t>Isaiah recognised the people of Israel felt this way too; “Have you not known?  Have you not heard?  The LORD is the everlasting God, the Creator of the ends of the earth.  He does not faint or grow weary…He gives power to the faint, and to him who has no might he increases strength….”40:28-29</a:t>
            </a:r>
          </a:p>
          <a:p>
            <a:endParaRPr lang="en-GB" dirty="0"/>
          </a:p>
          <a:p>
            <a:endParaRPr lang="en-GB" dirty="0"/>
          </a:p>
          <a:p>
            <a:r>
              <a:rPr lang="en-GB" b="1" dirty="0"/>
              <a:t>Prayer reflection</a:t>
            </a:r>
            <a:r>
              <a:rPr lang="en-GB" dirty="0"/>
              <a:t>:</a:t>
            </a:r>
          </a:p>
          <a:p>
            <a:endParaRPr lang="en-GB" dirty="0"/>
          </a:p>
          <a:p>
            <a:r>
              <a:rPr lang="en-GB" dirty="0"/>
              <a:t>In what has been, or will be, a busy week (month, term…) take time to be still.  Listen to Vaughn Williams, ‘Lark Ascending’, you may want to pray, you may want to recall a bible verse, people, places, experiences from where you draw strength, you may just want to be quiet / practice mindfulness.</a:t>
            </a:r>
          </a:p>
          <a:p>
            <a:endParaRPr lang="en-GB" dirty="0"/>
          </a:p>
          <a:p>
            <a:endParaRPr lang="en-GB" dirty="0"/>
          </a:p>
          <a:p>
            <a:r>
              <a:rPr lang="en-GB" dirty="0"/>
              <a:t>Image from www.godsfingerprints.co.uk</a:t>
            </a:r>
          </a:p>
          <a:p>
            <a:endParaRPr lang="en-GB" dirty="0"/>
          </a:p>
        </p:txBody>
      </p:sp>
      <p:sp>
        <p:nvSpPr>
          <p:cNvPr id="4" name="Slide Number Placeholder 3"/>
          <p:cNvSpPr>
            <a:spLocks noGrp="1"/>
          </p:cNvSpPr>
          <p:nvPr>
            <p:ph type="sldNum" sz="quarter" idx="5"/>
          </p:nvPr>
        </p:nvSpPr>
        <p:spPr/>
        <p:txBody>
          <a:bodyPr/>
          <a:lstStyle/>
          <a:p>
            <a:fld id="{71CC5BB7-31DB-44B2-A089-05ADFFDED758}" type="slidenum">
              <a:rPr lang="en-GB" smtClean="0"/>
              <a:t>2</a:t>
            </a:fld>
            <a:endParaRPr lang="en-GB"/>
          </a:p>
        </p:txBody>
      </p:sp>
    </p:spTree>
    <p:extLst>
      <p:ext uri="{BB962C8B-B14F-4D97-AF65-F5344CB8AC3E}">
        <p14:creationId xmlns:p14="http://schemas.microsoft.com/office/powerpoint/2010/main" val="35427427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5E58-646D-4542-988B-8321096F0208}"/>
              </a:ext>
            </a:extLst>
          </p:cNvPr>
          <p:cNvSpPr>
            <a:spLocks noGrp="1"/>
          </p:cNvSpPr>
          <p:nvPr>
            <p:ph type="ctrTitle"/>
          </p:nvPr>
        </p:nvSpPr>
        <p:spPr>
          <a:xfrm>
            <a:off x="1143000" y="1122363"/>
            <a:ext cx="6858000" cy="2387600"/>
          </a:xfrm>
        </p:spPr>
        <p:txBody>
          <a:bodyPr anchor="b">
            <a:normAutofit/>
          </a:bodyPr>
          <a:lstStyle>
            <a:lvl1pPr algn="ctr">
              <a:defRPr sz="3000" b="1" i="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BBE8D1D-620B-4CDA-A821-D4CA23C0FFAA}"/>
              </a:ext>
            </a:extLst>
          </p:cNvPr>
          <p:cNvSpPr>
            <a:spLocks noGrp="1"/>
          </p:cNvSpPr>
          <p:nvPr>
            <p:ph type="subTitle" idx="1"/>
          </p:nvPr>
        </p:nvSpPr>
        <p:spPr>
          <a:xfrm>
            <a:off x="1143000" y="3602038"/>
            <a:ext cx="6858000" cy="1655762"/>
          </a:xfrm>
        </p:spPr>
        <p:txBody>
          <a:bodyPr>
            <a:normAutofit/>
          </a:bodyPr>
          <a:lstStyle>
            <a:lvl1pPr marL="0" indent="0" algn="ctr">
              <a:buNone/>
              <a:defRPr sz="150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pic>
        <p:nvPicPr>
          <p:cNvPr id="8" name="Picture 7">
            <a:extLst>
              <a:ext uri="{FF2B5EF4-FFF2-40B4-BE49-F238E27FC236}">
                <a16:creationId xmlns:a16="http://schemas.microsoft.com/office/drawing/2014/main" id="{F713B08F-3DAA-4F79-82B4-FC65651D38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9967" y="5877272"/>
            <a:ext cx="1964066" cy="604828"/>
          </a:xfrm>
          <a:prstGeom prst="rect">
            <a:avLst/>
          </a:prstGeom>
        </p:spPr>
      </p:pic>
    </p:spTree>
    <p:extLst>
      <p:ext uri="{BB962C8B-B14F-4D97-AF65-F5344CB8AC3E}">
        <p14:creationId xmlns:p14="http://schemas.microsoft.com/office/powerpoint/2010/main" val="378474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802415-B876-42A1-8334-A9EBE3F8D73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913C41-DA46-4FD2-B5E9-7BE0123214BE}"/>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A25A4A-363A-43A4-AE30-4BD1EBC3D23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D8BEB96E-D21A-4F7C-A2F9-93707903D7FB}"/>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66B5E80-8805-41E2-8146-51CCB5043098}"/>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361237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382E7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86622-E78D-40D1-9037-4242897DBC0E}"/>
              </a:ext>
            </a:extLst>
          </p:cNvPr>
          <p:cNvSpPr>
            <a:spLocks noGrp="1"/>
          </p:cNvSpPr>
          <p:nvPr>
            <p:ph type="title"/>
          </p:nvPr>
        </p:nvSpPr>
        <p:spPr/>
        <p:txBody>
          <a:bodyPr>
            <a:normAutofit/>
          </a:bodyPr>
          <a:lstStyle>
            <a:lvl1pPr>
              <a:defRPr sz="3000" b="0" i="0" baseline="0">
                <a:solidFill>
                  <a:schemeClr val="bg1"/>
                </a:solidFill>
                <a:latin typeface="Open Sans SemiBold" panose="020B0706030804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A934CC08-C38E-47C2-B65A-A350A96E3AAF}"/>
              </a:ext>
            </a:extLst>
          </p:cNvPr>
          <p:cNvSpPr>
            <a:spLocks noGrp="1"/>
          </p:cNvSpPr>
          <p:nvPr>
            <p:ph idx="1"/>
          </p:nvPr>
        </p:nvSpPr>
        <p:spPr/>
        <p:txBody>
          <a:bodyPr/>
          <a:lstStyle>
            <a:lvl1pPr>
              <a:defRPr sz="23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038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A76E-C30F-49B3-BD47-95F4B8E333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E99FDB-41E1-4C4F-83ED-801E8341A07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E88CDA-7F76-4867-B310-5D5F82E1F09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EB9B7E-5140-4CB1-9E1E-78CE0B42D70E}"/>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8FB18084-E75D-4106-8D3A-7950D2CD67CF}"/>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55636809-0DF3-44B4-B6A0-4E57CCCF74EE}"/>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9651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E7BAD-F83F-492B-BC63-5CC486090D5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52F10-F8A9-4055-9FE7-E9FDDFF009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1803E42-0B92-4ED7-8CF4-C33331006EA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E1BE51-82EA-419A-97A1-B2D90C1D280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3AEE28A-D22A-4C2C-B7CD-9EBC344C190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D2A15E-2D36-48CB-A314-DB6B165C1BD1}"/>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8" name="Footer Placeholder 7">
            <a:extLst>
              <a:ext uri="{FF2B5EF4-FFF2-40B4-BE49-F238E27FC236}">
                <a16:creationId xmlns:a16="http://schemas.microsoft.com/office/drawing/2014/main" id="{8F4EB2FD-0023-4DD1-B0D6-066D0F12A814}"/>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7D4FBE57-3764-49F0-89D5-EE868C9A9E3B}"/>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62688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24A7-6234-45F9-AD4B-55ADE3C028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E03513-5955-4294-974C-259B47DAD512}"/>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4" name="Footer Placeholder 3">
            <a:extLst>
              <a:ext uri="{FF2B5EF4-FFF2-40B4-BE49-F238E27FC236}">
                <a16:creationId xmlns:a16="http://schemas.microsoft.com/office/drawing/2014/main" id="{B8728E3B-90B3-44D2-B33D-36E60905BF5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D86501CA-3FB4-4640-8943-F9FE4BD2333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52028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9B4F25-C821-4572-A6A3-01C6D985D7F4}"/>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3" name="Footer Placeholder 2">
            <a:extLst>
              <a:ext uri="{FF2B5EF4-FFF2-40B4-BE49-F238E27FC236}">
                <a16:creationId xmlns:a16="http://schemas.microsoft.com/office/drawing/2014/main" id="{BC650604-2C1B-434A-94DA-63119FAB513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B20C7187-8443-4E76-8805-41F5113A5CD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41869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2B99-36C8-4E4E-84EA-0F52FA751DB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5B09A0-CA6D-49FB-A5E1-634E959BF37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732763-87D0-4031-BB56-976B77348F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2783088-A13C-4BBE-A907-9C55190AA2B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FB9A7894-7DB8-4E0C-A4AE-B8A86F178B0D}"/>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B111974C-4C81-450F-AA32-46C7538F64E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023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E8007-142B-4FDA-8614-8977D2D64B2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1C18C8-8D30-4AD1-8FBC-8CC2E913C6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03E46479-16BE-49CF-9807-97F0C32FF5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A3751FA-B75F-4A30-BC57-6FCA1AD5F06C}"/>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98C32CC4-4FE4-4BDC-9677-A720FA57897E}"/>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6F45EF-F7BC-45F4-B60C-79F9119A366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3354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B9B5-029B-43D3-B016-0A99B9EB92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30353D-552A-4DBD-B1F3-B666E154EA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720901-97BF-481D-8EA8-0295B7C3858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3D3C8CB4-724E-4464-B949-B7E8A6AC600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FA63034-D208-4535-A0C4-126C960EACA5}"/>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75510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75BF2-AC2A-4AB6-B87A-DAE650B23A8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FFFF2A16-C03B-4B98-91F9-521ECE55E0A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a:extLst>
              <a:ext uri="{FF2B5EF4-FFF2-40B4-BE49-F238E27FC236}">
                <a16:creationId xmlns:a16="http://schemas.microsoft.com/office/drawing/2014/main" id="{49E4C560-0552-4F2F-8D5B-694E95C4BBBE}"/>
              </a:ext>
            </a:extLst>
          </p:cNvPr>
          <p:cNvSpPr/>
          <p:nvPr userDrawn="1"/>
        </p:nvSpPr>
        <p:spPr>
          <a:xfrm>
            <a:off x="0" y="6669360"/>
            <a:ext cx="9144000" cy="188640"/>
          </a:xfrm>
          <a:prstGeom prst="rect">
            <a:avLst/>
          </a:prstGeom>
          <a:solidFill>
            <a:srgbClr val="9F85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8756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685800" rtl="0" eaLnBrk="1" latinLnBrk="0" hangingPunct="1">
        <a:lnSpc>
          <a:spcPct val="90000"/>
        </a:lnSpc>
        <a:spcBef>
          <a:spcPct val="0"/>
        </a:spcBef>
        <a:buNone/>
        <a:defRPr sz="4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ideo" Target="https://www.youtube.com/embed/-mHgucSz1hs?feature=oembed" TargetMode="Externa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838DD4-6DFE-47E7-A4B2-C56231E78CB8}"/>
              </a:ext>
            </a:extLst>
          </p:cNvPr>
          <p:cNvSpPr>
            <a:spLocks noGrp="1"/>
          </p:cNvSpPr>
          <p:nvPr>
            <p:ph type="ctrTitle"/>
          </p:nvPr>
        </p:nvSpPr>
        <p:spPr/>
        <p:txBody>
          <a:bodyPr>
            <a:normAutofit/>
          </a:bodyPr>
          <a:lstStyle/>
          <a:p>
            <a:r>
              <a:rPr lang="en-GB" sz="5400" dirty="0">
                <a:solidFill>
                  <a:srgbClr val="00418E"/>
                </a:solidFill>
              </a:rPr>
              <a:t>Biblical Reflections</a:t>
            </a:r>
            <a:br>
              <a:rPr lang="en-GB" sz="5400" dirty="0">
                <a:solidFill>
                  <a:srgbClr val="00418E"/>
                </a:solidFill>
              </a:rPr>
            </a:br>
            <a:r>
              <a:rPr lang="en-GB" sz="3200" dirty="0">
                <a:solidFill>
                  <a:srgbClr val="00418E"/>
                </a:solidFill>
              </a:rPr>
              <a:t>as our school community comes back together</a:t>
            </a:r>
            <a:endParaRPr lang="en-GB" sz="5400" dirty="0">
              <a:solidFill>
                <a:srgbClr val="00418E"/>
              </a:solidFill>
            </a:endParaRPr>
          </a:p>
        </p:txBody>
      </p:sp>
      <p:sp>
        <p:nvSpPr>
          <p:cNvPr id="7" name="Subtitle 6">
            <a:extLst>
              <a:ext uri="{FF2B5EF4-FFF2-40B4-BE49-F238E27FC236}">
                <a16:creationId xmlns:a16="http://schemas.microsoft.com/office/drawing/2014/main" id="{D4E49AC7-2C5A-4239-A87B-3EB4613EDCCE}"/>
              </a:ext>
            </a:extLst>
          </p:cNvPr>
          <p:cNvSpPr>
            <a:spLocks noGrp="1"/>
          </p:cNvSpPr>
          <p:nvPr>
            <p:ph type="subTitle" idx="1"/>
          </p:nvPr>
        </p:nvSpPr>
        <p:spPr/>
        <p:txBody>
          <a:bodyPr/>
          <a:lstStyle/>
          <a:p>
            <a:r>
              <a:rPr lang="en-GB" dirty="0"/>
              <a:t>Suitable for staff meetings or could be adapted for use Collective Worship</a:t>
            </a:r>
          </a:p>
        </p:txBody>
      </p:sp>
    </p:spTree>
    <p:extLst>
      <p:ext uri="{BB962C8B-B14F-4D97-AF65-F5344CB8AC3E}">
        <p14:creationId xmlns:p14="http://schemas.microsoft.com/office/powerpoint/2010/main" val="278355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670BE03-DF38-44EA-8BFE-3926A4923514}"/>
              </a:ext>
            </a:extLst>
          </p:cNvPr>
          <p:cNvPicPr>
            <a:picLocks noChangeAspect="1"/>
          </p:cNvPicPr>
          <p:nvPr/>
        </p:nvPicPr>
        <p:blipFill>
          <a:blip r:embed="rId4"/>
          <a:stretch>
            <a:fillRect/>
          </a:stretch>
        </p:blipFill>
        <p:spPr>
          <a:xfrm>
            <a:off x="2798015" y="24529"/>
            <a:ext cx="6381328" cy="6381328"/>
          </a:xfrm>
          <a:prstGeom prst="rect">
            <a:avLst/>
          </a:prstGeom>
        </p:spPr>
      </p:pic>
      <p:pic>
        <p:nvPicPr>
          <p:cNvPr id="3" name="Online Media 2" title="Ralph Vaughan Williams - The Lark Ascending (HD version) - Iona Brown &amp; Sir Neville Marriner/ASMF">
            <a:hlinkClick r:id="" action="ppaction://media"/>
            <a:extLst>
              <a:ext uri="{FF2B5EF4-FFF2-40B4-BE49-F238E27FC236}">
                <a16:creationId xmlns:a16="http://schemas.microsoft.com/office/drawing/2014/main" id="{A191F2BE-4BEE-469B-BCCF-F40A1EDCBFDF}"/>
              </a:ext>
            </a:extLst>
          </p:cNvPr>
          <p:cNvPicPr>
            <a:picLocks noRot="1" noChangeAspect="1"/>
          </p:cNvPicPr>
          <p:nvPr>
            <a:videoFile r:link="rId1"/>
          </p:nvPr>
        </p:nvPicPr>
        <p:blipFill>
          <a:blip r:embed="rId5"/>
          <a:stretch>
            <a:fillRect/>
          </a:stretch>
        </p:blipFill>
        <p:spPr>
          <a:xfrm>
            <a:off x="6941051" y="5517232"/>
            <a:ext cx="1959879" cy="1102432"/>
          </a:xfrm>
          <a:prstGeom prst="rect">
            <a:avLst/>
          </a:prstGeom>
        </p:spPr>
      </p:pic>
      <p:pic>
        <p:nvPicPr>
          <p:cNvPr id="4" name="Picture 3">
            <a:extLst>
              <a:ext uri="{FF2B5EF4-FFF2-40B4-BE49-F238E27FC236}">
                <a16:creationId xmlns:a16="http://schemas.microsoft.com/office/drawing/2014/main" id="{7C081296-165E-0840-A4CC-B3AEB96677A3}"/>
              </a:ext>
            </a:extLst>
          </p:cNvPr>
          <p:cNvPicPr>
            <a:picLocks noChangeAspect="1"/>
          </p:cNvPicPr>
          <p:nvPr/>
        </p:nvPicPr>
        <p:blipFill>
          <a:blip r:embed="rId6"/>
          <a:stretch>
            <a:fillRect/>
          </a:stretch>
        </p:blipFill>
        <p:spPr>
          <a:xfrm>
            <a:off x="249525" y="182738"/>
            <a:ext cx="3096344" cy="6064909"/>
          </a:xfrm>
          <a:prstGeom prst="rect">
            <a:avLst/>
          </a:prstGeom>
        </p:spPr>
      </p:pic>
    </p:spTree>
    <p:extLst>
      <p:ext uri="{BB962C8B-B14F-4D97-AF65-F5344CB8AC3E}">
        <p14:creationId xmlns:p14="http://schemas.microsoft.com/office/powerpoint/2010/main" val="411244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DE40743-ED18-4F06-ADDC-C3AA74CCDEEE}" vid="{C652B2C0-EB2F-4DD3-A8D5-4F976431F4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1689</TotalTime>
  <Words>488</Words>
  <Application>Microsoft Office PowerPoint</Application>
  <PresentationFormat>On-screen Show (4:3)</PresentationFormat>
  <Paragraphs>24</Paragraphs>
  <Slides>2</Slides>
  <Notes>2</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Open Sans</vt:lpstr>
      <vt:lpstr>Open Sans SemiBold</vt:lpstr>
      <vt:lpstr>Office Theme</vt:lpstr>
      <vt:lpstr>Biblical Reflections as our school community comes back together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Freeman</dc:creator>
  <cp:lastModifiedBy>Charlotte Somers</cp:lastModifiedBy>
  <cp:revision>92</cp:revision>
  <dcterms:created xsi:type="dcterms:W3CDTF">2019-02-07T14:37:04Z</dcterms:created>
  <dcterms:modified xsi:type="dcterms:W3CDTF">2020-06-24T14:23:29Z</dcterms:modified>
</cp:coreProperties>
</file>