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
  </p:notesMasterIdLst>
  <p:sldIdLst>
    <p:sldId id="261" r:id="rId2"/>
    <p:sldId id="270"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18E"/>
    <a:srgbClr val="382E73"/>
    <a:srgbClr val="24338A"/>
    <a:srgbClr val="9F85B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0" autoAdjust="0"/>
    <p:restoredTop sz="42130" autoAdjust="0"/>
  </p:normalViewPr>
  <p:slideViewPr>
    <p:cSldViewPr>
      <p:cViewPr varScale="1">
        <p:scale>
          <a:sx n="30" d="100"/>
          <a:sy n="30" d="100"/>
        </p:scale>
        <p:origin x="249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C5F2D2-F11C-46F1-BD2A-6051D0B0669C}" type="datetimeFigureOut">
              <a:rPr lang="en-GB" smtClean="0"/>
              <a:t>24/06/2020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CC5BB7-31DB-44B2-A089-05ADFFDED758}" type="slidenum">
              <a:rPr lang="en-GB" smtClean="0"/>
              <a:t>‹#›</a:t>
            </a:fld>
            <a:endParaRPr lang="en-GB"/>
          </a:p>
        </p:txBody>
      </p:sp>
    </p:spTree>
    <p:extLst>
      <p:ext uri="{BB962C8B-B14F-4D97-AF65-F5344CB8AC3E}">
        <p14:creationId xmlns:p14="http://schemas.microsoft.com/office/powerpoint/2010/main" val="2471766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slide contains a bible verse and reflections around it, that can be used to begin a staff meeting or be developed further to form an act of Collective Worship for pupils.  There are suggestions for songs that could be sung, or musical background for a time of reflection / personal prayer.  Each slide can be taken as a stand alone reflection and is expected to last no more than 10 minutes.  The musical aspects are time for reflection rather than singing along with due to advice to avoid collective singing for the time being.</a:t>
            </a:r>
          </a:p>
          <a:p>
            <a:endParaRPr lang="en-GB" dirty="0"/>
          </a:p>
          <a:p>
            <a:r>
              <a:rPr lang="en-GB" dirty="0"/>
              <a:t>It is hoped that these will facilitate schools in coming together to reflect on the heartbeat of what makes your school distinctive, to put the faith aspect of the school right at the centre of returning – of looking back and acknowledging the difficulties and pain, and also the blessings that have gone on during this time of lockdown – but also in looking forward with confidence, to what may be familiar or new, trusting in God’s goodness for our schools.</a:t>
            </a:r>
          </a:p>
        </p:txBody>
      </p:sp>
      <p:sp>
        <p:nvSpPr>
          <p:cNvPr id="4" name="Slide Number Placeholder 3"/>
          <p:cNvSpPr>
            <a:spLocks noGrp="1"/>
          </p:cNvSpPr>
          <p:nvPr>
            <p:ph type="sldNum" sz="quarter" idx="5"/>
          </p:nvPr>
        </p:nvSpPr>
        <p:spPr/>
        <p:txBody>
          <a:bodyPr/>
          <a:lstStyle/>
          <a:p>
            <a:fld id="{71CC5BB7-31DB-44B2-A089-05ADFFDED758}" type="slidenum">
              <a:rPr lang="en-GB" smtClean="0"/>
              <a:t>1</a:t>
            </a:fld>
            <a:endParaRPr lang="en-GB"/>
          </a:p>
        </p:txBody>
      </p:sp>
    </p:spTree>
    <p:extLst>
      <p:ext uri="{BB962C8B-B14F-4D97-AF65-F5344CB8AC3E}">
        <p14:creationId xmlns:p14="http://schemas.microsoft.com/office/powerpoint/2010/main" val="36409415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a:t>Revelation 21:1-5</a:t>
            </a:r>
          </a:p>
          <a:p>
            <a:endParaRPr lang="en-GB" b="0" dirty="0"/>
          </a:p>
          <a:p>
            <a:r>
              <a:rPr lang="en-GB" b="0" dirty="0"/>
              <a:t>Gorgeous images have adorned social media, of the sights and sounds of people’s daily walk or exercise – many of them sunset skies as people seek exercise in the quieter end of the day – take a moment to share your lasting images from this time.  </a:t>
            </a:r>
          </a:p>
          <a:p>
            <a:endParaRPr lang="en-GB" b="0" dirty="0"/>
          </a:p>
          <a:p>
            <a:r>
              <a:rPr lang="en-GB" b="0" dirty="0"/>
              <a:t>Many of these have offered hope in a time of difficulty, something greater to hold onto – many have reflected on the benefits to the environment of this lockdown and how a return to normal impact of pollution might be mitigated in some way – these may be points that form part of your conversations with the children as they return, perhaps they have a renewed sense of courageous advocacy over a particular area!</a:t>
            </a:r>
          </a:p>
          <a:p>
            <a:endParaRPr lang="en-GB" b="0" dirty="0"/>
          </a:p>
          <a:p>
            <a:r>
              <a:rPr lang="en-GB" b="0" dirty="0"/>
              <a:t>The Bible talks of a permanent change, one that offers hope without a return to a norm that will continue to fail in one way or another.  John, in the book of Revelation offers a vision of this future; “</a:t>
            </a:r>
            <a:r>
              <a:rPr lang="en-GB" sz="1200" b="0" i="0" u="none" strike="noStrike" kern="1200" dirty="0">
                <a:solidFill>
                  <a:schemeClr val="tx1"/>
                </a:solidFill>
                <a:effectLst/>
                <a:latin typeface="+mn-lt"/>
                <a:ea typeface="+mn-ea"/>
                <a:cs typeface="+mn-cs"/>
              </a:rPr>
              <a:t>'He will wipe every tear from their eyes. There will be no more death' or mourning or crying or pain, for the old order of things has passed away." </a:t>
            </a:r>
            <a:r>
              <a:rPr lang="en-GB" sz="1200" b="0" i="0" u="none" strike="noStrike" kern="1200" baseline="30000" dirty="0">
                <a:solidFill>
                  <a:schemeClr val="tx1"/>
                </a:solidFill>
                <a:effectLst/>
                <a:latin typeface="+mn-lt"/>
                <a:ea typeface="+mn-ea"/>
                <a:cs typeface="+mn-cs"/>
              </a:rPr>
              <a:t>5</a:t>
            </a:r>
            <a:r>
              <a:rPr lang="en-GB" sz="1200" b="0" i="0" u="none" strike="noStrike" kern="1200" dirty="0">
                <a:solidFill>
                  <a:schemeClr val="tx1"/>
                </a:solidFill>
                <a:effectLst/>
                <a:latin typeface="+mn-lt"/>
                <a:ea typeface="+mn-ea"/>
                <a:cs typeface="+mn-cs"/>
              </a:rPr>
              <a:t>He who was seated on the throne said, "I am making everything new!" Then he said, "Write this down, for these words are trustworthy and true.“ 21:4-5</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The path to future joy is never promised to be a smooth one, we are called to focus on it as we move forward, having an eternal perspective, and enduring by faith in God.</a:t>
            </a:r>
          </a:p>
          <a:p>
            <a:r>
              <a:rPr lang="en-GB" sz="1200" b="0" i="0" u="none" strike="noStrike" kern="1200" dirty="0">
                <a:solidFill>
                  <a:schemeClr val="tx1"/>
                </a:solidFill>
                <a:effectLst/>
                <a:latin typeface="+mn-lt"/>
                <a:ea typeface="+mn-ea"/>
                <a:cs typeface="+mn-cs"/>
              </a:rPr>
              <a:t>Spend time watching Audrey Assad’s version of a classic, “Be Thou My Vision”</a:t>
            </a:r>
          </a:p>
          <a:p>
            <a:endParaRPr lang="en-GB" sz="1200" b="0" i="0" u="none" strike="noStrike"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Prayer focus:</a:t>
            </a:r>
          </a:p>
          <a:p>
            <a:endParaRPr lang="en-GB" sz="1200" b="0" i="0" u="none" strike="noStrike" kern="1200" dirty="0">
              <a:solidFill>
                <a:schemeClr val="tx1"/>
              </a:solidFill>
              <a:effectLst/>
              <a:latin typeface="+mn-lt"/>
              <a:ea typeface="+mn-ea"/>
              <a:cs typeface="+mn-cs"/>
            </a:endParaRPr>
          </a:p>
          <a:p>
            <a:r>
              <a:rPr lang="en-GB" sz="1200" b="0" i="0" u="none" strike="noStrike" kern="1200" dirty="0">
                <a:solidFill>
                  <a:schemeClr val="tx1"/>
                </a:solidFill>
                <a:effectLst/>
                <a:latin typeface="+mn-lt"/>
                <a:ea typeface="+mn-ea"/>
                <a:cs typeface="+mn-cs"/>
              </a:rPr>
              <a:t>Look at your school vision, a path forward in what you want to achieve for your school community.  As God to help you live this out unswervingly as you make decisions in the days ahead, as you bend and change in ways unexpected, as you seek to do the impossible, as you celebrate all that your community has done and will do – ask him to be at the heart of your vision moving forwards.</a:t>
            </a:r>
          </a:p>
          <a:p>
            <a:endParaRPr lang="en-GB" sz="1200" b="0" i="0" u="none" strike="noStrike" kern="1200" dirty="0">
              <a:solidFill>
                <a:schemeClr val="tx1"/>
              </a:solidFill>
              <a:effectLst/>
              <a:latin typeface="+mn-lt"/>
              <a:ea typeface="+mn-ea"/>
              <a:cs typeface="+mn-cs"/>
            </a:endParaRPr>
          </a:p>
          <a:p>
            <a:endParaRPr lang="en-GB" sz="1200" b="0" i="0" u="none" strike="noStrike" kern="1200" dirty="0">
              <a:solidFill>
                <a:schemeClr val="tx1"/>
              </a:solidFill>
              <a:effectLst/>
              <a:latin typeface="+mn-lt"/>
              <a:ea typeface="+mn-ea"/>
              <a:cs typeface="+mn-cs"/>
            </a:endParaRPr>
          </a:p>
          <a:p>
            <a:endParaRPr lang="en-GB" b="0" dirty="0"/>
          </a:p>
        </p:txBody>
      </p:sp>
      <p:sp>
        <p:nvSpPr>
          <p:cNvPr id="4" name="Slide Number Placeholder 3"/>
          <p:cNvSpPr>
            <a:spLocks noGrp="1"/>
          </p:cNvSpPr>
          <p:nvPr>
            <p:ph type="sldNum" sz="quarter" idx="5"/>
          </p:nvPr>
        </p:nvSpPr>
        <p:spPr/>
        <p:txBody>
          <a:bodyPr/>
          <a:lstStyle/>
          <a:p>
            <a:fld id="{71CC5BB7-31DB-44B2-A089-05ADFFDED758}" type="slidenum">
              <a:rPr lang="en-GB" smtClean="0"/>
              <a:t>2</a:t>
            </a:fld>
            <a:endParaRPr lang="en-GB"/>
          </a:p>
        </p:txBody>
      </p:sp>
    </p:spTree>
    <p:extLst>
      <p:ext uri="{BB962C8B-B14F-4D97-AF65-F5344CB8AC3E}">
        <p14:creationId xmlns:p14="http://schemas.microsoft.com/office/powerpoint/2010/main" val="189895594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C95E58-646D-4542-988B-8321096F0208}"/>
              </a:ext>
            </a:extLst>
          </p:cNvPr>
          <p:cNvSpPr>
            <a:spLocks noGrp="1"/>
          </p:cNvSpPr>
          <p:nvPr>
            <p:ph type="ctrTitle"/>
          </p:nvPr>
        </p:nvSpPr>
        <p:spPr>
          <a:xfrm>
            <a:off x="1143000" y="1122363"/>
            <a:ext cx="6858000" cy="2387600"/>
          </a:xfrm>
        </p:spPr>
        <p:txBody>
          <a:bodyPr anchor="b">
            <a:normAutofit/>
          </a:bodyPr>
          <a:lstStyle>
            <a:lvl1pPr algn="ctr">
              <a:defRPr sz="3000" b="1" i="0" baseline="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FBBE8D1D-620B-4CDA-A821-D4CA23C0FFAA}"/>
              </a:ext>
            </a:extLst>
          </p:cNvPr>
          <p:cNvSpPr>
            <a:spLocks noGrp="1"/>
          </p:cNvSpPr>
          <p:nvPr>
            <p:ph type="subTitle" idx="1"/>
          </p:nvPr>
        </p:nvSpPr>
        <p:spPr>
          <a:xfrm>
            <a:off x="1143000" y="3602038"/>
            <a:ext cx="6858000" cy="1655762"/>
          </a:xfrm>
        </p:spPr>
        <p:txBody>
          <a:bodyPr>
            <a:normAutofit/>
          </a:bodyPr>
          <a:lstStyle>
            <a:lvl1pPr marL="0" indent="0" algn="ctr">
              <a:buNone/>
              <a:defRPr sz="1500" baseline="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GB" dirty="0"/>
          </a:p>
        </p:txBody>
      </p:sp>
      <p:pic>
        <p:nvPicPr>
          <p:cNvPr id="8" name="Picture 7">
            <a:extLst>
              <a:ext uri="{FF2B5EF4-FFF2-40B4-BE49-F238E27FC236}">
                <a16:creationId xmlns:a16="http://schemas.microsoft.com/office/drawing/2014/main" id="{F713B08F-3DAA-4F79-82B4-FC65651D38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89967" y="5877272"/>
            <a:ext cx="1964066" cy="604828"/>
          </a:xfrm>
          <a:prstGeom prst="rect">
            <a:avLst/>
          </a:prstGeom>
        </p:spPr>
      </p:pic>
    </p:spTree>
    <p:extLst>
      <p:ext uri="{BB962C8B-B14F-4D97-AF65-F5344CB8AC3E}">
        <p14:creationId xmlns:p14="http://schemas.microsoft.com/office/powerpoint/2010/main" val="3784740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802415-B876-42A1-8334-A9EBE3F8D73C}"/>
              </a:ext>
            </a:extLst>
          </p:cNvPr>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E913C41-DA46-4FD2-B5E9-7BE0123214BE}"/>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DA25A4A-363A-43A4-AE30-4BD1EBC3D23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D8BEB96E-D21A-4F7C-A2F9-93707903D7FB}"/>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266B5E80-8805-41E2-8146-51CCB5043098}"/>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3612372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rgbClr val="382E73"/>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86622-E78D-40D1-9037-4242897DBC0E}"/>
              </a:ext>
            </a:extLst>
          </p:cNvPr>
          <p:cNvSpPr>
            <a:spLocks noGrp="1"/>
          </p:cNvSpPr>
          <p:nvPr>
            <p:ph type="title"/>
          </p:nvPr>
        </p:nvSpPr>
        <p:spPr/>
        <p:txBody>
          <a:bodyPr>
            <a:normAutofit/>
          </a:bodyPr>
          <a:lstStyle>
            <a:lvl1pPr>
              <a:defRPr sz="3000" b="0" i="0" baseline="0">
                <a:solidFill>
                  <a:schemeClr val="bg1"/>
                </a:solidFill>
                <a:latin typeface="Open Sans SemiBold" panose="020B0706030804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A934CC08-C38E-47C2-B65A-A350A96E3AAF}"/>
              </a:ext>
            </a:extLst>
          </p:cNvPr>
          <p:cNvSpPr>
            <a:spLocks noGrp="1"/>
          </p:cNvSpPr>
          <p:nvPr>
            <p:ph idx="1"/>
          </p:nvPr>
        </p:nvSpPr>
        <p:spPr/>
        <p:txBody>
          <a:bodyPr/>
          <a:lstStyle>
            <a:lvl1pPr>
              <a:defRPr sz="230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2pPr>
            <a:lvl3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3pPr>
            <a:lvl4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4pPr>
            <a:lvl5pPr>
              <a:defRPr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3903818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6A76E-C30F-49B3-BD47-95F4B8E3334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DE99FDB-41E1-4C4F-83ED-801E8341A074}"/>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CE88CDA-7F76-4867-B310-5D5F82E1F09C}"/>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35EB9B7E-5140-4CB1-9E1E-78CE0B42D70E}"/>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8FB18084-E75D-4106-8D3A-7950D2CD67CF}"/>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55636809-0DF3-44B4-B6A0-4E57CCCF74EE}"/>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96510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E7BAD-F83F-492B-BC63-5CC486090D5C}"/>
              </a:ext>
            </a:extLst>
          </p:cNvPr>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7652F10-F8A9-4055-9FE7-E9FDDFF009A3}"/>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21803E42-0B92-4ED7-8CF4-C33331006EA6}"/>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E1BE51-82EA-419A-97A1-B2D90C1D280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43AEE28A-D22A-4C2C-B7CD-9EBC344C1901}"/>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0D2A15E-2D36-48CB-A314-DB6B165C1BD1}"/>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8" name="Footer Placeholder 7">
            <a:extLst>
              <a:ext uri="{FF2B5EF4-FFF2-40B4-BE49-F238E27FC236}">
                <a16:creationId xmlns:a16="http://schemas.microsoft.com/office/drawing/2014/main" id="{8F4EB2FD-0023-4DD1-B0D6-066D0F12A814}"/>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9" name="Slide Number Placeholder 8">
            <a:extLst>
              <a:ext uri="{FF2B5EF4-FFF2-40B4-BE49-F238E27FC236}">
                <a16:creationId xmlns:a16="http://schemas.microsoft.com/office/drawing/2014/main" id="{7D4FBE57-3764-49F0-89D5-EE868C9A9E3B}"/>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626884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324A7-6234-45F9-AD4B-55ADE3C028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0E03513-5955-4294-974C-259B47DAD512}"/>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4" name="Footer Placeholder 3">
            <a:extLst>
              <a:ext uri="{FF2B5EF4-FFF2-40B4-BE49-F238E27FC236}">
                <a16:creationId xmlns:a16="http://schemas.microsoft.com/office/drawing/2014/main" id="{B8728E3B-90B3-44D2-B33D-36E60905BF56}"/>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5" name="Slide Number Placeholder 4">
            <a:extLst>
              <a:ext uri="{FF2B5EF4-FFF2-40B4-BE49-F238E27FC236}">
                <a16:creationId xmlns:a16="http://schemas.microsoft.com/office/drawing/2014/main" id="{D86501CA-3FB4-4640-8943-F9FE4BD2333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520281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B9B4F25-C821-4572-A6A3-01C6D985D7F4}"/>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3" name="Footer Placeholder 2">
            <a:extLst>
              <a:ext uri="{FF2B5EF4-FFF2-40B4-BE49-F238E27FC236}">
                <a16:creationId xmlns:a16="http://schemas.microsoft.com/office/drawing/2014/main" id="{BC650604-2C1B-434A-94DA-63119FAB513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4" name="Slide Number Placeholder 3">
            <a:extLst>
              <a:ext uri="{FF2B5EF4-FFF2-40B4-BE49-F238E27FC236}">
                <a16:creationId xmlns:a16="http://schemas.microsoft.com/office/drawing/2014/main" id="{B20C7187-8443-4E76-8805-41F5113A5CD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418698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522B99-36C8-4E4E-84EA-0F52FA751DB9}"/>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D5B09A0-CA6D-49FB-A5E1-634E959BF37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5732763-87D0-4031-BB56-976B77348F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62783088-A13C-4BBE-A907-9C55190AA2B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FB9A7894-7DB8-4E0C-A4AE-B8A86F178B0D}"/>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B111974C-4C81-450F-AA32-46C7538F64EC}"/>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02317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7E8007-142B-4FDA-8614-8977D2D64B2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1C18C8-8D30-4AD1-8FBC-8CC2E913C67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03E46479-16BE-49CF-9807-97F0C32FF50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9A3751FA-B75F-4A30-BC57-6FCA1AD5F06C}"/>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6" name="Footer Placeholder 5">
            <a:extLst>
              <a:ext uri="{FF2B5EF4-FFF2-40B4-BE49-F238E27FC236}">
                <a16:creationId xmlns:a16="http://schemas.microsoft.com/office/drawing/2014/main" id="{98C32CC4-4FE4-4BDC-9677-A720FA57897E}"/>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7" name="Slide Number Placeholder 6">
            <a:extLst>
              <a:ext uri="{FF2B5EF4-FFF2-40B4-BE49-F238E27FC236}">
                <a16:creationId xmlns:a16="http://schemas.microsoft.com/office/drawing/2014/main" id="{EE6F45EF-F7BC-45F4-B60C-79F9119A3669}"/>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2433545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BB9B5-029B-43D3-B016-0A99B9EB924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230353D-552A-4DBD-B1F3-B666E154EA1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720901-97BF-481D-8EA8-0295B7C3858A}"/>
              </a:ext>
            </a:extLst>
          </p:cNvPr>
          <p:cNvSpPr>
            <a:spLocks noGrp="1"/>
          </p:cNvSpPr>
          <p:nvPr>
            <p:ph type="dt" sz="half" idx="10"/>
          </p:nvPr>
        </p:nvSpPr>
        <p:spPr>
          <a:xfrm>
            <a:off x="628650" y="6356351"/>
            <a:ext cx="2057400" cy="365125"/>
          </a:xfrm>
          <a:prstGeom prst="rect">
            <a:avLst/>
          </a:prstGeom>
        </p:spPr>
        <p:txBody>
          <a:bodyPr/>
          <a:lstStyle/>
          <a:p>
            <a:fld id="{889F9E47-C93D-4BF5-9F41-2E277AF1A2D9}" type="datetimeFigureOut">
              <a:rPr lang="en-GB" smtClean="0"/>
              <a:t>24/06/2020</a:t>
            </a:fld>
            <a:endParaRPr lang="en-GB"/>
          </a:p>
        </p:txBody>
      </p:sp>
      <p:sp>
        <p:nvSpPr>
          <p:cNvPr id="5" name="Footer Placeholder 4">
            <a:extLst>
              <a:ext uri="{FF2B5EF4-FFF2-40B4-BE49-F238E27FC236}">
                <a16:creationId xmlns:a16="http://schemas.microsoft.com/office/drawing/2014/main" id="{3D3C8CB4-724E-4464-B949-B7E8A6AC6003}"/>
              </a:ext>
            </a:extLst>
          </p:cNvPr>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a:extLst>
              <a:ext uri="{FF2B5EF4-FFF2-40B4-BE49-F238E27FC236}">
                <a16:creationId xmlns:a16="http://schemas.microsoft.com/office/drawing/2014/main" id="{CFA63034-D208-4535-A0C4-126C960EACA5}"/>
              </a:ext>
            </a:extLst>
          </p:cNvPr>
          <p:cNvSpPr>
            <a:spLocks noGrp="1"/>
          </p:cNvSpPr>
          <p:nvPr>
            <p:ph type="sldNum" sz="quarter" idx="12"/>
          </p:nvPr>
        </p:nvSpPr>
        <p:spPr>
          <a:xfrm>
            <a:off x="6457950" y="6356351"/>
            <a:ext cx="2057400" cy="365125"/>
          </a:xfrm>
          <a:prstGeom prst="rect">
            <a:avLst/>
          </a:prstGeom>
        </p:spPr>
        <p:txBody>
          <a:bodyPr/>
          <a:lstStyle/>
          <a:p>
            <a:fld id="{B7F8303D-5F33-4F2E-BC9C-21FC4C07C610}" type="slidenum">
              <a:rPr lang="en-GB" smtClean="0"/>
              <a:t>‹#›</a:t>
            </a:fld>
            <a:endParaRPr lang="en-GB"/>
          </a:p>
        </p:txBody>
      </p:sp>
    </p:spTree>
    <p:extLst>
      <p:ext uri="{BB962C8B-B14F-4D97-AF65-F5344CB8AC3E}">
        <p14:creationId xmlns:p14="http://schemas.microsoft.com/office/powerpoint/2010/main" val="1755107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275BF2-AC2A-4AB6-B87A-DAE650B23A8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FFFF2A16-C03B-4B98-91F9-521ECE55E0A8}"/>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Rectangle 7">
            <a:extLst>
              <a:ext uri="{FF2B5EF4-FFF2-40B4-BE49-F238E27FC236}">
                <a16:creationId xmlns:a16="http://schemas.microsoft.com/office/drawing/2014/main" id="{49E4C560-0552-4F2F-8D5B-694E95C4BBBE}"/>
              </a:ext>
            </a:extLst>
          </p:cNvPr>
          <p:cNvSpPr/>
          <p:nvPr userDrawn="1"/>
        </p:nvSpPr>
        <p:spPr>
          <a:xfrm>
            <a:off x="0" y="6669360"/>
            <a:ext cx="9144000" cy="188640"/>
          </a:xfrm>
          <a:prstGeom prst="rect">
            <a:avLst/>
          </a:prstGeom>
          <a:solidFill>
            <a:srgbClr val="9F85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087561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txStyles>
    <p:titleStyle>
      <a:lvl1pPr algn="l" defTabSz="685800" rtl="0" eaLnBrk="1" latinLnBrk="0" hangingPunct="1">
        <a:lnSpc>
          <a:spcPct val="90000"/>
        </a:lnSpc>
        <a:spcBef>
          <a:spcPct val="0"/>
        </a:spcBef>
        <a:buNone/>
        <a:defRPr sz="40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6.xml"/><Relationship Id="rId1" Type="http://schemas.openxmlformats.org/officeDocument/2006/relationships/video" Target="https://www.youtube.com/embed/dXDhCEnM-bQ?feature=oembed" TargetMode="Externa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D3838DD4-6DFE-47E7-A4B2-C56231E78CB8}"/>
              </a:ext>
            </a:extLst>
          </p:cNvPr>
          <p:cNvSpPr>
            <a:spLocks noGrp="1"/>
          </p:cNvSpPr>
          <p:nvPr>
            <p:ph type="ctrTitle"/>
          </p:nvPr>
        </p:nvSpPr>
        <p:spPr/>
        <p:txBody>
          <a:bodyPr>
            <a:normAutofit/>
          </a:bodyPr>
          <a:lstStyle/>
          <a:p>
            <a:r>
              <a:rPr lang="en-GB" sz="5400" dirty="0">
                <a:solidFill>
                  <a:srgbClr val="00418E"/>
                </a:solidFill>
              </a:rPr>
              <a:t>Biblical Reflections</a:t>
            </a:r>
            <a:br>
              <a:rPr lang="en-GB" sz="5400" dirty="0">
                <a:solidFill>
                  <a:srgbClr val="00418E"/>
                </a:solidFill>
              </a:rPr>
            </a:br>
            <a:r>
              <a:rPr lang="en-GB" sz="3200" dirty="0">
                <a:solidFill>
                  <a:srgbClr val="00418E"/>
                </a:solidFill>
              </a:rPr>
              <a:t>as our school community comes back together</a:t>
            </a:r>
            <a:endParaRPr lang="en-GB" sz="5400" dirty="0">
              <a:solidFill>
                <a:srgbClr val="00418E"/>
              </a:solidFill>
            </a:endParaRPr>
          </a:p>
        </p:txBody>
      </p:sp>
      <p:sp>
        <p:nvSpPr>
          <p:cNvPr id="7" name="Subtitle 6">
            <a:extLst>
              <a:ext uri="{FF2B5EF4-FFF2-40B4-BE49-F238E27FC236}">
                <a16:creationId xmlns:a16="http://schemas.microsoft.com/office/drawing/2014/main" id="{D4E49AC7-2C5A-4239-A87B-3EB4613EDCCE}"/>
              </a:ext>
            </a:extLst>
          </p:cNvPr>
          <p:cNvSpPr>
            <a:spLocks noGrp="1"/>
          </p:cNvSpPr>
          <p:nvPr>
            <p:ph type="subTitle" idx="1"/>
          </p:nvPr>
        </p:nvSpPr>
        <p:spPr/>
        <p:txBody>
          <a:bodyPr/>
          <a:lstStyle/>
          <a:p>
            <a:r>
              <a:rPr lang="en-GB" dirty="0"/>
              <a:t>Suitable for staff meetings or could be adapted for use Collective Worship</a:t>
            </a:r>
          </a:p>
        </p:txBody>
      </p:sp>
    </p:spTree>
    <p:extLst>
      <p:ext uri="{BB962C8B-B14F-4D97-AF65-F5344CB8AC3E}">
        <p14:creationId xmlns:p14="http://schemas.microsoft.com/office/powerpoint/2010/main" val="278355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42A79FA-208D-4EE1-9367-EB7C63B63D18}"/>
              </a:ext>
            </a:extLst>
          </p:cNvPr>
          <p:cNvPicPr>
            <a:picLocks noChangeAspect="1"/>
          </p:cNvPicPr>
          <p:nvPr/>
        </p:nvPicPr>
        <p:blipFill>
          <a:blip r:embed="rId4"/>
          <a:stretch>
            <a:fillRect/>
          </a:stretch>
        </p:blipFill>
        <p:spPr>
          <a:xfrm>
            <a:off x="0" y="548680"/>
            <a:ext cx="9125030" cy="5301208"/>
          </a:xfrm>
          <a:prstGeom prst="rect">
            <a:avLst/>
          </a:prstGeom>
        </p:spPr>
      </p:pic>
      <p:sp>
        <p:nvSpPr>
          <p:cNvPr id="3" name="Rectangle 2">
            <a:extLst>
              <a:ext uri="{FF2B5EF4-FFF2-40B4-BE49-F238E27FC236}">
                <a16:creationId xmlns:a16="http://schemas.microsoft.com/office/drawing/2014/main" id="{7DA0AEF1-2843-4314-BFE4-D38D4063C443}"/>
              </a:ext>
            </a:extLst>
          </p:cNvPr>
          <p:cNvSpPr/>
          <p:nvPr/>
        </p:nvSpPr>
        <p:spPr>
          <a:xfrm>
            <a:off x="6228184" y="548680"/>
            <a:ext cx="2915816" cy="4524315"/>
          </a:xfrm>
          <a:prstGeom prst="rect">
            <a:avLst/>
          </a:prstGeom>
        </p:spPr>
        <p:txBody>
          <a:bodyPr wrap="square">
            <a:spAutoFit/>
          </a:bodyPr>
          <a:lstStyle/>
          <a:p>
            <a:pPr algn="ctr"/>
            <a:r>
              <a:rPr lang="en-GB" b="1" dirty="0">
                <a:solidFill>
                  <a:schemeClr val="bg1"/>
                </a:solidFill>
              </a:rPr>
              <a:t>They will be his people, and God himself will be with them and be their God. 'He will wipe every tear from their eyes. There will be no more death' or mourning or crying or pain, for the old order of things has passed away."  He who was seated on the throne said, "I am making everything new!" Then he said, "Write this down, for these words are trustworthy and true."</a:t>
            </a:r>
          </a:p>
        </p:txBody>
      </p:sp>
      <p:pic>
        <p:nvPicPr>
          <p:cNvPr id="8" name="Online Media 2" title="Audrey Assad ￢ﾀﾔ Be Thou My Vision Official Music Video">
            <a:hlinkClick r:id="" action="ppaction://media"/>
            <a:extLst>
              <a:ext uri="{FF2B5EF4-FFF2-40B4-BE49-F238E27FC236}">
                <a16:creationId xmlns:a16="http://schemas.microsoft.com/office/drawing/2014/main" id="{1B94126E-6122-814E-B260-49131EA1924A}"/>
              </a:ext>
            </a:extLst>
          </p:cNvPr>
          <p:cNvPicPr>
            <a:picLocks noRot="1" noChangeAspect="1"/>
          </p:cNvPicPr>
          <p:nvPr>
            <a:videoFile r:link="rId1"/>
          </p:nvPr>
        </p:nvPicPr>
        <p:blipFill>
          <a:blip r:embed="rId5"/>
          <a:stretch>
            <a:fillRect/>
          </a:stretch>
        </p:blipFill>
        <p:spPr>
          <a:xfrm>
            <a:off x="172618" y="4669173"/>
            <a:ext cx="2915816" cy="1640147"/>
          </a:xfrm>
          <a:prstGeom prst="rect">
            <a:avLst/>
          </a:prstGeom>
        </p:spPr>
      </p:pic>
    </p:spTree>
    <p:extLst>
      <p:ext uri="{BB962C8B-B14F-4D97-AF65-F5344CB8AC3E}">
        <p14:creationId xmlns:p14="http://schemas.microsoft.com/office/powerpoint/2010/main" val="32485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8"/>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8"/>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8"/>
                                        </p:tgtEl>
                                      </p:cBhvr>
                                    </p:cmd>
                                  </p:childTnLst>
                                </p:cTn>
                              </p:par>
                            </p:childTnLst>
                          </p:cTn>
                        </p:par>
                      </p:childTnLst>
                    </p:cTn>
                  </p:par>
                </p:childTnLst>
              </p:cTn>
              <p:nextCondLst>
                <p:cond evt="onClick" delay="0">
                  <p:tgtEl>
                    <p:spTgt spid="8"/>
                  </p:tgtEl>
                </p:cond>
              </p:nextCondLst>
            </p:seq>
            <p:video>
              <p:cMediaNode vol="80000">
                <p:cTn id="12" fill="hold" display="0">
                  <p:stCondLst>
                    <p:cond delay="indefinite"/>
                  </p:stCondLst>
                </p:cTn>
                <p:tgtEl>
                  <p:spTgt spid="8"/>
                </p:tgtEl>
              </p:cMediaNode>
            </p:video>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Open Sans"/>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CDE40743-ED18-4F06-ADDC-C3AA74CCDEEE}" vid="{C652B2C0-EB2F-4DD3-A8D5-4F976431F4A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1689</TotalTime>
  <Words>671</Words>
  <Application>Microsoft Office PowerPoint</Application>
  <PresentationFormat>On-screen Show (4:3)</PresentationFormat>
  <Paragraphs>23</Paragraphs>
  <Slides>2</Slides>
  <Notes>2</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Open Sans</vt:lpstr>
      <vt:lpstr>Open Sans SemiBold</vt:lpstr>
      <vt:lpstr>Office Theme</vt:lpstr>
      <vt:lpstr>Biblical Reflections as our school community comes back together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Stephen Freeman</dc:creator>
  <cp:lastModifiedBy>Charlotte Somers</cp:lastModifiedBy>
  <cp:revision>100</cp:revision>
  <dcterms:created xsi:type="dcterms:W3CDTF">2019-02-07T14:37:04Z</dcterms:created>
  <dcterms:modified xsi:type="dcterms:W3CDTF">2020-06-24T08:04:12Z</dcterms:modified>
</cp:coreProperties>
</file>