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1"/>
  </p:notes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Lato"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Capital Update" id="{76024F12-BC66-4586-889D-F8EFACD630FA}">
          <p14:sldIdLst>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0AC"/>
    <a:srgbClr val="243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p:cViewPr varScale="1">
        <p:scale>
          <a:sx n="108" d="100"/>
          <a:sy n="108"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d-ID"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40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15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49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49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28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reserve="1" userDrawn="1">
  <p:cSld name="13_Custom Layout">
    <p:spTree>
      <p:nvGrpSpPr>
        <p:cNvPr id="1" name="Shape 11"/>
        <p:cNvGrpSpPr/>
        <p:nvPr/>
      </p:nvGrpSpPr>
      <p:grpSpPr>
        <a:xfrm>
          <a:off x="0" y="0"/>
          <a:ext cx="0" cy="0"/>
          <a:chOff x="0" y="0"/>
          <a:chExt cx="0" cy="0"/>
        </a:xfrm>
      </p:grpSpPr>
      <p:sp>
        <p:nvSpPr>
          <p:cNvPr id="12" name="Google Shape;12;p3"/>
          <p:cNvSpPr/>
          <p:nvPr/>
        </p:nvSpPr>
        <p:spPr>
          <a:xfrm>
            <a:off x="0" y="5837381"/>
            <a:ext cx="12192000" cy="1020619"/>
          </a:xfrm>
          <a:prstGeom prst="rect">
            <a:avLst/>
          </a:prstGeom>
          <a:gradFill>
            <a:gsLst>
              <a:gs pos="0">
                <a:srgbClr val="24338A"/>
              </a:gs>
              <a:gs pos="100000">
                <a:srgbClr val="07B0AC"/>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ato"/>
              <a:ea typeface="Lato"/>
              <a:cs typeface="Lato"/>
              <a:sym typeface="Lato"/>
            </a:endParaRPr>
          </a:p>
        </p:txBody>
      </p:sp>
      <p:sp>
        <p:nvSpPr>
          <p:cNvPr id="4" name="Title 3">
            <a:extLst>
              <a:ext uri="{FF2B5EF4-FFF2-40B4-BE49-F238E27FC236}">
                <a16:creationId xmlns:a16="http://schemas.microsoft.com/office/drawing/2014/main" id="{CCA3844F-9CDC-4301-AAA1-55954492B845}"/>
              </a:ext>
            </a:extLst>
          </p:cNvPr>
          <p:cNvSpPr>
            <a:spLocks noGrp="1"/>
          </p:cNvSpPr>
          <p:nvPr>
            <p:ph type="title"/>
          </p:nvPr>
        </p:nvSpPr>
        <p:spPr>
          <a:xfrm>
            <a:off x="559593" y="449119"/>
            <a:ext cx="11072812" cy="1020619"/>
          </a:xfrm>
          <a:prstGeom prst="rect">
            <a:avLst/>
          </a:prstGeom>
        </p:spPr>
        <p:txBody>
          <a:bodyPr anchor="ctr" anchorCtr="0"/>
          <a:lstStyle/>
          <a:p>
            <a:r>
              <a:rPr lang="en-US" dirty="0"/>
              <a:t>Click to edit Master title style</a:t>
            </a:r>
            <a:endParaRPr lang="en-GB" dirty="0"/>
          </a:p>
        </p:txBody>
      </p:sp>
      <p:sp>
        <p:nvSpPr>
          <p:cNvPr id="6" name="Content Placeholder 5">
            <a:extLst>
              <a:ext uri="{FF2B5EF4-FFF2-40B4-BE49-F238E27FC236}">
                <a16:creationId xmlns:a16="http://schemas.microsoft.com/office/drawing/2014/main" id="{060FCCC2-05F5-4E5A-B60C-E94F066EA0A5}"/>
              </a:ext>
            </a:extLst>
          </p:cNvPr>
          <p:cNvSpPr>
            <a:spLocks noGrp="1"/>
          </p:cNvSpPr>
          <p:nvPr>
            <p:ph sz="quarter" idx="10"/>
          </p:nvPr>
        </p:nvSpPr>
        <p:spPr>
          <a:xfrm>
            <a:off x="544513" y="1644650"/>
            <a:ext cx="11056937"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326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reserve="1" userDrawn="1">
  <p:cSld name="13_Custom Layout">
    <p:spTree>
      <p:nvGrpSpPr>
        <p:cNvPr id="1" name="Shape 11"/>
        <p:cNvGrpSpPr/>
        <p:nvPr/>
      </p:nvGrpSpPr>
      <p:grpSpPr>
        <a:xfrm>
          <a:off x="0" y="0"/>
          <a:ext cx="0" cy="0"/>
          <a:chOff x="0" y="0"/>
          <a:chExt cx="0" cy="0"/>
        </a:xfrm>
      </p:grpSpPr>
      <p:sp>
        <p:nvSpPr>
          <p:cNvPr id="12" name="Google Shape;12;p3"/>
          <p:cNvSpPr/>
          <p:nvPr/>
        </p:nvSpPr>
        <p:spPr>
          <a:xfrm>
            <a:off x="0" y="0"/>
            <a:ext cx="12192000" cy="1699491"/>
          </a:xfrm>
          <a:prstGeom prst="rect">
            <a:avLst/>
          </a:prstGeom>
          <a:gradFill>
            <a:gsLst>
              <a:gs pos="0">
                <a:srgbClr val="24338A"/>
              </a:gs>
              <a:gs pos="100000">
                <a:srgbClr val="07B0AC"/>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ato"/>
              <a:ea typeface="Lato"/>
              <a:cs typeface="Lato"/>
              <a:sym typeface="Lato"/>
            </a:endParaRPr>
          </a:p>
        </p:txBody>
      </p:sp>
      <p:sp>
        <p:nvSpPr>
          <p:cNvPr id="3" name="Title 3">
            <a:extLst>
              <a:ext uri="{FF2B5EF4-FFF2-40B4-BE49-F238E27FC236}">
                <a16:creationId xmlns:a16="http://schemas.microsoft.com/office/drawing/2014/main" id="{D1ADBED8-9D43-420E-9E23-2147379CFE4B}"/>
              </a:ext>
            </a:extLst>
          </p:cNvPr>
          <p:cNvSpPr>
            <a:spLocks noGrp="1"/>
          </p:cNvSpPr>
          <p:nvPr>
            <p:ph type="title"/>
          </p:nvPr>
        </p:nvSpPr>
        <p:spPr>
          <a:xfrm>
            <a:off x="559593" y="449119"/>
            <a:ext cx="11072812" cy="1020619"/>
          </a:xfrm>
          <a:prstGeom prst="rect">
            <a:avLst/>
          </a:prstGeom>
        </p:spPr>
        <p:txBody>
          <a:bodyPr anchor="ctr" anchorCtr="0"/>
          <a:lstStyle>
            <a:lvl1pPr>
              <a:defRPr>
                <a:solidFill>
                  <a:schemeClr val="bg1"/>
                </a:solidFill>
              </a:defRPr>
            </a:lvl1pPr>
          </a:lstStyle>
          <a:p>
            <a:r>
              <a:rPr lang="en-US" dirty="0"/>
              <a:t>Click to edit Master title style</a:t>
            </a:r>
            <a:endParaRPr lang="en-GB" dirty="0"/>
          </a:p>
        </p:txBody>
      </p:sp>
      <p:sp>
        <p:nvSpPr>
          <p:cNvPr id="4" name="Content Placeholder 5">
            <a:extLst>
              <a:ext uri="{FF2B5EF4-FFF2-40B4-BE49-F238E27FC236}">
                <a16:creationId xmlns:a16="http://schemas.microsoft.com/office/drawing/2014/main" id="{91165D33-E4DD-4D8C-BFB7-8B77BB0F10E0}"/>
              </a:ext>
            </a:extLst>
          </p:cNvPr>
          <p:cNvSpPr>
            <a:spLocks noGrp="1"/>
          </p:cNvSpPr>
          <p:nvPr>
            <p:ph sz="quarter" idx="10"/>
          </p:nvPr>
        </p:nvSpPr>
        <p:spPr>
          <a:xfrm>
            <a:off x="544513" y="2148610"/>
            <a:ext cx="11056937"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72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d-ID"/>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64" r:id="rId2"/>
    <p:sldLayoutId id="2147483665" r:id="rId3"/>
    <p:sldLayoutId id="21474836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4338A"/>
            </a:gs>
            <a:gs pos="100000">
              <a:srgbClr val="07B0AC"/>
            </a:gs>
          </a:gsLst>
          <a:lin ang="5400000" scaled="0"/>
        </a:gradFill>
        <a:effectLst/>
      </p:bgPr>
    </p:bg>
    <p:spTree>
      <p:nvGrpSpPr>
        <p:cNvPr id="1" name="Shape 80"/>
        <p:cNvGrpSpPr/>
        <p:nvPr/>
      </p:nvGrpSpPr>
      <p:grpSpPr>
        <a:xfrm>
          <a:off x="0" y="0"/>
          <a:ext cx="0" cy="0"/>
          <a:chOff x="0" y="0"/>
          <a:chExt cx="0" cy="0"/>
        </a:xfrm>
      </p:grpSpPr>
      <p:sp>
        <p:nvSpPr>
          <p:cNvPr id="81" name="Google Shape;81;p17"/>
          <p:cNvSpPr txBox="1"/>
          <p:nvPr/>
        </p:nvSpPr>
        <p:spPr>
          <a:xfrm>
            <a:off x="914400" y="2281940"/>
            <a:ext cx="10804123"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6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acramento"/>
              </a:rPr>
              <a:t>CAPITAL FUNDING UPDATE</a:t>
            </a:r>
          </a:p>
        </p:txBody>
      </p:sp>
      <p:sp>
        <p:nvSpPr>
          <p:cNvPr id="82" name="Google Shape;82;p17"/>
          <p:cNvSpPr txBox="1"/>
          <p:nvPr/>
        </p:nvSpPr>
        <p:spPr>
          <a:xfrm>
            <a:off x="3674273" y="3728490"/>
            <a:ext cx="481734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rPr>
              <a:t>31</a:t>
            </a:r>
            <a:r>
              <a:rPr lang="en-GB" sz="2000" b="0" i="0" u="none" strike="noStrike" cap="none"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rPr>
              <a:t>st</a:t>
            </a:r>
            <a:r>
              <a:rPr lang="en-GB"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rPr>
              <a:t> January 2020</a:t>
            </a:r>
            <a:endParaRPr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endParaRPr>
          </a:p>
        </p:txBody>
      </p:sp>
    </p:spTree>
    <p:extLst>
      <p:ext uri="{BB962C8B-B14F-4D97-AF65-F5344CB8AC3E}">
        <p14:creationId xmlns:p14="http://schemas.microsoft.com/office/powerpoint/2010/main" val="321391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Governors’ Contribution</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It is the Governors’ responsibility to fund 10% of the total grant-aided funding (SCA and DFC) element of a project.</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However, if Governors have funds available over and above their 10% that they are willing to contribute to Development and Suitability projects, this should be clearly stated. Development projects are more likely to be successful if schools can contribute more than the required 10%.</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In the exceptional circumstances where Governors are unable to commit their 10% contribution, special arrangements could be considered by CDBE.</a:t>
            </a:r>
          </a:p>
        </p:txBody>
      </p:sp>
    </p:spTree>
    <p:extLst>
      <p:ext uri="{BB962C8B-B14F-4D97-AF65-F5344CB8AC3E}">
        <p14:creationId xmlns:p14="http://schemas.microsoft.com/office/powerpoint/2010/main" val="33299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Governors’ Contribution</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It is the Governors’ responsibility to fund 10% of the total grant-aided funding (SCA and DFC) element of a project.</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However, if Governors have funds available over and above their 10% that they are willing to contribute to Development and Suitability projects, this should be clearly stated. Development projects are more likely to be successful if schools can contribute more than the required 10%.</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In the exceptional circumstances where Governors are unable to commit their 10% contribution, special arrangements could be considered by CDBE.</a:t>
            </a:r>
          </a:p>
        </p:txBody>
      </p:sp>
    </p:spTree>
    <p:extLst>
      <p:ext uri="{BB962C8B-B14F-4D97-AF65-F5344CB8AC3E}">
        <p14:creationId xmlns:p14="http://schemas.microsoft.com/office/powerpoint/2010/main" val="254751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24338A"/>
            </a:gs>
            <a:gs pos="100000">
              <a:srgbClr val="07B0AC"/>
            </a:gs>
          </a:gsLst>
          <a:lin ang="5400000" scaled="0"/>
        </a:gradFill>
        <a:effectLst/>
      </p:bgPr>
    </p:bg>
    <p:spTree>
      <p:nvGrpSpPr>
        <p:cNvPr id="1" name="Shape 80"/>
        <p:cNvGrpSpPr/>
        <p:nvPr/>
      </p:nvGrpSpPr>
      <p:grpSpPr>
        <a:xfrm>
          <a:off x="0" y="0"/>
          <a:ext cx="0" cy="0"/>
          <a:chOff x="0" y="0"/>
          <a:chExt cx="0" cy="0"/>
        </a:xfrm>
      </p:grpSpPr>
      <p:sp>
        <p:nvSpPr>
          <p:cNvPr id="81" name="Google Shape;81;p17"/>
          <p:cNvSpPr txBox="1"/>
          <p:nvPr/>
        </p:nvSpPr>
        <p:spPr>
          <a:xfrm>
            <a:off x="914400" y="2281940"/>
            <a:ext cx="10804123" cy="1446550"/>
          </a:xfrm>
          <a:prstGeom prst="rect">
            <a:avLst/>
          </a:prstGeom>
          <a:noFill/>
          <a:ln>
            <a:noFill/>
          </a:ln>
        </p:spPr>
        <p:txBody>
          <a:bodyPr spcFirstLastPara="1" wrap="square" lIns="91425" tIns="45700" rIns="91425" bIns="45700" anchor="ctr" anchorCtr="0">
            <a:noAutofit/>
          </a:bodyPr>
          <a:lstStyle/>
          <a:p>
            <a:pPr lvl="0"/>
            <a:r>
              <a:rPr lang="en-GB"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acramento"/>
              </a:rPr>
              <a:t>New Forms</a:t>
            </a:r>
            <a:endParaRPr lang="en-GB" sz="36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acramento"/>
            </a:endParaRPr>
          </a:p>
        </p:txBody>
      </p:sp>
    </p:spTree>
    <p:extLst>
      <p:ext uri="{BB962C8B-B14F-4D97-AF65-F5344CB8AC3E}">
        <p14:creationId xmlns:p14="http://schemas.microsoft.com/office/powerpoint/2010/main" val="2588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BF15-1FEA-49C3-A351-9588025B6416}"/>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CAPITAL BID FORM</a:t>
            </a:r>
          </a:p>
        </p:txBody>
      </p:sp>
      <p:pic>
        <p:nvPicPr>
          <p:cNvPr id="5" name="Content Placeholder 4" descr="A screenshot of a cell phone&#10;&#10;Description automatically generated">
            <a:extLst>
              <a:ext uri="{FF2B5EF4-FFF2-40B4-BE49-F238E27FC236}">
                <a16:creationId xmlns:a16="http://schemas.microsoft.com/office/drawing/2014/main" id="{9975DD77-514B-4DA8-900E-CFF75BA215F6}"/>
              </a:ext>
            </a:extLst>
          </p:cNvPr>
          <p:cNvPicPr>
            <a:picLocks noGrp="1" noChangeAspect="1"/>
          </p:cNvPicPr>
          <p:nvPr>
            <p:ph sz="quarter" idx="10"/>
          </p:nvPr>
        </p:nvPicPr>
        <p:blipFill rotWithShape="1">
          <a:blip r:embed="rId2"/>
          <a:srcRect t="1" b="69300"/>
          <a:stretch/>
        </p:blipFill>
        <p:spPr>
          <a:xfrm>
            <a:off x="1026195" y="2007716"/>
            <a:ext cx="10139608" cy="4401166"/>
          </a:xfrm>
        </p:spPr>
      </p:pic>
    </p:spTree>
    <p:extLst>
      <p:ext uri="{BB962C8B-B14F-4D97-AF65-F5344CB8AC3E}">
        <p14:creationId xmlns:p14="http://schemas.microsoft.com/office/powerpoint/2010/main" val="11820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BF15-1FEA-49C3-A351-9588025B6416}"/>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CAPITAL APPROVAL FORM</a:t>
            </a:r>
          </a:p>
        </p:txBody>
      </p:sp>
      <p:pic>
        <p:nvPicPr>
          <p:cNvPr id="4" name="Content Placeholder 4">
            <a:extLst>
              <a:ext uri="{FF2B5EF4-FFF2-40B4-BE49-F238E27FC236}">
                <a16:creationId xmlns:a16="http://schemas.microsoft.com/office/drawing/2014/main" id="{D0A8C8AD-8A89-4B6B-94D1-99754263CA87}"/>
              </a:ext>
            </a:extLst>
          </p:cNvPr>
          <p:cNvPicPr>
            <a:picLocks noChangeAspect="1"/>
          </p:cNvPicPr>
          <p:nvPr/>
        </p:nvPicPr>
        <p:blipFill rotWithShape="1">
          <a:blip r:embed="rId2"/>
          <a:srcRect b="68947"/>
          <a:stretch/>
        </p:blipFill>
        <p:spPr>
          <a:xfrm>
            <a:off x="1026195" y="1956834"/>
            <a:ext cx="10139608" cy="4452047"/>
          </a:xfrm>
          <a:prstGeom prst="rect">
            <a:avLst/>
          </a:prstGeom>
        </p:spPr>
      </p:pic>
    </p:spTree>
    <p:extLst>
      <p:ext uri="{BB962C8B-B14F-4D97-AF65-F5344CB8AC3E}">
        <p14:creationId xmlns:p14="http://schemas.microsoft.com/office/powerpoint/2010/main" val="26650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BF15-1FEA-49C3-A351-9588025B6416}"/>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ADDITIONAL COSTS FORM</a:t>
            </a:r>
          </a:p>
        </p:txBody>
      </p:sp>
      <p:pic>
        <p:nvPicPr>
          <p:cNvPr id="5" name="Content Placeholder 4">
            <a:extLst>
              <a:ext uri="{FF2B5EF4-FFF2-40B4-BE49-F238E27FC236}">
                <a16:creationId xmlns:a16="http://schemas.microsoft.com/office/drawing/2014/main" id="{9931D4A8-0BA6-4724-8DF3-68BAF43D9DB4}"/>
              </a:ext>
            </a:extLst>
          </p:cNvPr>
          <p:cNvPicPr>
            <a:picLocks noChangeAspect="1"/>
          </p:cNvPicPr>
          <p:nvPr/>
        </p:nvPicPr>
        <p:blipFill rotWithShape="1">
          <a:blip r:embed="rId2"/>
          <a:srcRect b="68947"/>
          <a:stretch/>
        </p:blipFill>
        <p:spPr>
          <a:xfrm>
            <a:off x="1026195" y="1956834"/>
            <a:ext cx="10139607" cy="4452047"/>
          </a:xfrm>
          <a:prstGeom prst="rect">
            <a:avLst/>
          </a:prstGeom>
        </p:spPr>
      </p:pic>
    </p:spTree>
    <p:extLst>
      <p:ext uri="{BB962C8B-B14F-4D97-AF65-F5344CB8AC3E}">
        <p14:creationId xmlns:p14="http://schemas.microsoft.com/office/powerpoint/2010/main" val="178031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BF15-1FEA-49C3-A351-9588025B6416}"/>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PROJECT APPROVAL FOR GOVERNORS</a:t>
            </a:r>
          </a:p>
        </p:txBody>
      </p:sp>
      <p:pic>
        <p:nvPicPr>
          <p:cNvPr id="6" name="Content Placeholder 4">
            <a:extLst>
              <a:ext uri="{FF2B5EF4-FFF2-40B4-BE49-F238E27FC236}">
                <a16:creationId xmlns:a16="http://schemas.microsoft.com/office/drawing/2014/main" id="{464CEED6-03C5-41B0-A8C1-71428AC47938}"/>
              </a:ext>
            </a:extLst>
          </p:cNvPr>
          <p:cNvPicPr>
            <a:picLocks noChangeAspect="1"/>
          </p:cNvPicPr>
          <p:nvPr/>
        </p:nvPicPr>
        <p:blipFill rotWithShape="1">
          <a:blip r:embed="rId2"/>
          <a:srcRect b="68947"/>
          <a:stretch/>
        </p:blipFill>
        <p:spPr>
          <a:xfrm>
            <a:off x="1026195" y="1956834"/>
            <a:ext cx="10139607" cy="4452047"/>
          </a:xfrm>
          <a:prstGeom prst="rect">
            <a:avLst/>
          </a:prstGeom>
        </p:spPr>
      </p:pic>
    </p:spTree>
    <p:extLst>
      <p:ext uri="{BB962C8B-B14F-4D97-AF65-F5344CB8AC3E}">
        <p14:creationId xmlns:p14="http://schemas.microsoft.com/office/powerpoint/2010/main" val="38433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BF15-1FEA-49C3-A351-9588025B6416}"/>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DEFERRED PAYMENT APPLICATION</a:t>
            </a:r>
          </a:p>
        </p:txBody>
      </p:sp>
      <p:pic>
        <p:nvPicPr>
          <p:cNvPr id="4" name="Content Placeholder 4">
            <a:extLst>
              <a:ext uri="{FF2B5EF4-FFF2-40B4-BE49-F238E27FC236}">
                <a16:creationId xmlns:a16="http://schemas.microsoft.com/office/drawing/2014/main" id="{39F155AB-0A9C-4B16-855A-B618EF418E2F}"/>
              </a:ext>
            </a:extLst>
          </p:cNvPr>
          <p:cNvPicPr>
            <a:picLocks noChangeAspect="1"/>
          </p:cNvPicPr>
          <p:nvPr/>
        </p:nvPicPr>
        <p:blipFill rotWithShape="1">
          <a:blip r:embed="rId2"/>
          <a:srcRect b="68947"/>
          <a:stretch/>
        </p:blipFill>
        <p:spPr>
          <a:xfrm>
            <a:off x="1026196" y="1956834"/>
            <a:ext cx="10139606" cy="4452047"/>
          </a:xfrm>
          <a:prstGeom prst="rect">
            <a:avLst/>
          </a:prstGeom>
        </p:spPr>
      </p:pic>
    </p:spTree>
    <p:extLst>
      <p:ext uri="{BB962C8B-B14F-4D97-AF65-F5344CB8AC3E}">
        <p14:creationId xmlns:p14="http://schemas.microsoft.com/office/powerpoint/2010/main" val="27155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BF15-1FEA-49C3-A351-9588025B6416}"/>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FINAL COST CERTIFICATE</a:t>
            </a:r>
          </a:p>
        </p:txBody>
      </p:sp>
      <p:pic>
        <p:nvPicPr>
          <p:cNvPr id="5" name="Content Placeholder 4">
            <a:extLst>
              <a:ext uri="{FF2B5EF4-FFF2-40B4-BE49-F238E27FC236}">
                <a16:creationId xmlns:a16="http://schemas.microsoft.com/office/drawing/2014/main" id="{FE2DEF19-308D-4B3C-9326-99050CD3E23B}"/>
              </a:ext>
            </a:extLst>
          </p:cNvPr>
          <p:cNvPicPr>
            <a:picLocks noChangeAspect="1"/>
          </p:cNvPicPr>
          <p:nvPr/>
        </p:nvPicPr>
        <p:blipFill rotWithShape="1">
          <a:blip r:embed="rId2"/>
          <a:srcRect b="68947"/>
          <a:stretch/>
        </p:blipFill>
        <p:spPr>
          <a:xfrm>
            <a:off x="1026196" y="1956834"/>
            <a:ext cx="10139605" cy="4452047"/>
          </a:xfrm>
          <a:prstGeom prst="rect">
            <a:avLst/>
          </a:prstGeom>
        </p:spPr>
      </p:pic>
    </p:spTree>
    <p:extLst>
      <p:ext uri="{BB962C8B-B14F-4D97-AF65-F5344CB8AC3E}">
        <p14:creationId xmlns:p14="http://schemas.microsoft.com/office/powerpoint/2010/main" val="21834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24338A"/>
            </a:gs>
            <a:gs pos="100000">
              <a:srgbClr val="07B0AC"/>
            </a:gs>
          </a:gsLst>
          <a:lin ang="5400000" scaled="0"/>
        </a:gradFill>
        <a:effectLst/>
      </p:bgPr>
    </p:bg>
    <p:spTree>
      <p:nvGrpSpPr>
        <p:cNvPr id="1" name="Shape 80"/>
        <p:cNvGrpSpPr/>
        <p:nvPr/>
      </p:nvGrpSpPr>
      <p:grpSpPr>
        <a:xfrm>
          <a:off x="0" y="0"/>
          <a:ext cx="0" cy="0"/>
          <a:chOff x="0" y="0"/>
          <a:chExt cx="0" cy="0"/>
        </a:xfrm>
      </p:grpSpPr>
      <p:sp>
        <p:nvSpPr>
          <p:cNvPr id="81" name="Google Shape;81;p17"/>
          <p:cNvSpPr txBox="1"/>
          <p:nvPr/>
        </p:nvSpPr>
        <p:spPr>
          <a:xfrm>
            <a:off x="914400" y="2281940"/>
            <a:ext cx="10804123"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6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acramento"/>
              </a:rPr>
              <a:t>CAPITAL FUNDING UPDATE</a:t>
            </a:r>
          </a:p>
        </p:txBody>
      </p:sp>
      <p:sp>
        <p:nvSpPr>
          <p:cNvPr id="82" name="Google Shape;82;p17"/>
          <p:cNvSpPr txBox="1"/>
          <p:nvPr/>
        </p:nvSpPr>
        <p:spPr>
          <a:xfrm>
            <a:off x="3674273" y="3728490"/>
            <a:ext cx="481734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rPr>
              <a:t>31</a:t>
            </a:r>
            <a:r>
              <a:rPr lang="en-GB" sz="2000" b="0" i="0" u="none" strike="noStrike" cap="none"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rPr>
              <a:t>st</a:t>
            </a:r>
            <a:r>
              <a:rPr lang="en-GB"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rPr>
              <a:t> January 2020</a:t>
            </a:r>
            <a:endParaRPr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Lato"/>
            </a:endParaRPr>
          </a:p>
        </p:txBody>
      </p:sp>
    </p:spTree>
    <p:extLst>
      <p:ext uri="{BB962C8B-B14F-4D97-AF65-F5344CB8AC3E}">
        <p14:creationId xmlns:p14="http://schemas.microsoft.com/office/powerpoint/2010/main" val="176560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Introduction</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In Autumn 2018, the DfE announced that LCVAP funding would cease after 2019/20 with a new funding stream replacing this from 2020/21.</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The new scheme is to follow similar procedures to the School Condition Allocations (SCA) currently received by Local Authorities (LAs) and large (Multi Academy Trusts) MATs.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The new scheme of funding will be co-ordinated directly by dioceses to allocate to VA school capital projects.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Although the funding with be held by the Diocese and will be administrated and co-ordinated by the Diocese, the money in not owned by the DBE and the funding is restricted to the strict criteria of the DfE.</a:t>
            </a:r>
          </a:p>
        </p:txBody>
      </p:sp>
    </p:spTree>
    <p:extLst>
      <p:ext uri="{BB962C8B-B14F-4D97-AF65-F5344CB8AC3E}">
        <p14:creationId xmlns:p14="http://schemas.microsoft.com/office/powerpoint/2010/main" val="31718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6"/>
          <p:cNvSpPr txBox="1"/>
          <p:nvPr/>
        </p:nvSpPr>
        <p:spPr>
          <a:xfrm>
            <a:off x="2780145" y="814731"/>
            <a:ext cx="6798630" cy="646331"/>
          </a:xfrm>
          <a:prstGeom prst="rect">
            <a:avLst/>
          </a:prstGeom>
          <a:noFill/>
          <a:ln>
            <a:noFill/>
          </a:ln>
        </p:spPr>
        <p:txBody>
          <a:bodyPr spcFirstLastPara="1" wrap="square" lIns="91425" tIns="45700" rIns="91425" bIns="45700" anchor="t" anchorCtr="0">
            <a:noAutofit/>
          </a:bodyPr>
          <a:lstStyle/>
          <a:p>
            <a:pPr lvl="0" algn="ctr"/>
            <a:r>
              <a:rPr lang="en-GB" sz="36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Montserrat"/>
              </a:rPr>
              <a:t>Funding Timeline</a:t>
            </a:r>
          </a:p>
        </p:txBody>
      </p:sp>
      <p:grpSp>
        <p:nvGrpSpPr>
          <p:cNvPr id="499" name="Google Shape;499;p36"/>
          <p:cNvGrpSpPr/>
          <p:nvPr/>
        </p:nvGrpSpPr>
        <p:grpSpPr>
          <a:xfrm>
            <a:off x="4085016" y="2120071"/>
            <a:ext cx="4102511" cy="4773630"/>
            <a:chOff x="6520944" y="3392113"/>
            <a:chExt cx="6564017" cy="7637808"/>
          </a:xfrm>
        </p:grpSpPr>
        <p:sp>
          <p:nvSpPr>
            <p:cNvPr id="500" name="Google Shape;500;p36"/>
            <p:cNvSpPr/>
            <p:nvPr/>
          </p:nvSpPr>
          <p:spPr>
            <a:xfrm>
              <a:off x="6520944" y="3392113"/>
              <a:ext cx="3360398" cy="7637808"/>
            </a:xfrm>
            <a:custGeom>
              <a:avLst/>
              <a:gdLst/>
              <a:ahLst/>
              <a:cxnLst/>
              <a:rect l="l" t="t" r="r" b="b"/>
              <a:pathLst>
                <a:path w="1007" h="2288" extrusionOk="0">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gradFill>
              <a:gsLst>
                <a:gs pos="0">
                  <a:schemeClr val="accent3"/>
                </a:gs>
                <a:gs pos="100000">
                  <a:srgbClr val="1D9AA1"/>
                </a:gs>
              </a:gsLst>
              <a:lin ang="5400000" scaled="0"/>
            </a:gra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349">
                <a:solidFill>
                  <a:schemeClr val="dk1"/>
                </a:solidFill>
                <a:latin typeface="Lato"/>
                <a:ea typeface="Lato"/>
                <a:cs typeface="Lato"/>
                <a:sym typeface="Lato"/>
              </a:endParaRPr>
            </a:p>
          </p:txBody>
        </p:sp>
        <p:sp>
          <p:nvSpPr>
            <p:cNvPr id="501" name="Google Shape;501;p36"/>
            <p:cNvSpPr/>
            <p:nvPr/>
          </p:nvSpPr>
          <p:spPr>
            <a:xfrm>
              <a:off x="6520944" y="5936077"/>
              <a:ext cx="3043882" cy="5076095"/>
            </a:xfrm>
            <a:custGeom>
              <a:avLst/>
              <a:gdLst/>
              <a:ahLst/>
              <a:cxnLst/>
              <a:rect l="l" t="t" r="r" b="b"/>
              <a:pathLst>
                <a:path w="912" h="1520" extrusionOk="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gradFill>
              <a:gsLst>
                <a:gs pos="0">
                  <a:schemeClr val="accent2"/>
                </a:gs>
                <a:gs pos="100000">
                  <a:srgbClr val="1C6294"/>
                </a:gs>
              </a:gsLst>
              <a:lin ang="5400000" scaled="0"/>
            </a:gra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349">
                <a:solidFill>
                  <a:schemeClr val="dk1"/>
                </a:solidFill>
                <a:latin typeface="Lato"/>
                <a:ea typeface="Lato"/>
                <a:cs typeface="Lato"/>
                <a:sym typeface="Lato"/>
              </a:endParaRPr>
            </a:p>
          </p:txBody>
        </p:sp>
        <p:sp>
          <p:nvSpPr>
            <p:cNvPr id="502" name="Google Shape;502;p36"/>
            <p:cNvSpPr/>
            <p:nvPr/>
          </p:nvSpPr>
          <p:spPr>
            <a:xfrm>
              <a:off x="6520944" y="8438628"/>
              <a:ext cx="2745114" cy="2582419"/>
            </a:xfrm>
            <a:custGeom>
              <a:avLst/>
              <a:gdLst/>
              <a:ahLst/>
              <a:cxnLst/>
              <a:rect l="l" t="t" r="r" b="b"/>
              <a:pathLst>
                <a:path w="823" h="774" extrusionOk="0">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gradFill>
              <a:gsLst>
                <a:gs pos="0">
                  <a:schemeClr val="accent1"/>
                </a:gs>
                <a:gs pos="100000">
                  <a:srgbClr val="1482AB"/>
                </a:gs>
              </a:gsLst>
              <a:lin ang="5400000" scaled="0"/>
            </a:gra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349">
                <a:solidFill>
                  <a:schemeClr val="dk1"/>
                </a:solidFill>
                <a:latin typeface="Lato"/>
                <a:ea typeface="Lato"/>
                <a:cs typeface="Lato"/>
                <a:sym typeface="Lato"/>
              </a:endParaRPr>
            </a:p>
          </p:txBody>
        </p:sp>
        <p:sp>
          <p:nvSpPr>
            <p:cNvPr id="503" name="Google Shape;503;p36"/>
            <p:cNvSpPr/>
            <p:nvPr/>
          </p:nvSpPr>
          <p:spPr>
            <a:xfrm>
              <a:off x="10008540" y="4702550"/>
              <a:ext cx="3076421" cy="6309622"/>
            </a:xfrm>
            <a:custGeom>
              <a:avLst/>
              <a:gdLst/>
              <a:ahLst/>
              <a:cxnLst/>
              <a:rect l="l" t="t" r="r" b="b"/>
              <a:pathLst>
                <a:path w="921" h="1890" extrusionOk="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gradFill>
              <a:gsLst>
                <a:gs pos="0">
                  <a:schemeClr val="accent4"/>
                </a:gs>
                <a:gs pos="100000">
                  <a:srgbClr val="318B71"/>
                </a:gs>
              </a:gsLst>
              <a:lin ang="5400000" scaled="0"/>
            </a:gra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349">
                <a:solidFill>
                  <a:schemeClr val="dk1"/>
                </a:solidFill>
                <a:latin typeface="Lato"/>
                <a:ea typeface="Lato"/>
                <a:cs typeface="Lato"/>
                <a:sym typeface="Lato"/>
              </a:endParaRPr>
            </a:p>
          </p:txBody>
        </p:sp>
        <p:sp>
          <p:nvSpPr>
            <p:cNvPr id="504" name="Google Shape;504;p36"/>
            <p:cNvSpPr/>
            <p:nvPr/>
          </p:nvSpPr>
          <p:spPr>
            <a:xfrm>
              <a:off x="10319140" y="7211017"/>
              <a:ext cx="2745114" cy="3789323"/>
            </a:xfrm>
            <a:custGeom>
              <a:avLst/>
              <a:gdLst/>
              <a:ahLst/>
              <a:cxnLst/>
              <a:rect l="l" t="t" r="r" b="b"/>
              <a:pathLst>
                <a:path w="822" h="1135" extrusionOk="0">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gradFill>
              <a:gsLst>
                <a:gs pos="0">
                  <a:schemeClr val="accent5"/>
                </a:gs>
                <a:gs pos="100000">
                  <a:srgbClr val="2E663E"/>
                </a:gs>
              </a:gsLst>
              <a:lin ang="5400000" scaled="0"/>
            </a:gra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349">
                <a:solidFill>
                  <a:schemeClr val="dk1"/>
                </a:solidFill>
                <a:latin typeface="Lato"/>
                <a:ea typeface="Lato"/>
                <a:cs typeface="Lato"/>
                <a:sym typeface="Lato"/>
              </a:endParaRPr>
            </a:p>
          </p:txBody>
        </p:sp>
      </p:grpSp>
      <p:grpSp>
        <p:nvGrpSpPr>
          <p:cNvPr id="505" name="Google Shape;505;p36"/>
          <p:cNvGrpSpPr/>
          <p:nvPr/>
        </p:nvGrpSpPr>
        <p:grpSpPr>
          <a:xfrm>
            <a:off x="8433642" y="2819539"/>
            <a:ext cx="3216226" cy="925135"/>
            <a:chOff x="1090766" y="688621"/>
            <a:chExt cx="2132703" cy="926566"/>
          </a:xfrm>
        </p:grpSpPr>
        <p:sp>
          <p:nvSpPr>
            <p:cNvPr id="506" name="Google Shape;506;p36"/>
            <p:cNvSpPr/>
            <p:nvPr/>
          </p:nvSpPr>
          <p:spPr>
            <a:xfrm>
              <a:off x="1090766" y="688621"/>
              <a:ext cx="2132703" cy="36990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Lato"/>
                </a:rPr>
                <a:t>Nov - Feb</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07" name="Google Shape;507;p36"/>
            <p:cNvSpPr/>
            <p:nvPr/>
          </p:nvSpPr>
          <p:spPr>
            <a:xfrm>
              <a:off x="1090766" y="967856"/>
              <a:ext cx="2093435" cy="6473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Lato"/>
                </a:rPr>
                <a:t>DBE ranks projects in priority order under scrutiny from a committee of the board of directors.</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08" name="Google Shape;508;p36"/>
          <p:cNvGrpSpPr/>
          <p:nvPr/>
        </p:nvGrpSpPr>
        <p:grpSpPr>
          <a:xfrm>
            <a:off x="8433641" y="4506886"/>
            <a:ext cx="3155525" cy="925135"/>
            <a:chOff x="1090766" y="688621"/>
            <a:chExt cx="2132703" cy="926566"/>
          </a:xfrm>
        </p:grpSpPr>
        <p:sp>
          <p:nvSpPr>
            <p:cNvPr id="509" name="Google Shape;509;p36"/>
            <p:cNvSpPr/>
            <p:nvPr/>
          </p:nvSpPr>
          <p:spPr>
            <a:xfrm>
              <a:off x="1090766" y="688621"/>
              <a:ext cx="2132703" cy="36990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Lato"/>
                </a:rPr>
                <a:t>Jul - Aug</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10" name="Google Shape;510;p36"/>
            <p:cNvSpPr/>
            <p:nvPr/>
          </p:nvSpPr>
          <p:spPr>
            <a:xfrm>
              <a:off x="1090766" y="967856"/>
              <a:ext cx="2093435" cy="6473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Lato"/>
                </a:rPr>
                <a:t>After being tendered in May, most projects are onsite over the summer holidays.</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11" name="Google Shape;511;p36"/>
          <p:cNvGrpSpPr/>
          <p:nvPr/>
        </p:nvGrpSpPr>
        <p:grpSpPr>
          <a:xfrm>
            <a:off x="480291" y="2120069"/>
            <a:ext cx="3358610" cy="925134"/>
            <a:chOff x="2384026" y="4244939"/>
            <a:chExt cx="3407049" cy="1480215"/>
          </a:xfrm>
        </p:grpSpPr>
        <p:sp>
          <p:nvSpPr>
            <p:cNvPr id="512" name="Google Shape;512;p36"/>
            <p:cNvSpPr/>
            <p:nvPr/>
          </p:nvSpPr>
          <p:spPr>
            <a:xfrm>
              <a:off x="2384026" y="4244939"/>
              <a:ext cx="3407049" cy="590931"/>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GB"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Lato"/>
                </a:rPr>
                <a:t>Sept - Oct</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13" name="Google Shape;513;p36"/>
            <p:cNvSpPr/>
            <p:nvPr/>
          </p:nvSpPr>
          <p:spPr>
            <a:xfrm>
              <a:off x="2446759" y="4691024"/>
              <a:ext cx="3344316" cy="103413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Lato"/>
                </a:rPr>
                <a:t>Schools bid for up to 2 projects via building consultant</a:t>
              </a:r>
              <a:endParaRPr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14" name="Google Shape;514;p36"/>
          <p:cNvGrpSpPr/>
          <p:nvPr/>
        </p:nvGrpSpPr>
        <p:grpSpPr>
          <a:xfrm>
            <a:off x="542131" y="3710046"/>
            <a:ext cx="3296769" cy="925134"/>
            <a:chOff x="2384026" y="4244939"/>
            <a:chExt cx="3407049" cy="1480215"/>
          </a:xfrm>
        </p:grpSpPr>
        <p:sp>
          <p:nvSpPr>
            <p:cNvPr id="515" name="Google Shape;515;p36"/>
            <p:cNvSpPr/>
            <p:nvPr/>
          </p:nvSpPr>
          <p:spPr>
            <a:xfrm>
              <a:off x="2384026" y="4244939"/>
              <a:ext cx="3407049" cy="590931"/>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GB"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Lato"/>
                </a:rPr>
                <a:t>Mar - Apr</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16" name="Google Shape;516;p36"/>
            <p:cNvSpPr/>
            <p:nvPr/>
          </p:nvSpPr>
          <p:spPr>
            <a:xfrm>
              <a:off x="2446759" y="4691024"/>
              <a:ext cx="3344316" cy="103413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Lato"/>
                </a:rPr>
                <a:t>Schools informed of preliminary successful projects in March, confirmed in April after funding announcement from ESFA.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17" name="Google Shape;517;p36"/>
          <p:cNvGrpSpPr/>
          <p:nvPr/>
        </p:nvGrpSpPr>
        <p:grpSpPr>
          <a:xfrm>
            <a:off x="542131" y="5300464"/>
            <a:ext cx="3296769" cy="925134"/>
            <a:chOff x="2384026" y="4244939"/>
            <a:chExt cx="3407049" cy="1480215"/>
          </a:xfrm>
        </p:grpSpPr>
        <p:sp>
          <p:nvSpPr>
            <p:cNvPr id="518" name="Google Shape;518;p36"/>
            <p:cNvSpPr/>
            <p:nvPr/>
          </p:nvSpPr>
          <p:spPr>
            <a:xfrm>
              <a:off x="2384026" y="4244939"/>
              <a:ext cx="3407049" cy="590931"/>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GB"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Lato"/>
                </a:rPr>
                <a:t>Sept - Feb</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19" name="Google Shape;519;p36"/>
            <p:cNvSpPr/>
            <p:nvPr/>
          </p:nvSpPr>
          <p:spPr>
            <a:xfrm>
              <a:off x="2446759" y="4691024"/>
              <a:ext cx="3344316" cy="103413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Lato"/>
                </a:rPr>
                <a:t>Second wave of projects completed using remaining funding (including contingency funds)</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45436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Role of the Consultant</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Prepare building development plans for a five-year period to meet all the school’s building needs and requirements.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Advise the school on all building matters including funding sources.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Liaise, on behalf of the Diocese, LA, DfE, ESFA and other relevant bodies.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Obtain all necessary surveys, special reports, specialist services and statutory approvals, and advise on any legal issues relating to a project and ensure they are resolved.</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Advise insurance suppliers of projects when applicable.</a:t>
            </a:r>
          </a:p>
        </p:txBody>
      </p:sp>
    </p:spTree>
    <p:extLst>
      <p:ext uri="{BB962C8B-B14F-4D97-AF65-F5344CB8AC3E}">
        <p14:creationId xmlns:p14="http://schemas.microsoft.com/office/powerpoint/2010/main" val="31540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Condition Project Priority Criteria</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Highest priority given to for urgent works which, if not completed, could cause the school to close (e.g. failing/failed boiler replacement projects).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Second priority given to safeguarding and other health &amp; safety projects.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Third priority given to other repair works such as roofing, heating/boiler replacements and window replacements.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Other refurbishment work will then be prioritised.</a:t>
            </a:r>
          </a:p>
        </p:txBody>
      </p:sp>
    </p:spTree>
    <p:extLst>
      <p:ext uri="{BB962C8B-B14F-4D97-AF65-F5344CB8AC3E}">
        <p14:creationId xmlns:p14="http://schemas.microsoft.com/office/powerpoint/2010/main" val="414016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Development Project Priority Criteria</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Additional accommodation to ease classroom and space pressures.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Internal reordering to create suitable sized classrooms.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Internal reordering to create suitable ‘break-out’ spaces.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Internal reordering to create suitable staff meeting rooms and administration rooms.</a:t>
            </a:r>
          </a:p>
        </p:txBody>
      </p:sp>
    </p:spTree>
    <p:extLst>
      <p:ext uri="{BB962C8B-B14F-4D97-AF65-F5344CB8AC3E}">
        <p14:creationId xmlns:p14="http://schemas.microsoft.com/office/powerpoint/2010/main" val="119518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24338A"/>
            </a:gs>
            <a:gs pos="100000">
              <a:srgbClr val="07B0AC"/>
            </a:gs>
          </a:gsLst>
          <a:lin ang="5400000" scaled="0"/>
        </a:gradFill>
        <a:effectLst/>
      </p:bgPr>
    </p:bg>
    <p:spTree>
      <p:nvGrpSpPr>
        <p:cNvPr id="1" name="Shape 80"/>
        <p:cNvGrpSpPr/>
        <p:nvPr/>
      </p:nvGrpSpPr>
      <p:grpSpPr>
        <a:xfrm>
          <a:off x="0" y="0"/>
          <a:ext cx="0" cy="0"/>
          <a:chOff x="0" y="0"/>
          <a:chExt cx="0" cy="0"/>
        </a:xfrm>
      </p:grpSpPr>
      <p:sp>
        <p:nvSpPr>
          <p:cNvPr id="81" name="Google Shape;81;p17"/>
          <p:cNvSpPr txBox="1"/>
          <p:nvPr/>
        </p:nvSpPr>
        <p:spPr>
          <a:xfrm>
            <a:off x="914400" y="2281940"/>
            <a:ext cx="10804123" cy="1446550"/>
          </a:xfrm>
          <a:prstGeom prst="rect">
            <a:avLst/>
          </a:prstGeom>
          <a:noFill/>
          <a:ln>
            <a:noFill/>
          </a:ln>
        </p:spPr>
        <p:txBody>
          <a:bodyPr spcFirstLastPara="1" wrap="square" lIns="91425" tIns="45700" rIns="91425" bIns="45700" anchor="ctr" anchorCtr="0">
            <a:noAutofit/>
          </a:bodyPr>
          <a:lstStyle/>
          <a:p>
            <a:pPr lvl="0"/>
            <a:r>
              <a:rPr lang="en-GB"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acramento"/>
              </a:rPr>
              <a:t>Funding Projects alongside SCA</a:t>
            </a:r>
            <a:endParaRPr lang="en-GB" sz="36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Sacramento"/>
            </a:endParaRPr>
          </a:p>
        </p:txBody>
      </p:sp>
    </p:spTree>
    <p:extLst>
      <p:ext uri="{BB962C8B-B14F-4D97-AF65-F5344CB8AC3E}">
        <p14:creationId xmlns:p14="http://schemas.microsoft.com/office/powerpoint/2010/main" val="27639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SALIX Funding</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For projects to improve the energy efficiency of schools.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Schools apply for the funding through their building consultant – VA schools can apply at any point throughout the year.</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The loan is interest free and repayments are calculated based on the expected savings on utility bills from the improved energy efficiency.</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Can be used alongside SCA or DFC projects.</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We would expect every school to apply for the SALIX funding if their project is eligible.</a:t>
            </a:r>
          </a:p>
        </p:txBody>
      </p:sp>
    </p:spTree>
    <p:extLst>
      <p:ext uri="{BB962C8B-B14F-4D97-AF65-F5344CB8AC3E}">
        <p14:creationId xmlns:p14="http://schemas.microsoft.com/office/powerpoint/2010/main" val="53988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CAA71-D750-4761-A697-68AE485F9CCC}"/>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DFC Funding</a:t>
            </a:r>
          </a:p>
        </p:txBody>
      </p:sp>
      <p:sp>
        <p:nvSpPr>
          <p:cNvPr id="5" name="Content Placeholder 4">
            <a:extLst>
              <a:ext uri="{FF2B5EF4-FFF2-40B4-BE49-F238E27FC236}">
                <a16:creationId xmlns:a16="http://schemas.microsoft.com/office/drawing/2014/main" id="{70498CF3-E9AE-4EE5-93DB-CFC2B123201E}"/>
              </a:ext>
            </a:extLst>
          </p:cNvPr>
          <p:cNvSpPr>
            <a:spLocks noGrp="1"/>
          </p:cNvSpPr>
          <p:nvPr>
            <p:ph sz="quarter" idx="10"/>
          </p:nvPr>
        </p:nvSpPr>
        <p:spPr/>
        <p:txBody>
          <a:bodyPr/>
          <a:lstStyle/>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We expect schools to contribute a minimum of 20% of the total cost of a project from their DFC allocation.</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Building Consultants must ensure there are sufficient DFC funds available.</a:t>
            </a:r>
          </a:p>
          <a:p>
            <a:pPr marL="342900" indent="-342900" algn="just">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If schools wish to commit DFC before CDBE is in receipt of their allocation, the school must write to CDBE specifying how much of their anticipated DFC they wish to commit as well as stating that, should CDBE receive insufficient DFC, the remaining balance will be made up from 100% Governors’ Non-Grant Aided costs as well as how this will be funded.</a:t>
            </a:r>
          </a:p>
        </p:txBody>
      </p:sp>
    </p:spTree>
    <p:extLst>
      <p:ext uri="{BB962C8B-B14F-4D97-AF65-F5344CB8AC3E}">
        <p14:creationId xmlns:p14="http://schemas.microsoft.com/office/powerpoint/2010/main" val="17597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835</Words>
  <Application>Microsoft Office PowerPoint</Application>
  <PresentationFormat>Widescreen</PresentationFormat>
  <Paragraphs>85</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Open Sans</vt:lpstr>
      <vt:lpstr>Arial</vt:lpstr>
      <vt:lpstr>Lato</vt:lpstr>
      <vt:lpstr>Calibri</vt:lpstr>
      <vt:lpstr>Office Theme</vt:lpstr>
      <vt:lpstr>PowerPoint Presentation</vt:lpstr>
      <vt:lpstr>Introduction</vt:lpstr>
      <vt:lpstr>PowerPoint Presentation</vt:lpstr>
      <vt:lpstr>Role of the Consultant</vt:lpstr>
      <vt:lpstr>Condition Project Priority Criteria</vt:lpstr>
      <vt:lpstr>Development Project Priority Criteria</vt:lpstr>
      <vt:lpstr>PowerPoint Presentation</vt:lpstr>
      <vt:lpstr>SALIX Funding</vt:lpstr>
      <vt:lpstr>DFC Funding</vt:lpstr>
      <vt:lpstr>Governors’ Contribution</vt:lpstr>
      <vt:lpstr>Governors’ Contribution</vt:lpstr>
      <vt:lpstr>PowerPoint Presentation</vt:lpstr>
      <vt:lpstr>CAPITAL BID FORM</vt:lpstr>
      <vt:lpstr>CAPITAL APPROVAL FORM</vt:lpstr>
      <vt:lpstr>ADDITIONAL COSTS FORM</vt:lpstr>
      <vt:lpstr>PROJECT APPROVAL FOR GOVERNORS</vt:lpstr>
      <vt:lpstr>DEFERRED PAYMENT APPLICATION</vt:lpstr>
      <vt:lpstr>FINAL COST CERTIFICATE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Geddes</dc:creator>
  <cp:lastModifiedBy>Simon Geddes</cp:lastModifiedBy>
  <cp:revision>14</cp:revision>
  <dcterms:modified xsi:type="dcterms:W3CDTF">2020-01-30T15:45:31Z</dcterms:modified>
</cp:coreProperties>
</file>