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85" r:id="rId9"/>
    <p:sldId id="264" r:id="rId10"/>
    <p:sldId id="265" r:id="rId11"/>
    <p:sldId id="266" r:id="rId12"/>
    <p:sldId id="267" r:id="rId13"/>
    <p:sldId id="283" r:id="rId14"/>
    <p:sldId id="284" r:id="rId15"/>
    <p:sldId id="273" r:id="rId16"/>
    <p:sldId id="274" r:id="rId17"/>
    <p:sldId id="275" r:id="rId18"/>
    <p:sldId id="290" r:id="rId19"/>
    <p:sldId id="286" r:id="rId20"/>
    <p:sldId id="287" r:id="rId21"/>
    <p:sldId id="288" r:id="rId22"/>
    <p:sldId id="276" r:id="rId23"/>
    <p:sldId id="278" r:id="rId24"/>
    <p:sldId id="277" r:id="rId25"/>
    <p:sldId id="279" r:id="rId26"/>
    <p:sldId id="282" r:id="rId27"/>
    <p:sldId id="281" r:id="rId28"/>
    <p:sldId id="289" r:id="rId29"/>
    <p:sldId id="291" r:id="rId30"/>
    <p:sldId id="292" r:id="rId31"/>
    <p:sldId id="293" r:id="rId32"/>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B0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7908" autoAdjust="0"/>
  </p:normalViewPr>
  <p:slideViewPr>
    <p:cSldViewPr snapToGrid="0">
      <p:cViewPr varScale="1">
        <p:scale>
          <a:sx n="89" d="100"/>
          <a:sy n="89" d="100"/>
        </p:scale>
        <p:origin x="1374" y="78"/>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1426" tIns="45713" rIns="91426" bIns="45713" rtlCol="0"/>
          <a:lstStyle>
            <a:lvl1pPr algn="l">
              <a:defRPr sz="1200">
                <a:latin typeface="Open Sans" panose="020B0606030504020204" pitchFamily="34" charset="0"/>
                <a:ea typeface="Open Sans" panose="020B0606030504020204" pitchFamily="34" charset="0"/>
                <a:cs typeface="Open Sans" panose="020B0606030504020204" pitchFamily="34" charset="0"/>
              </a:defRPr>
            </a:lvl1pPr>
          </a:lstStyle>
          <a:p>
            <a:endParaRPr lang="en-GB" dirty="0"/>
          </a:p>
        </p:txBody>
      </p:sp>
      <p:sp>
        <p:nvSpPr>
          <p:cNvPr id="3" name="Date Placeholder 2"/>
          <p:cNvSpPr>
            <a:spLocks noGrp="1"/>
          </p:cNvSpPr>
          <p:nvPr>
            <p:ph type="dt" idx="1"/>
          </p:nvPr>
        </p:nvSpPr>
        <p:spPr>
          <a:xfrm>
            <a:off x="3815373" y="1"/>
            <a:ext cx="2918831" cy="495029"/>
          </a:xfrm>
          <a:prstGeom prst="rect">
            <a:avLst/>
          </a:prstGeom>
        </p:spPr>
        <p:txBody>
          <a:bodyPr vert="horz" lIns="91426" tIns="45713" rIns="91426" bIns="45713" rtlCol="0"/>
          <a:lstStyle>
            <a:lvl1pPr algn="r">
              <a:defRPr sz="1200">
                <a:latin typeface="Open Sans" panose="020B0606030504020204" pitchFamily="34" charset="0"/>
                <a:ea typeface="Open Sans" panose="020B0606030504020204" pitchFamily="34" charset="0"/>
                <a:cs typeface="Open Sans" panose="020B0606030504020204" pitchFamily="34" charset="0"/>
              </a:defRPr>
            </a:lvl1pPr>
          </a:lstStyle>
          <a:p>
            <a:fld id="{C05FD098-F14E-4A3B-9131-D8926E46F32C}" type="datetimeFigureOut">
              <a:rPr lang="en-GB" smtClean="0"/>
              <a:pPr/>
              <a:t>26/09/2019</a:t>
            </a:fld>
            <a:endParaRPr lang="en-GB" dirty="0"/>
          </a:p>
        </p:txBody>
      </p:sp>
      <p:sp>
        <p:nvSpPr>
          <p:cNvPr id="4" name="Slide Image Placeholder 3"/>
          <p:cNvSpPr>
            <a:spLocks noGrp="1" noRot="1" noChangeAspect="1"/>
          </p:cNvSpPr>
          <p:nvPr>
            <p:ph type="sldImg" idx="2"/>
          </p:nvPr>
        </p:nvSpPr>
        <p:spPr>
          <a:xfrm>
            <a:off x="409575" y="665163"/>
            <a:ext cx="5916613" cy="3328987"/>
          </a:xfrm>
          <a:prstGeom prst="rect">
            <a:avLst/>
          </a:prstGeom>
          <a:noFill/>
          <a:ln w="12700">
            <a:solidFill>
              <a:prstClr val="black"/>
            </a:solidFill>
          </a:ln>
        </p:spPr>
        <p:txBody>
          <a:bodyPr vert="horz" lIns="91426" tIns="45713" rIns="91426" bIns="45713" rtlCol="0" anchor="ctr"/>
          <a:lstStyle/>
          <a:p>
            <a:endParaRPr lang="en-GB"/>
          </a:p>
        </p:txBody>
      </p:sp>
      <p:sp>
        <p:nvSpPr>
          <p:cNvPr id="5" name="Notes Placeholder 4"/>
          <p:cNvSpPr>
            <a:spLocks noGrp="1"/>
          </p:cNvSpPr>
          <p:nvPr>
            <p:ph type="body" sz="quarter" idx="3"/>
          </p:nvPr>
        </p:nvSpPr>
        <p:spPr>
          <a:xfrm>
            <a:off x="673577" y="4164724"/>
            <a:ext cx="5388610" cy="5095346"/>
          </a:xfrm>
          <a:prstGeom prst="rect">
            <a:avLst/>
          </a:prstGeom>
        </p:spPr>
        <p:txBody>
          <a:bodyPr vert="horz" lIns="91426" tIns="45713" rIns="91426" bIns="45713"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371286"/>
            <a:ext cx="2918831" cy="495028"/>
          </a:xfrm>
          <a:prstGeom prst="rect">
            <a:avLst/>
          </a:prstGeom>
        </p:spPr>
        <p:txBody>
          <a:bodyPr vert="horz" lIns="91426" tIns="45713" rIns="91426" bIns="45713" rtlCol="0" anchor="b"/>
          <a:lstStyle>
            <a:lvl1pPr algn="l">
              <a:defRPr sz="1200">
                <a:latin typeface="Open Sans" panose="020B0606030504020204" pitchFamily="34" charset="0"/>
                <a:ea typeface="Open Sans" panose="020B0606030504020204" pitchFamily="34" charset="0"/>
                <a:cs typeface="Open Sans" panose="020B0606030504020204" pitchFamily="34" charset="0"/>
              </a:defRPr>
            </a:lvl1pPr>
          </a:lstStyle>
          <a:p>
            <a:endParaRPr lang="en-GB" dirty="0"/>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26" tIns="45713" rIns="91426" bIns="45713" rtlCol="0" anchor="b"/>
          <a:lstStyle>
            <a:lvl1pPr algn="r">
              <a:defRPr sz="1200">
                <a:latin typeface="Open Sans" panose="020B0606030504020204" pitchFamily="34" charset="0"/>
                <a:ea typeface="Open Sans" panose="020B0606030504020204" pitchFamily="34" charset="0"/>
                <a:cs typeface="Open Sans" panose="020B0606030504020204" pitchFamily="34" charset="0"/>
              </a:defRPr>
            </a:lvl1pPr>
          </a:lstStyle>
          <a:p>
            <a:fld id="{8212479C-8531-4D2B-81DE-8A8F8CB5580C}" type="slidenum">
              <a:rPr lang="en-GB" smtClean="0"/>
              <a:pPr/>
              <a:t>‹#›</a:t>
            </a:fld>
            <a:endParaRPr lang="en-GB" dirty="0"/>
          </a:p>
        </p:txBody>
      </p:sp>
    </p:spTree>
    <p:extLst>
      <p:ext uri="{BB962C8B-B14F-4D97-AF65-F5344CB8AC3E}">
        <p14:creationId xmlns:p14="http://schemas.microsoft.com/office/powerpoint/2010/main" val="2873765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457200" algn="l" defTabSz="914400" rtl="0" eaLnBrk="1" latinLnBrk="0" hangingPunct="1">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914400" algn="l" defTabSz="914400" rtl="0" eaLnBrk="1" latinLnBrk="0" hangingPunct="1">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371600" algn="l" defTabSz="914400" rtl="0" eaLnBrk="1" latinLnBrk="0" hangingPunct="1">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828800" algn="l" defTabSz="914400" rtl="0" eaLnBrk="1" latinLnBrk="0" hangingPunct="1">
      <a:defRPr sz="1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1</a:t>
            </a:fld>
            <a:endParaRPr lang="en-GB" dirty="0"/>
          </a:p>
        </p:txBody>
      </p:sp>
    </p:spTree>
    <p:extLst>
      <p:ext uri="{BB962C8B-B14F-4D97-AF65-F5344CB8AC3E}">
        <p14:creationId xmlns:p14="http://schemas.microsoft.com/office/powerpoint/2010/main" val="291513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10</a:t>
            </a:fld>
            <a:endParaRPr lang="en-GB" dirty="0"/>
          </a:p>
        </p:txBody>
      </p:sp>
    </p:spTree>
    <p:extLst>
      <p:ext uri="{BB962C8B-B14F-4D97-AF65-F5344CB8AC3E}">
        <p14:creationId xmlns:p14="http://schemas.microsoft.com/office/powerpoint/2010/main" val="1165183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164" indent="-170164">
              <a:buFont typeface="Arial" panose="020B0604020202020204" pitchFamily="34" charset="0"/>
              <a:buChar char="•"/>
            </a:pPr>
            <a:r>
              <a:rPr lang="en-GB" dirty="0"/>
              <a:t>There are a few additional costs to look out for:</a:t>
            </a:r>
          </a:p>
          <a:p>
            <a:pPr marL="623935" lvl="1" indent="-170164">
              <a:buFont typeface="Arial" panose="020B0604020202020204" pitchFamily="34" charset="0"/>
              <a:buChar char="•"/>
            </a:pPr>
            <a:r>
              <a:rPr lang="en-GB" dirty="0"/>
              <a:t>Planning Permissions</a:t>
            </a:r>
          </a:p>
          <a:p>
            <a:pPr marL="623935" lvl="1" indent="-170164">
              <a:buFont typeface="Arial" panose="020B0604020202020204" pitchFamily="34" charset="0"/>
              <a:buChar char="•"/>
            </a:pPr>
            <a:r>
              <a:rPr lang="en-GB" dirty="0"/>
              <a:t>Building Control</a:t>
            </a:r>
          </a:p>
          <a:p>
            <a:pPr marL="623935" lvl="1" indent="-170164">
              <a:buFont typeface="Arial" panose="020B0604020202020204" pitchFamily="34" charset="0"/>
              <a:buChar char="•"/>
            </a:pPr>
            <a:r>
              <a:rPr lang="en-GB" dirty="0"/>
              <a:t>Asbestos Surveys</a:t>
            </a:r>
          </a:p>
          <a:p>
            <a:pPr marL="623935" lvl="1" indent="-170164">
              <a:buFont typeface="Arial" panose="020B0604020202020204" pitchFamily="34" charset="0"/>
              <a:buChar char="•"/>
            </a:pPr>
            <a:r>
              <a:rPr lang="en-GB" dirty="0"/>
              <a:t>Ground Surveys</a:t>
            </a:r>
          </a:p>
          <a:p>
            <a:pPr marL="623935" lvl="1" indent="-170164">
              <a:buFont typeface="Arial" panose="020B0604020202020204" pitchFamily="34" charset="0"/>
              <a:buChar char="•"/>
            </a:pPr>
            <a:r>
              <a:rPr lang="en-GB" dirty="0"/>
              <a:t>Legal Fees</a:t>
            </a:r>
          </a:p>
          <a:p>
            <a:pPr marL="623935" lvl="1"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These are all legitimate but may not appear as part of either the</a:t>
            </a:r>
            <a:br>
              <a:rPr lang="en-GB" dirty="0"/>
            </a:br>
            <a:r>
              <a:rPr lang="en-GB" dirty="0"/>
              <a:t>Building Cost or the Professional Fee.</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Always ask if there are any additional costs and where they are included.</a:t>
            </a:r>
          </a:p>
          <a:p>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11</a:t>
            </a:fld>
            <a:endParaRPr lang="en-GB" dirty="0"/>
          </a:p>
        </p:txBody>
      </p:sp>
    </p:spTree>
    <p:extLst>
      <p:ext uri="{BB962C8B-B14F-4D97-AF65-F5344CB8AC3E}">
        <p14:creationId xmlns:p14="http://schemas.microsoft.com/office/powerpoint/2010/main" val="4182953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24" indent="-171424">
              <a:buFont typeface="Arial" panose="020B0604020202020204" pitchFamily="34" charset="0"/>
              <a:buChar char="•"/>
            </a:pPr>
            <a:r>
              <a:rPr lang="en-GB" dirty="0"/>
              <a:t>VAT cannot be reclaimed by governors on capital expenditure.  Grant is paid inclusive of VAT to take this into account.  As a result of this, any work funded in whole, or in part, by Grant Aid monies cannot have VAT reclaimed on it.</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For a very small number of projects, the work can be zero-rated. This includes new stand-alone developments (such as a modular classroom) which can operate as a separate unit (i.e. has its own toilets and heating supply).</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Aided schools have VAT on Revenue items recovered by the LA. </a:t>
            </a:r>
          </a:p>
          <a:p>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12</a:t>
            </a:fld>
            <a:endParaRPr lang="en-GB" dirty="0"/>
          </a:p>
        </p:txBody>
      </p:sp>
    </p:spTree>
    <p:extLst>
      <p:ext uri="{BB962C8B-B14F-4D97-AF65-F5344CB8AC3E}">
        <p14:creationId xmlns:p14="http://schemas.microsoft.com/office/powerpoint/2010/main" val="2206931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13</a:t>
            </a:fld>
            <a:endParaRPr lang="en-GB" dirty="0"/>
          </a:p>
        </p:txBody>
      </p:sp>
    </p:spTree>
    <p:extLst>
      <p:ext uri="{BB962C8B-B14F-4D97-AF65-F5344CB8AC3E}">
        <p14:creationId xmlns:p14="http://schemas.microsoft.com/office/powerpoint/2010/main" val="3686726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14</a:t>
            </a:fld>
            <a:endParaRPr lang="en-GB" dirty="0"/>
          </a:p>
        </p:txBody>
      </p:sp>
    </p:spTree>
    <p:extLst>
      <p:ext uri="{BB962C8B-B14F-4D97-AF65-F5344CB8AC3E}">
        <p14:creationId xmlns:p14="http://schemas.microsoft.com/office/powerpoint/2010/main" val="1542756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15</a:t>
            </a:fld>
            <a:endParaRPr lang="en-GB" dirty="0"/>
          </a:p>
        </p:txBody>
      </p:sp>
    </p:spTree>
    <p:extLst>
      <p:ext uri="{BB962C8B-B14F-4D97-AF65-F5344CB8AC3E}">
        <p14:creationId xmlns:p14="http://schemas.microsoft.com/office/powerpoint/2010/main" val="35394630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565" indent="-228565">
              <a:buAutoNum type="arabicPeriod"/>
            </a:pPr>
            <a:r>
              <a:rPr lang="en-GB" b="1" dirty="0"/>
              <a:t>DFC:</a:t>
            </a:r>
          </a:p>
          <a:p>
            <a:pPr marL="171424" indent="-171424">
              <a:buFont typeface="Arial" panose="020B0604020202020204" pitchFamily="34" charset="0"/>
              <a:buChar char="•"/>
            </a:pPr>
            <a:r>
              <a:rPr lang="en-GB" dirty="0"/>
              <a:t>Formula Capital allocation based on a lump sum plus an amount per pupil. This allocation shows the amount which can be spent on small scale </a:t>
            </a:r>
            <a:r>
              <a:rPr lang="en-GB" b="1" dirty="0"/>
              <a:t>capital work </a:t>
            </a:r>
            <a:r>
              <a:rPr lang="en-GB" dirty="0"/>
              <a:t>or as a contribution towards a larger project.</a:t>
            </a:r>
          </a:p>
          <a:p>
            <a:pPr marL="171424" indent="-171424">
              <a:buFont typeface="Arial" panose="020B0604020202020204" pitchFamily="34" charset="0"/>
              <a:buChar char="•"/>
            </a:pPr>
            <a:endParaRPr lang="en-GB" dirty="0"/>
          </a:p>
          <a:p>
            <a:pPr marL="171424" indent="-171424" defTabSz="907542">
              <a:buFont typeface="Arial" panose="020B0604020202020204" pitchFamily="34" charset="0"/>
              <a:buChar char="•"/>
              <a:defRPr/>
            </a:pPr>
            <a:r>
              <a:rPr lang="en-GB" dirty="0"/>
              <a:t>The DBE holds schools’ DFC on their behalf and schools and consultants are advised each time there is a change in the balance. </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 money can be rolled forward for three years to save up for a more significant building project, but any money not spent after three years will be lost (the DBE will inform schools and Building Consultants if there is a danger of this occurring).</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Schools can apply for a DFC project at any point throughout the year through their building consultants.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Can be used for IT equipment.</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Governors are responsible/liable for 10% of the funding.</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There are three important figures to recognise/know with regards DFC</a:t>
            </a:r>
          </a:p>
          <a:p>
            <a:pPr marL="685693" lvl="1" indent="-228565">
              <a:buFont typeface="+mj-lt"/>
              <a:buAutoNum type="arabicPeriod"/>
            </a:pPr>
            <a:r>
              <a:rPr lang="en-GB" dirty="0"/>
              <a:t>The total amount of DFC available to your school – this will be made up of the current years allocation and any unspent DFC money from the two previous years</a:t>
            </a:r>
          </a:p>
          <a:p>
            <a:pPr marL="685693" lvl="1" indent="-228565">
              <a:buFont typeface="+mj-lt"/>
              <a:buAutoNum type="arabicPeriod"/>
            </a:pPr>
            <a:r>
              <a:rPr lang="en-GB" dirty="0"/>
              <a:t>The amount which needs to be spent by the school in the current financial year to avoid it being clawed back (remembering that it can only ever form up to 90% of a total project cost)</a:t>
            </a:r>
          </a:p>
          <a:p>
            <a:pPr marL="685693" lvl="1" indent="-228565">
              <a:buFont typeface="+mj-lt"/>
              <a:buAutoNum type="arabicPeriod"/>
            </a:pPr>
            <a:r>
              <a:rPr lang="en-GB" dirty="0"/>
              <a:t>The amount which is allocated to your school for the current year.</a:t>
            </a:r>
          </a:p>
          <a:p>
            <a:endParaRPr lang="en-GB" dirty="0"/>
          </a:p>
          <a:p>
            <a:pPr marL="228565" indent="-228565">
              <a:buFont typeface="+mj-lt"/>
              <a:buAutoNum type="arabicPeriod" startAt="2"/>
            </a:pPr>
            <a:r>
              <a:rPr lang="en-GB" b="1" dirty="0"/>
              <a:t>LCVAP/SCA</a:t>
            </a:r>
          </a:p>
          <a:p>
            <a:pPr marL="171424" indent="-171424">
              <a:buFont typeface="Arial" panose="020B0604020202020204" pitchFamily="34" charset="0"/>
              <a:buChar char="•"/>
            </a:pPr>
            <a:r>
              <a:rPr lang="en-GB" dirty="0"/>
              <a:t>Larger projects are usually funded by this grant.  Each LA is allocated funds depending on the number of pupils in VA schools in their authority. Officers of the DBE negotiate with the LA and other diocesan colleagues (including the RC dioceses) in order to receive an allocation for projects.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Schools apply for this grant through their Building Consultants using the Capital Bid form.  The bids always exceed the finance available and consequently not all bids are successful. The work must be completed within the agreed timescale, in order to ensure funds are expended within the relevant financial year.</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There is no maximum limit on how much schools can bid for (but be realistic!).</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Schools can only bid for 2 projects.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Urgent &amp; critical repairs and replacements are prioritised (such as boilers, roofs &amp; safeguarding).</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Governors are responsible/liable for 10% of the funding. (DFC cannot be used for this)</a:t>
            </a:r>
          </a:p>
          <a:p>
            <a:pPr marL="171424" indent="-171424">
              <a:buFont typeface="Arial" panose="020B0604020202020204" pitchFamily="34" charset="0"/>
              <a:buChar char="•"/>
            </a:pPr>
            <a:endParaRPr lang="en-GB" dirty="0"/>
          </a:p>
          <a:p>
            <a:pPr marL="226886" indent="-226886">
              <a:buFont typeface="+mj-lt"/>
              <a:buAutoNum type="arabicPeriod" startAt="3"/>
            </a:pPr>
            <a:r>
              <a:rPr lang="en-GB" b="1" dirty="0"/>
              <a:t>Off Programme/Non-Grant Aided</a:t>
            </a:r>
          </a:p>
          <a:p>
            <a:pPr marL="226886" indent="-226886">
              <a:buFont typeface="Arial" panose="020B0604020202020204" pitchFamily="34" charset="0"/>
              <a:buChar char="•"/>
            </a:pPr>
            <a:r>
              <a:rPr lang="en-GB" b="0" dirty="0"/>
              <a:t>Can come from a number of sources, such as:</a:t>
            </a:r>
          </a:p>
          <a:p>
            <a:pPr marL="680657" lvl="1" indent="-226886">
              <a:buFont typeface="Arial" panose="020B0604020202020204" pitchFamily="34" charset="0"/>
              <a:buChar char="•"/>
            </a:pPr>
            <a:r>
              <a:rPr lang="en-GB" b="0" dirty="0"/>
              <a:t>Fundraising</a:t>
            </a:r>
          </a:p>
          <a:p>
            <a:pPr marL="680657" lvl="1" indent="-226886">
              <a:buFont typeface="Arial" panose="020B0604020202020204" pitchFamily="34" charset="0"/>
              <a:buChar char="•"/>
            </a:pPr>
            <a:r>
              <a:rPr lang="en-GB" b="0" dirty="0"/>
              <a:t>School budget/reserves or similar</a:t>
            </a:r>
          </a:p>
          <a:p>
            <a:pPr marL="680657" lvl="1" indent="-226886">
              <a:buFont typeface="Arial" panose="020B0604020202020204" pitchFamily="34" charset="0"/>
              <a:buChar char="•"/>
            </a:pPr>
            <a:r>
              <a:rPr lang="en-GB" b="0" dirty="0"/>
              <a:t>Grants from third parties</a:t>
            </a:r>
          </a:p>
          <a:p>
            <a:pPr marL="680657" lvl="1" indent="-226886">
              <a:buFont typeface="Arial" panose="020B0604020202020204" pitchFamily="34" charset="0"/>
              <a:buChar char="•"/>
            </a:pPr>
            <a:r>
              <a:rPr lang="en-GB" b="0" dirty="0"/>
              <a:t>PCC grants/donations</a:t>
            </a:r>
          </a:p>
          <a:p>
            <a:pPr marL="680657" lvl="1" indent="-226886">
              <a:buFont typeface="Arial" panose="020B0604020202020204" pitchFamily="34" charset="0"/>
              <a:buChar char="•"/>
            </a:pPr>
            <a:r>
              <a:rPr lang="en-GB" b="0" dirty="0"/>
              <a:t>Local Authority (Section 106 or Basic Need)</a:t>
            </a:r>
          </a:p>
          <a:p>
            <a:pPr marL="226886" indent="-226886">
              <a:buFont typeface="Arial" panose="020B0604020202020204" pitchFamily="34" charset="0"/>
              <a:buChar char="•"/>
            </a:pPr>
            <a:endParaRPr lang="en-GB" b="0" dirty="0"/>
          </a:p>
          <a:p>
            <a:pPr marL="171424" indent="-171424">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16</a:t>
            </a:fld>
            <a:endParaRPr lang="en-GB" dirty="0"/>
          </a:p>
        </p:txBody>
      </p:sp>
    </p:spTree>
    <p:extLst>
      <p:ext uri="{BB962C8B-B14F-4D97-AF65-F5344CB8AC3E}">
        <p14:creationId xmlns:p14="http://schemas.microsoft.com/office/powerpoint/2010/main" val="8998434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17</a:t>
            </a:fld>
            <a:endParaRPr lang="en-GB" dirty="0"/>
          </a:p>
        </p:txBody>
      </p:sp>
    </p:spTree>
    <p:extLst>
      <p:ext uri="{BB962C8B-B14F-4D97-AF65-F5344CB8AC3E}">
        <p14:creationId xmlns:p14="http://schemas.microsoft.com/office/powerpoint/2010/main" val="32336154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As close to free money as you can get!</a:t>
            </a:r>
          </a:p>
        </p:txBody>
      </p:sp>
      <p:sp>
        <p:nvSpPr>
          <p:cNvPr id="4" name="Slide Number Placeholder 3"/>
          <p:cNvSpPr>
            <a:spLocks noGrp="1"/>
          </p:cNvSpPr>
          <p:nvPr>
            <p:ph type="sldNum" sz="quarter" idx="5"/>
          </p:nvPr>
        </p:nvSpPr>
        <p:spPr/>
        <p:txBody>
          <a:bodyPr/>
          <a:lstStyle/>
          <a:p>
            <a:fld id="{8212479C-8531-4D2B-81DE-8A8F8CB5580C}" type="slidenum">
              <a:rPr lang="en-GB" smtClean="0"/>
              <a:pPr/>
              <a:t>18</a:t>
            </a:fld>
            <a:endParaRPr lang="en-GB" dirty="0"/>
          </a:p>
        </p:txBody>
      </p:sp>
    </p:spTree>
    <p:extLst>
      <p:ext uri="{BB962C8B-B14F-4D97-AF65-F5344CB8AC3E}">
        <p14:creationId xmlns:p14="http://schemas.microsoft.com/office/powerpoint/2010/main" val="1229476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19</a:t>
            </a:fld>
            <a:endParaRPr lang="en-GB" dirty="0"/>
          </a:p>
        </p:txBody>
      </p:sp>
    </p:spTree>
    <p:extLst>
      <p:ext uri="{BB962C8B-B14F-4D97-AF65-F5344CB8AC3E}">
        <p14:creationId xmlns:p14="http://schemas.microsoft.com/office/powerpoint/2010/main" val="3039474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Trustees have some buildings and land responsibilities.</a:t>
            </a:r>
          </a:p>
          <a:p>
            <a:pPr marL="171424" indent="-171424">
              <a:buFont typeface="Arial" panose="020B0604020202020204" pitchFamily="34" charset="0"/>
              <a:buChar char="•"/>
            </a:pPr>
            <a:r>
              <a:rPr lang="en-GB" dirty="0"/>
              <a:t>Each VA and VA Church of England School is basically a Charity which is created by a Trust Deed.</a:t>
            </a:r>
          </a:p>
          <a:p>
            <a:endParaRPr lang="en-GB" dirty="0"/>
          </a:p>
          <a:p>
            <a:pPr marL="171424" indent="-171424">
              <a:buFont typeface="Arial" panose="020B0604020202020204" pitchFamily="34" charset="0"/>
              <a:buChar char="•"/>
            </a:pPr>
            <a:r>
              <a:rPr lang="en-GB" dirty="0"/>
              <a:t>In basic terms, the Trust Deed sets out that the Church grants the School the right to use the school building provided that it upholds the conditions of the Trust Deed (</a:t>
            </a:r>
            <a:r>
              <a:rPr lang="en-GB" dirty="0" err="1"/>
              <a:t>ie</a:t>
            </a:r>
            <a:r>
              <a:rPr lang="en-GB" dirty="0"/>
              <a:t>. operates as a Church of England school)</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All the major capital assets of the school are under the ownership of the Trust (including school houses)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 Trustees of the Trust are often the Vicar and the Churchwardens.  This means that individuals may have to wear different hats and can sometimes forget which hat it is they are wearing!</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 Board of Education is Custodian Trustee so can act on behalf of the Trustees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 only time the Trustees really become involved is if there is a major sale or purchase of capital assets.</a:t>
            </a:r>
          </a:p>
        </p:txBody>
      </p:sp>
      <p:sp>
        <p:nvSpPr>
          <p:cNvPr id="4" name="Slide Number Placeholder 3"/>
          <p:cNvSpPr>
            <a:spLocks noGrp="1"/>
          </p:cNvSpPr>
          <p:nvPr>
            <p:ph type="sldNum" sz="quarter" idx="5"/>
          </p:nvPr>
        </p:nvSpPr>
        <p:spPr/>
        <p:txBody>
          <a:bodyPr/>
          <a:lstStyle/>
          <a:p>
            <a:fld id="{8212479C-8531-4D2B-81DE-8A8F8CB5580C}" type="slidenum">
              <a:rPr lang="en-GB" smtClean="0"/>
              <a:t>2</a:t>
            </a:fld>
            <a:endParaRPr lang="en-GB"/>
          </a:p>
        </p:txBody>
      </p:sp>
    </p:spTree>
    <p:extLst>
      <p:ext uri="{BB962C8B-B14F-4D97-AF65-F5344CB8AC3E}">
        <p14:creationId xmlns:p14="http://schemas.microsoft.com/office/powerpoint/2010/main" val="38513948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164" indent="-170164">
              <a:buFont typeface="Arial" panose="020B0604020202020204" pitchFamily="34" charset="0"/>
              <a:buChar char="•"/>
            </a:pPr>
            <a:r>
              <a:rPr lang="en-GB" b="1" dirty="0"/>
              <a:t>Consultant, in discussion with governors, will submit 1 or 2 bids turning the Autumn term to the diocese.</a:t>
            </a:r>
          </a:p>
          <a:p>
            <a:pPr marL="623935" lvl="1" indent="-170164">
              <a:buFont typeface="Arial" panose="020B0604020202020204" pitchFamily="34" charset="0"/>
              <a:buChar char="•"/>
            </a:pPr>
            <a:r>
              <a:rPr lang="en-GB" dirty="0"/>
              <a:t>Consultants will base the bid on an estimated building cost + VAT + their fee.</a:t>
            </a:r>
          </a:p>
          <a:p>
            <a:pPr marL="623935" lvl="1" indent="-170164">
              <a:buFont typeface="Arial" panose="020B0604020202020204" pitchFamily="34" charset="0"/>
              <a:buChar char="•"/>
            </a:pPr>
            <a:r>
              <a:rPr lang="en-GB" dirty="0"/>
              <a:t>Schools are expected to contribute DFC towards the cost of the project.</a:t>
            </a:r>
          </a:p>
          <a:p>
            <a:pPr marL="623935" lvl="1" indent="-170164">
              <a:buFont typeface="Arial" panose="020B0604020202020204" pitchFamily="34" charset="0"/>
              <a:buChar char="•"/>
            </a:pPr>
            <a:r>
              <a:rPr lang="en-GB" dirty="0"/>
              <a:t>Schools can also offer additional school funds towards the project.</a:t>
            </a:r>
          </a:p>
          <a:p>
            <a:pPr marL="623935" lvl="1" indent="-170164">
              <a:buFont typeface="Arial" panose="020B0604020202020204" pitchFamily="34" charset="0"/>
              <a:buChar char="•"/>
            </a:pPr>
            <a:endParaRPr lang="en-GB" dirty="0"/>
          </a:p>
          <a:p>
            <a:pPr marL="170164" indent="-170164">
              <a:buFont typeface="Arial" panose="020B0604020202020204" pitchFamily="34" charset="0"/>
              <a:buChar char="•"/>
            </a:pPr>
            <a:r>
              <a:rPr lang="en-GB" b="1" dirty="0"/>
              <a:t>The diocese will review each bid and prioritise projects based on severity/impact on the school.</a:t>
            </a:r>
          </a:p>
          <a:p>
            <a:pPr marL="170164" indent="-170164">
              <a:buFont typeface="Arial" panose="020B0604020202020204" pitchFamily="34" charset="0"/>
              <a:buChar char="•"/>
            </a:pPr>
            <a:endParaRPr lang="en-GB" b="1" dirty="0"/>
          </a:p>
          <a:p>
            <a:pPr marL="170164" indent="-170164">
              <a:buFont typeface="Arial" panose="020B0604020202020204" pitchFamily="34" charset="0"/>
              <a:buChar char="•"/>
            </a:pPr>
            <a:r>
              <a:rPr lang="en-GB" b="1" dirty="0"/>
              <a:t>Successful projects are usually announced the following February/March to allow for works to start during the summer holidays.</a:t>
            </a:r>
          </a:p>
          <a:p>
            <a:pPr marL="623935" lvl="1" indent="-170164">
              <a:buFont typeface="Arial" panose="020B0604020202020204" pitchFamily="34" charset="0"/>
              <a:buChar char="•"/>
            </a:pPr>
            <a:r>
              <a:rPr lang="en-GB" b="0" dirty="0"/>
              <a:t>Consultants will deal with all paperwork but schools should feel consulted and involved.</a:t>
            </a:r>
          </a:p>
          <a:p>
            <a:pPr marL="623935" lvl="1" indent="-170164">
              <a:buFont typeface="Arial" panose="020B0604020202020204" pitchFamily="34" charset="0"/>
              <a:buChar char="•"/>
            </a:pPr>
            <a:r>
              <a:rPr lang="en-GB" b="0" dirty="0"/>
              <a:t>Schools should see all paperwork that is submitted to the DBE and are required to sign these documents.</a:t>
            </a:r>
          </a:p>
        </p:txBody>
      </p:sp>
      <p:sp>
        <p:nvSpPr>
          <p:cNvPr id="4" name="Slide Number Placeholder 3"/>
          <p:cNvSpPr>
            <a:spLocks noGrp="1"/>
          </p:cNvSpPr>
          <p:nvPr>
            <p:ph type="sldNum" sz="quarter" idx="5"/>
          </p:nvPr>
        </p:nvSpPr>
        <p:spPr/>
        <p:txBody>
          <a:bodyPr/>
          <a:lstStyle/>
          <a:p>
            <a:fld id="{8212479C-8531-4D2B-81DE-8A8F8CB5580C}" type="slidenum">
              <a:rPr lang="en-GB" smtClean="0"/>
              <a:pPr/>
              <a:t>20</a:t>
            </a:fld>
            <a:endParaRPr lang="en-GB" dirty="0"/>
          </a:p>
        </p:txBody>
      </p:sp>
    </p:spTree>
    <p:extLst>
      <p:ext uri="{BB962C8B-B14F-4D97-AF65-F5344CB8AC3E}">
        <p14:creationId xmlns:p14="http://schemas.microsoft.com/office/powerpoint/2010/main" val="35654223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164" indent="-170164">
              <a:buFont typeface="Arial" panose="020B0604020202020204" pitchFamily="34" charset="0"/>
              <a:buChar char="•"/>
            </a:pPr>
            <a:r>
              <a:rPr lang="en-GB" b="1" dirty="0"/>
              <a:t>Schools shouldn’t be paying anything directly. All LCVAP related invoices should be sent from consultants directly to the Diocese</a:t>
            </a:r>
          </a:p>
          <a:p>
            <a:pPr marL="170164" indent="-170164">
              <a:buFont typeface="Arial" panose="020B0604020202020204" pitchFamily="34" charset="0"/>
              <a:buChar char="•"/>
            </a:pPr>
            <a:endParaRPr lang="en-GB" b="1" dirty="0"/>
          </a:p>
          <a:p>
            <a:pPr marL="170164" indent="-170164">
              <a:buFont typeface="Arial" panose="020B0604020202020204" pitchFamily="34" charset="0"/>
              <a:buChar char="•"/>
            </a:pPr>
            <a:r>
              <a:rPr lang="en-GB" b="1" dirty="0"/>
              <a:t>For example: Drainage Surveys</a:t>
            </a:r>
          </a:p>
          <a:p>
            <a:pPr marL="623935" lvl="1" indent="-170164">
              <a:buFont typeface="Arial" panose="020B0604020202020204" pitchFamily="34" charset="0"/>
              <a:buChar char="•"/>
            </a:pPr>
            <a:r>
              <a:rPr lang="en-GB" dirty="0"/>
              <a:t>There have been instances where consultants have asked to pay these up front.</a:t>
            </a:r>
          </a:p>
          <a:p>
            <a:pPr marL="623935" lvl="1" indent="-170164">
              <a:buFont typeface="Arial" panose="020B0604020202020204" pitchFamily="34" charset="0"/>
              <a:buChar char="•"/>
            </a:pPr>
            <a:r>
              <a:rPr lang="en-GB" dirty="0"/>
              <a:t>Please don’t pay these. We have an agreement where either consultants will pay these to be repaid when LCVAP funding is available or the Diocese will pay this in advance of funding.</a:t>
            </a:r>
          </a:p>
          <a:p>
            <a:pPr marL="623935" lvl="1" indent="-170164">
              <a:buFont typeface="Arial" panose="020B0604020202020204" pitchFamily="34" charset="0"/>
              <a:buChar char="•"/>
            </a:pPr>
            <a:r>
              <a:rPr lang="en-GB" dirty="0"/>
              <a:t>If in doubt, Sandra &amp; I are happy to speak on the phone.</a:t>
            </a:r>
          </a:p>
          <a:p>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21</a:t>
            </a:fld>
            <a:endParaRPr lang="en-GB" dirty="0"/>
          </a:p>
        </p:txBody>
      </p:sp>
    </p:spTree>
    <p:extLst>
      <p:ext uri="{BB962C8B-B14F-4D97-AF65-F5344CB8AC3E}">
        <p14:creationId xmlns:p14="http://schemas.microsoft.com/office/powerpoint/2010/main" val="3510446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65163"/>
            <a:ext cx="5916613" cy="3328987"/>
          </a:xfrm>
        </p:spPr>
      </p:sp>
      <p:sp>
        <p:nvSpPr>
          <p:cNvPr id="3" name="Notes Placeholder 2"/>
          <p:cNvSpPr>
            <a:spLocks noGrp="1"/>
          </p:cNvSpPr>
          <p:nvPr>
            <p:ph type="body" idx="1"/>
          </p:nvPr>
        </p:nvSpPr>
        <p:spPr/>
        <p:txBody>
          <a:bodyPr/>
          <a:lstStyle/>
          <a:p>
            <a:pPr marL="171424" indent="-171424">
              <a:buFont typeface="Arial" panose="020B0604020202020204" pitchFamily="34" charset="0"/>
              <a:buChar char="•"/>
            </a:pPr>
            <a:r>
              <a:rPr lang="en-GB" dirty="0"/>
              <a:t>It is the Governors responsibility to be able to fund 10% of the total outturn of the project – regardless of whether the other 90% is made up of LCVAP/SCA or DFC funding.</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It is essential that schools are able to commit to the 10% contribution at the time of bid submission.</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 Governors’ contribution could be funded from:</a:t>
            </a:r>
          </a:p>
          <a:p>
            <a:pPr marL="625195" lvl="1" indent="-171424">
              <a:buFont typeface="Arial" panose="020B0604020202020204" pitchFamily="34" charset="0"/>
              <a:buChar char="•"/>
            </a:pPr>
            <a:r>
              <a:rPr lang="en-GB" dirty="0"/>
              <a:t>School Budget</a:t>
            </a:r>
          </a:p>
          <a:p>
            <a:pPr marL="625195" lvl="1" indent="-171424">
              <a:buFont typeface="Arial" panose="020B0604020202020204" pitchFamily="34" charset="0"/>
              <a:buChar char="•"/>
            </a:pPr>
            <a:r>
              <a:rPr lang="en-GB" dirty="0"/>
              <a:t>Profit from lettings</a:t>
            </a:r>
          </a:p>
          <a:p>
            <a:pPr marL="625195" lvl="1" indent="-171424">
              <a:buFont typeface="Arial" panose="020B0604020202020204" pitchFamily="34" charset="0"/>
              <a:buChar char="•"/>
            </a:pPr>
            <a:r>
              <a:rPr lang="en-GB" dirty="0"/>
              <a:t>Fundraising events</a:t>
            </a:r>
          </a:p>
          <a:p>
            <a:pPr marL="625195" lvl="1" indent="-171424">
              <a:buFont typeface="Arial" panose="020B0604020202020204" pitchFamily="34" charset="0"/>
              <a:buChar char="•"/>
            </a:pPr>
            <a:r>
              <a:rPr lang="en-GB" dirty="0"/>
              <a:t>PCC Grants</a:t>
            </a:r>
          </a:p>
          <a:p>
            <a:pPr marL="625195" lvl="1" indent="-171424">
              <a:buFont typeface="Arial" panose="020B0604020202020204" pitchFamily="34" charset="0"/>
              <a:buChar char="•"/>
            </a:pPr>
            <a:r>
              <a:rPr lang="en-GB" dirty="0"/>
              <a:t>Trusts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However, in exceptional circumstances and against strict criteria, the DBE may be able to approve a schedule of deferred payments in order for schools to pay their contribution over a number of years.  If schools are unable to complete essential capital works because of a lack of Governor Funds then please discuss this with the DBE prior to a bid/project submission.</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If schools have funds available over and above the 10% that they are willing to contribute this should be clearly stated. Projects are more likely to be successful if schools are able to contribute more than the required 10%.</a:t>
            </a:r>
          </a:p>
        </p:txBody>
      </p:sp>
      <p:sp>
        <p:nvSpPr>
          <p:cNvPr id="4" name="Slide Number Placeholder 3"/>
          <p:cNvSpPr>
            <a:spLocks noGrp="1"/>
          </p:cNvSpPr>
          <p:nvPr>
            <p:ph type="sldNum" sz="quarter" idx="5"/>
          </p:nvPr>
        </p:nvSpPr>
        <p:spPr/>
        <p:txBody>
          <a:bodyPr/>
          <a:lstStyle/>
          <a:p>
            <a:fld id="{8212479C-8531-4D2B-81DE-8A8F8CB5580C}" type="slidenum">
              <a:rPr lang="en-GB" smtClean="0"/>
              <a:pPr/>
              <a:t>22</a:t>
            </a:fld>
            <a:endParaRPr lang="en-GB" dirty="0"/>
          </a:p>
        </p:txBody>
      </p:sp>
    </p:spTree>
    <p:extLst>
      <p:ext uri="{BB962C8B-B14F-4D97-AF65-F5344CB8AC3E}">
        <p14:creationId xmlns:p14="http://schemas.microsoft.com/office/powerpoint/2010/main" val="7357772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23</a:t>
            </a:fld>
            <a:endParaRPr lang="en-GB" dirty="0"/>
          </a:p>
        </p:txBody>
      </p:sp>
    </p:spTree>
    <p:extLst>
      <p:ext uri="{BB962C8B-B14F-4D97-AF65-F5344CB8AC3E}">
        <p14:creationId xmlns:p14="http://schemas.microsoft.com/office/powerpoint/2010/main" val="17612367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24</a:t>
            </a:fld>
            <a:endParaRPr lang="en-GB" dirty="0"/>
          </a:p>
        </p:txBody>
      </p:sp>
    </p:spTree>
    <p:extLst>
      <p:ext uri="{BB962C8B-B14F-4D97-AF65-F5344CB8AC3E}">
        <p14:creationId xmlns:p14="http://schemas.microsoft.com/office/powerpoint/2010/main" val="24503202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25</a:t>
            </a:fld>
            <a:endParaRPr lang="en-GB" dirty="0"/>
          </a:p>
        </p:txBody>
      </p:sp>
    </p:spTree>
    <p:extLst>
      <p:ext uri="{BB962C8B-B14F-4D97-AF65-F5344CB8AC3E}">
        <p14:creationId xmlns:p14="http://schemas.microsoft.com/office/powerpoint/2010/main" val="16458886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26</a:t>
            </a:fld>
            <a:endParaRPr lang="en-GB" dirty="0"/>
          </a:p>
        </p:txBody>
      </p:sp>
    </p:spTree>
    <p:extLst>
      <p:ext uri="{BB962C8B-B14F-4D97-AF65-F5344CB8AC3E}">
        <p14:creationId xmlns:p14="http://schemas.microsoft.com/office/powerpoint/2010/main" val="38075829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27</a:t>
            </a:fld>
            <a:endParaRPr lang="en-GB" dirty="0"/>
          </a:p>
        </p:txBody>
      </p:sp>
    </p:spTree>
    <p:extLst>
      <p:ext uri="{BB962C8B-B14F-4D97-AF65-F5344CB8AC3E}">
        <p14:creationId xmlns:p14="http://schemas.microsoft.com/office/powerpoint/2010/main" val="5854643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Have written approval of DBE before undertaking ANY capital work. Building work cannot proceed unless confirmation of appropriate level of asbestos survey has been received:</a:t>
            </a:r>
          </a:p>
          <a:p>
            <a:r>
              <a:rPr lang="en-GB" b="0" dirty="0"/>
              <a:t>There are three main reasons for this.</a:t>
            </a:r>
          </a:p>
          <a:p>
            <a:pPr marL="226886" indent="-226886">
              <a:buFont typeface="+mj-lt"/>
              <a:buAutoNum type="arabicPeriod"/>
            </a:pPr>
            <a:r>
              <a:rPr lang="en-GB" b="0" dirty="0"/>
              <a:t>The first is that it is a legal requirement under the Diocesan Boards of Education Measure 1991</a:t>
            </a:r>
          </a:p>
          <a:p>
            <a:pPr marL="226886" indent="-226886">
              <a:buFont typeface="+mj-lt"/>
              <a:buAutoNum type="arabicPeriod"/>
            </a:pPr>
            <a:r>
              <a:rPr lang="en-GB" b="0" dirty="0"/>
              <a:t>The second is that the Board of Education approves work on behalf of the site trustees</a:t>
            </a:r>
          </a:p>
          <a:p>
            <a:pPr marL="226886" indent="-226886">
              <a:buFont typeface="+mj-lt"/>
              <a:buAutoNum type="arabicPeriod"/>
            </a:pPr>
            <a:r>
              <a:rPr lang="en-GB" b="0" dirty="0"/>
              <a:t>and the third reason is that any grant funding is processed through the Board of Education</a:t>
            </a:r>
          </a:p>
        </p:txBody>
      </p:sp>
      <p:sp>
        <p:nvSpPr>
          <p:cNvPr id="4" name="Slide Number Placeholder 3"/>
          <p:cNvSpPr>
            <a:spLocks noGrp="1"/>
          </p:cNvSpPr>
          <p:nvPr>
            <p:ph type="sldNum" sz="quarter" idx="5"/>
          </p:nvPr>
        </p:nvSpPr>
        <p:spPr/>
        <p:txBody>
          <a:bodyPr/>
          <a:lstStyle/>
          <a:p>
            <a:fld id="{8212479C-8531-4D2B-81DE-8A8F8CB5580C}" type="slidenum">
              <a:rPr lang="en-GB" smtClean="0"/>
              <a:pPr/>
              <a:t>28</a:t>
            </a:fld>
            <a:endParaRPr lang="en-GB" dirty="0"/>
          </a:p>
        </p:txBody>
      </p:sp>
    </p:spTree>
    <p:extLst>
      <p:ext uri="{BB962C8B-B14F-4D97-AF65-F5344CB8AC3E}">
        <p14:creationId xmlns:p14="http://schemas.microsoft.com/office/powerpoint/2010/main" val="22525088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164" indent="-170164">
              <a:buFont typeface="Arial" panose="020B0604020202020204" pitchFamily="34" charset="0"/>
              <a:buChar char="•"/>
            </a:pPr>
            <a:r>
              <a:rPr lang="en-GB" b="1" dirty="0"/>
              <a:t>Don’t need to go through Building Consultant for this.</a:t>
            </a:r>
          </a:p>
          <a:p>
            <a:pPr marL="170164" indent="-170164">
              <a:buFont typeface="Arial" panose="020B0604020202020204" pitchFamily="34" charset="0"/>
              <a:buChar char="•"/>
            </a:pPr>
            <a:r>
              <a:rPr lang="en-GB" dirty="0"/>
              <a:t>Unless this alters the fabric of the building. Asbestos.</a:t>
            </a:r>
          </a:p>
          <a:p>
            <a:pPr marL="170164" indent="-170164">
              <a:buFont typeface="Arial" panose="020B0604020202020204" pitchFamily="34" charset="0"/>
              <a:buChar char="•"/>
            </a:pPr>
            <a:endParaRPr lang="en-GB" b="1" dirty="0"/>
          </a:p>
          <a:p>
            <a:pPr marL="170164" indent="-170164">
              <a:buFont typeface="Arial" panose="020B0604020202020204" pitchFamily="34" charset="0"/>
              <a:buChar char="•"/>
            </a:pPr>
            <a:r>
              <a:rPr lang="en-GB" b="1" dirty="0"/>
              <a:t>Submissions should include 3 comparative quotes.</a:t>
            </a:r>
            <a:br>
              <a:rPr lang="en-GB" b="1" dirty="0"/>
            </a:br>
            <a:r>
              <a:rPr lang="en-GB" dirty="0"/>
              <a:t>We recommend not printing off websites – prices usually have changed by the time the project is approved.</a:t>
            </a:r>
            <a:endParaRPr lang="en-GB" b="1" dirty="0"/>
          </a:p>
          <a:p>
            <a:pPr marL="170164" indent="-170164">
              <a:buFont typeface="Arial" panose="020B0604020202020204" pitchFamily="34" charset="0"/>
              <a:buChar char="•"/>
            </a:pPr>
            <a:endParaRPr lang="en-GB" b="1" dirty="0"/>
          </a:p>
          <a:p>
            <a:pPr marL="170164" indent="-170164">
              <a:buFont typeface="Arial" panose="020B0604020202020204" pitchFamily="34" charset="0"/>
              <a:buChar char="•"/>
            </a:pPr>
            <a:r>
              <a:rPr lang="en-GB" b="1" dirty="0"/>
              <a:t>TPM (DBE Services) can help schools get quotes.</a:t>
            </a:r>
          </a:p>
          <a:p>
            <a:pPr marL="170164" indent="-170164">
              <a:buFont typeface="Arial" panose="020B0604020202020204" pitchFamily="34" charset="0"/>
              <a:buChar char="•"/>
            </a:pPr>
            <a:endParaRPr lang="en-GB" b="1" dirty="0"/>
          </a:p>
          <a:p>
            <a:pPr marL="170164" indent="-170164">
              <a:buFont typeface="Arial" panose="020B0604020202020204" pitchFamily="34" charset="0"/>
              <a:buChar char="•"/>
            </a:pPr>
            <a:r>
              <a:rPr lang="en-GB" b="1" dirty="0"/>
              <a:t>Warranties: can use DFC if part of a package price, but can’t if included as a separate item.</a:t>
            </a:r>
          </a:p>
          <a:p>
            <a:pPr marL="170164" indent="-170164">
              <a:buFont typeface="Arial" panose="020B0604020202020204" pitchFamily="34" charset="0"/>
              <a:buChar char="•"/>
            </a:pPr>
            <a:r>
              <a:rPr lang="en-GB" dirty="0"/>
              <a:t>Warranty costs must be part of a package price within the original quotes if grant-</a:t>
            </a:r>
            <a:r>
              <a:rPr lang="en-GB" dirty="0" err="1"/>
              <a:t>aidable</a:t>
            </a:r>
            <a:r>
              <a:rPr lang="en-GB" dirty="0"/>
              <a:t> funding (LCVAP/DFC) is to be used to fund the cost.</a:t>
            </a:r>
          </a:p>
          <a:p>
            <a:pPr marL="170164" indent="-170164">
              <a:buFont typeface="Arial" panose="020B0604020202020204" pitchFamily="34" charset="0"/>
              <a:buChar char="•"/>
            </a:pPr>
            <a:r>
              <a:rPr lang="en-GB" dirty="0"/>
              <a:t>If separately priced warranties in the quote, this cost would be “revenue” and no grant-</a:t>
            </a:r>
            <a:r>
              <a:rPr lang="en-GB" dirty="0" err="1"/>
              <a:t>aidable</a:t>
            </a:r>
            <a:r>
              <a:rPr lang="en-GB" dirty="0"/>
              <a:t> funding can be used.</a:t>
            </a:r>
          </a:p>
          <a:p>
            <a:pPr marL="170164" indent="-170164">
              <a:buFont typeface="Arial" panose="020B0604020202020204" pitchFamily="34" charset="0"/>
              <a:buChar char="•"/>
            </a:pPr>
            <a:endParaRPr lang="en-GB" b="1" dirty="0"/>
          </a:p>
          <a:p>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29</a:t>
            </a:fld>
            <a:endParaRPr lang="en-GB" dirty="0"/>
          </a:p>
        </p:txBody>
      </p:sp>
    </p:spTree>
    <p:extLst>
      <p:ext uri="{BB962C8B-B14F-4D97-AF65-F5344CB8AC3E}">
        <p14:creationId xmlns:p14="http://schemas.microsoft.com/office/powerpoint/2010/main" val="2650347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38188"/>
            <a:ext cx="5919787" cy="3330575"/>
          </a:xfrm>
        </p:spPr>
      </p:sp>
      <p:sp>
        <p:nvSpPr>
          <p:cNvPr id="3" name="Notes Placeholder 2"/>
          <p:cNvSpPr>
            <a:spLocks noGrp="1"/>
          </p:cNvSpPr>
          <p:nvPr>
            <p:ph type="body" idx="1"/>
          </p:nvPr>
        </p:nvSpPr>
        <p:spPr/>
        <p:txBody>
          <a:bodyPr/>
          <a:lstStyle/>
          <a:p>
            <a:pPr defTabSz="914258">
              <a:defRPr/>
            </a:pPr>
            <a:r>
              <a:rPr lang="en-GB" b="1" dirty="0"/>
              <a:t>1.  Securing permission for any capital works undertaken on the school building involving governors’ liability</a:t>
            </a:r>
          </a:p>
          <a:p>
            <a:pPr marL="171424" indent="-171424">
              <a:buFont typeface="Arial" panose="020B0604020202020204" pitchFamily="34" charset="0"/>
              <a:buChar char="•"/>
            </a:pPr>
            <a:r>
              <a:rPr lang="en-GB" dirty="0"/>
              <a:t>The 1991 Diocesan Board of Education Measure made Governors of Voluntary Aided schools responsible for all aspects of the buildings.</a:t>
            </a:r>
          </a:p>
          <a:p>
            <a:pPr marL="171424" indent="-171424">
              <a:buFont typeface="Arial" panose="020B0604020202020204" pitchFamily="34" charset="0"/>
              <a:buChar char="•"/>
            </a:pPr>
            <a:r>
              <a:rPr lang="en-GB" dirty="0"/>
              <a:t>Governors are therefore required to consult the Chester Diocesan Board of Education, and seek its written permission, for any work on the school building which involves governors’ liability. </a:t>
            </a:r>
          </a:p>
          <a:p>
            <a:pPr marL="171424" indent="-171424">
              <a:buFont typeface="Arial" panose="020B0604020202020204" pitchFamily="34" charset="0"/>
              <a:buChar char="•"/>
            </a:pPr>
            <a:r>
              <a:rPr lang="en-GB" dirty="0"/>
              <a:t>This permission must be in place before any work is undertaken. </a:t>
            </a:r>
          </a:p>
          <a:p>
            <a:endParaRPr lang="en-GB" dirty="0"/>
          </a:p>
          <a:p>
            <a:pPr lvl="0"/>
            <a:r>
              <a:rPr lang="en-GB" b="1" dirty="0">
                <a:sym typeface="Lato Hairline"/>
              </a:rPr>
              <a:t>2.  Effective Management of the Devolved Formula Capital (DFC)</a:t>
            </a:r>
          </a:p>
          <a:p>
            <a:pPr marL="342846" indent="-342846">
              <a:buFont typeface="Arial" panose="020B0604020202020204" pitchFamily="34" charset="0"/>
              <a:buChar char="•"/>
            </a:pPr>
            <a:r>
              <a:rPr lang="en-GB" dirty="0">
                <a:sym typeface="Lato Hairline"/>
              </a:rPr>
              <a:t>Governing Bodies need to confirm annually that their DFC has been spent in accordance with the legal framework for such funds. </a:t>
            </a:r>
          </a:p>
          <a:p>
            <a:pPr marL="342846" indent="-342846">
              <a:buFont typeface="Arial" panose="020B0604020202020204" pitchFamily="34" charset="0"/>
              <a:buChar char="•"/>
            </a:pPr>
            <a:r>
              <a:rPr lang="en-GB" dirty="0">
                <a:sym typeface="Lato Hairline"/>
              </a:rPr>
              <a:t>This includes ensuring there is Diocesan approval for any works. Schools may be asked to provide receipts and proof that Governors have contributed their 10% and that the relevant VAT has been paid and has not been recovered by the LA. </a:t>
            </a:r>
          </a:p>
          <a:p>
            <a:pPr marL="342846" indent="-342846">
              <a:buFont typeface="Arial" panose="020B0604020202020204" pitchFamily="34" charset="0"/>
              <a:buChar char="•"/>
            </a:pPr>
            <a:r>
              <a:rPr lang="en-GB" dirty="0">
                <a:sym typeface="Lato Hairline"/>
              </a:rPr>
              <a:t>The EFA requests an annual return and an audit sample each April. CDBE Completes this on behalf of the Governing Body – assuming they have chosen to pool their DFC with the DBE</a:t>
            </a:r>
          </a:p>
          <a:p>
            <a:pPr marL="342846" indent="-342846">
              <a:buFont typeface="Arial" panose="020B0604020202020204" pitchFamily="34" charset="0"/>
              <a:buChar char="•"/>
            </a:pPr>
            <a:endParaRPr lang="en-GB" dirty="0">
              <a:sym typeface="Lato Hairline"/>
            </a:endParaRPr>
          </a:p>
          <a:p>
            <a:pPr lvl="0"/>
            <a:r>
              <a:rPr lang="en-GB" b="1" dirty="0">
                <a:sym typeface="Lato Hairline"/>
              </a:rPr>
              <a:t>3.  Effective Insurance arrangements</a:t>
            </a:r>
          </a:p>
          <a:p>
            <a:pPr marL="171424" indent="-171424">
              <a:buFont typeface="Arial" panose="020B0604020202020204" pitchFamily="34" charset="0"/>
              <a:buChar char="•"/>
            </a:pPr>
            <a:r>
              <a:rPr lang="en-GB" dirty="0">
                <a:sym typeface="Lato Hairline"/>
              </a:rPr>
              <a:t>School Governing Bodies are responsible for having effective and comprehensive insurance in place for their school buildings. </a:t>
            </a:r>
          </a:p>
        </p:txBody>
      </p:sp>
      <p:sp>
        <p:nvSpPr>
          <p:cNvPr id="4" name="Slide Number Placeholder 3"/>
          <p:cNvSpPr>
            <a:spLocks noGrp="1"/>
          </p:cNvSpPr>
          <p:nvPr>
            <p:ph type="sldNum" sz="quarter" idx="5"/>
          </p:nvPr>
        </p:nvSpPr>
        <p:spPr/>
        <p:txBody>
          <a:bodyPr/>
          <a:lstStyle/>
          <a:p>
            <a:fld id="{8212479C-8531-4D2B-81DE-8A8F8CB5580C}" type="slidenum">
              <a:rPr lang="en-GB" smtClean="0"/>
              <a:t>3</a:t>
            </a:fld>
            <a:endParaRPr lang="en-GB"/>
          </a:p>
        </p:txBody>
      </p:sp>
    </p:spTree>
    <p:extLst>
      <p:ext uri="{BB962C8B-B14F-4D97-AF65-F5344CB8AC3E}">
        <p14:creationId xmlns:p14="http://schemas.microsoft.com/office/powerpoint/2010/main" val="23761596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164" indent="-170164">
              <a:buFont typeface="Arial" panose="020B0604020202020204" pitchFamily="34" charset="0"/>
              <a:buChar char="•"/>
            </a:pPr>
            <a:r>
              <a:rPr lang="en-GB" dirty="0"/>
              <a:t>Total Property Management offer independent advisory service supporting schools in the management, maintenance and development of the buildings. </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TPM offer a one stop shop providing headteachers and governors with everything they need to maintain, manage, repair and develop their school building. </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Good value for money and in most cases are cheaper than most Local Authority services.</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If a revenue project becomes a capital project (due to cost, etc) TPM will contact your building consultant to progress matters.</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They don’t aim to make a profit, but what profit they do make comes back to the DBE to help provide support of school.</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Contact Peter Ballard at DBE Services for more information:</a:t>
            </a:r>
            <a:br>
              <a:rPr lang="en-GB" dirty="0"/>
            </a:br>
            <a:r>
              <a:rPr lang="en-GB" dirty="0"/>
              <a:t>01254 958 850</a:t>
            </a:r>
            <a:br>
              <a:rPr lang="en-GB" dirty="0"/>
            </a:br>
            <a:r>
              <a:rPr lang="en-GB" dirty="0"/>
              <a:t>peter@dbeservices.co.uk</a:t>
            </a:r>
          </a:p>
          <a:p>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30</a:t>
            </a:fld>
            <a:endParaRPr lang="en-GB" dirty="0"/>
          </a:p>
        </p:txBody>
      </p:sp>
    </p:spTree>
    <p:extLst>
      <p:ext uri="{BB962C8B-B14F-4D97-AF65-F5344CB8AC3E}">
        <p14:creationId xmlns:p14="http://schemas.microsoft.com/office/powerpoint/2010/main" val="32360015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12479C-8531-4D2B-81DE-8A8F8CB5580C}" type="slidenum">
              <a:rPr lang="en-GB" smtClean="0"/>
              <a:pPr/>
              <a:t>31</a:t>
            </a:fld>
            <a:endParaRPr lang="en-GB" dirty="0"/>
          </a:p>
        </p:txBody>
      </p:sp>
    </p:spTree>
    <p:extLst>
      <p:ext uri="{BB962C8B-B14F-4D97-AF65-F5344CB8AC3E}">
        <p14:creationId xmlns:p14="http://schemas.microsoft.com/office/powerpoint/2010/main" val="3427039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24" indent="-171424">
              <a:buFont typeface="Arial" panose="020B0604020202020204" pitchFamily="34" charset="0"/>
              <a:buChar char="•"/>
            </a:pPr>
            <a:r>
              <a:rPr lang="en-GB" dirty="0"/>
              <a:t>Each VA school has a Building Consultant appointed by the governors to advise on development plan and oversee all aspects of capital works.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 DBE has an approved list of consultants that governors can choose from (Chester DBE currently works with 7). All of these consultants follow the same guidelines produced by DBE Services on behalf of the North West Church of England Dioceses.</a:t>
            </a:r>
          </a:p>
          <a:p>
            <a:pPr marL="171424" indent="-171424">
              <a:buFont typeface="Arial" panose="020B0604020202020204" pitchFamily="34" charset="0"/>
              <a:buChar char="•"/>
            </a:pPr>
            <a:endParaRPr lang="en-GB" dirty="0"/>
          </a:p>
          <a:p>
            <a:pPr marL="171424" indent="-171424" defTabSz="907542">
              <a:buFont typeface="Arial" panose="020B0604020202020204" pitchFamily="34" charset="0"/>
              <a:buChar char="•"/>
              <a:defRPr/>
            </a:pPr>
            <a:r>
              <a:rPr lang="en-GB" dirty="0"/>
              <a:t>Some Consultants only work with a few schools, whilst others have more and work in schools across other Dioceses.</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It is important to have a strong relationship with your Building Consultant and Governing Bodies are free to change their consultant if necessary. We don’t encourage schools to chop and change consultants however, as it is important for consultants to have a sound knowledge of their schools.</a:t>
            </a:r>
          </a:p>
          <a:p>
            <a:endParaRPr lang="en-GB" dirty="0"/>
          </a:p>
          <a:p>
            <a:r>
              <a:rPr lang="en-GB" b="1" dirty="0"/>
              <a:t>Why do we use consultants?</a:t>
            </a:r>
          </a:p>
          <a:p>
            <a:pPr marL="171424" indent="-171424">
              <a:buFont typeface="Arial" panose="020B0604020202020204" pitchFamily="34" charset="0"/>
              <a:buChar char="•"/>
            </a:pPr>
            <a:r>
              <a:rPr lang="en-GB" dirty="0"/>
              <a:t>Any works in a school has complicated legal and regulatory implications, especially health and safety.</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The Building Consultants are the means by which the governors ensure they comply</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Fees on a sliding scale, starting at 15%</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This may seem a lot but they do a lot of work at risk including producing a development plan, preparing bids for funding and being available to advise the school, meeting with the DBE to discuss projects. No travel charges are made.</a:t>
            </a:r>
          </a:p>
          <a:p>
            <a:pPr marL="171424" indent="-171424">
              <a:buFont typeface="Arial" panose="020B0604020202020204" pitchFamily="34" charset="0"/>
              <a:buChar char="•"/>
            </a:pPr>
            <a:endParaRPr lang="en-GB" dirty="0"/>
          </a:p>
          <a:p>
            <a:pPr marL="171424" indent="-171424">
              <a:buFont typeface="Arial" panose="020B0604020202020204" pitchFamily="34" charset="0"/>
              <a:buChar char="•"/>
            </a:pPr>
            <a:r>
              <a:rPr lang="en-GB" dirty="0"/>
              <a:t>Schools must use their Building Consultants for DFC (except IT equipment) and LCVAP Projects. We recommend that they are also used for other capital works too</a:t>
            </a:r>
          </a:p>
        </p:txBody>
      </p:sp>
      <p:sp>
        <p:nvSpPr>
          <p:cNvPr id="4" name="Slide Number Placeholder 3"/>
          <p:cNvSpPr>
            <a:spLocks noGrp="1"/>
          </p:cNvSpPr>
          <p:nvPr>
            <p:ph type="sldNum" sz="quarter" idx="5"/>
          </p:nvPr>
        </p:nvSpPr>
        <p:spPr/>
        <p:txBody>
          <a:bodyPr/>
          <a:lstStyle/>
          <a:p>
            <a:fld id="{8212479C-8531-4D2B-81DE-8A8F8CB5580C}" type="slidenum">
              <a:rPr lang="en-GB" smtClean="0"/>
              <a:t>4</a:t>
            </a:fld>
            <a:endParaRPr lang="en-GB"/>
          </a:p>
        </p:txBody>
      </p:sp>
    </p:spTree>
    <p:extLst>
      <p:ext uri="{BB962C8B-B14F-4D97-AF65-F5344CB8AC3E}">
        <p14:creationId xmlns:p14="http://schemas.microsoft.com/office/powerpoint/2010/main" val="1231793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129" indent="-457129">
              <a:buFont typeface="+mj-lt"/>
              <a:buAutoNum type="arabicPeriod"/>
            </a:pPr>
            <a:r>
              <a:rPr lang="en-GB" b="1" dirty="0"/>
              <a:t>The sole professional employed by the school.</a:t>
            </a:r>
            <a:br>
              <a:rPr lang="en-GB" dirty="0"/>
            </a:br>
            <a:r>
              <a:rPr lang="en-GB" dirty="0"/>
              <a:t>The School Building Consultant shall employ all other professional disciplines required to implement any building project and be responsible for the management of the building projects</a:t>
            </a:r>
          </a:p>
          <a:p>
            <a:pPr marL="457129" indent="-457129">
              <a:buFont typeface="+mj-lt"/>
              <a:buAutoNum type="arabicPeriod"/>
            </a:pPr>
            <a:endParaRPr lang="en-GB" dirty="0"/>
          </a:p>
          <a:p>
            <a:pPr marL="457129" indent="-457129">
              <a:buFont typeface="+mj-lt"/>
              <a:buAutoNum type="arabicPeriod" startAt="2"/>
            </a:pPr>
            <a:r>
              <a:rPr lang="en-GB" b="1" dirty="0"/>
              <a:t>It shall be the School Buildings Consultant’s responsibility to:</a:t>
            </a:r>
          </a:p>
          <a:p>
            <a:pPr lvl="1"/>
            <a:r>
              <a:rPr lang="en-GB" dirty="0"/>
              <a:t>Obtain all necessary surveys, special reports, specialist services and statutory approvals including planning and building regulations</a:t>
            </a:r>
          </a:p>
          <a:p>
            <a:pPr lvl="1"/>
            <a:r>
              <a:rPr lang="en-GB" dirty="0"/>
              <a:t>Investigate any legal issues relating to a project and ensure they are resolved</a:t>
            </a:r>
          </a:p>
          <a:p>
            <a:pPr lvl="1"/>
            <a:r>
              <a:rPr lang="en-GB" dirty="0"/>
              <a:t>Ensure all other requirements are in place for the successful delivery of projects </a:t>
            </a:r>
          </a:p>
          <a:p>
            <a:pPr lvl="1"/>
            <a:endParaRPr lang="en-GB" dirty="0"/>
          </a:p>
          <a:p>
            <a:pPr marL="457129" indent="-457129">
              <a:buFont typeface="+mj-lt"/>
              <a:buAutoNum type="arabicPeriod" startAt="3"/>
            </a:pPr>
            <a:r>
              <a:rPr lang="en-GB" b="1" dirty="0"/>
              <a:t>Advise the school on all building matters including repairs and maintenance, refurbishment, alterations, extensions and new buildings to address condition, suitability and sufficiency</a:t>
            </a:r>
            <a:br>
              <a:rPr lang="en-GB" b="1" dirty="0"/>
            </a:br>
            <a:r>
              <a:rPr lang="en-GB" b="1" dirty="0"/>
              <a:t>of the school’s premises. </a:t>
            </a:r>
          </a:p>
          <a:p>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5</a:t>
            </a:fld>
            <a:endParaRPr lang="en-GB" dirty="0"/>
          </a:p>
        </p:txBody>
      </p:sp>
    </p:spTree>
    <p:extLst>
      <p:ext uri="{BB962C8B-B14F-4D97-AF65-F5344CB8AC3E}">
        <p14:creationId xmlns:p14="http://schemas.microsoft.com/office/powerpoint/2010/main" val="2693145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129" indent="-457129">
              <a:buFont typeface="+mj-lt"/>
              <a:buAutoNum type="arabicPeriod" startAt="4"/>
            </a:pPr>
            <a:r>
              <a:rPr lang="en-GB" b="1" dirty="0"/>
              <a:t>Prepare building development plans for a five year period. </a:t>
            </a:r>
            <a:br>
              <a:rPr lang="en-GB" dirty="0"/>
            </a:br>
            <a:r>
              <a:rPr lang="en-GB" dirty="0"/>
              <a:t>The plan shall be such that it can be phased and these phases prioritised. (this will assist when bidding for LCVAP/SCA</a:t>
            </a:r>
          </a:p>
          <a:p>
            <a:pPr marL="457129" indent="-457129">
              <a:buFont typeface="+mj-lt"/>
              <a:buAutoNum type="arabicPeriod" startAt="4"/>
            </a:pPr>
            <a:endParaRPr lang="en-GB" dirty="0"/>
          </a:p>
          <a:p>
            <a:pPr marL="457129" indent="-457129">
              <a:buFont typeface="+mj-lt"/>
              <a:buAutoNum type="arabicPeriod" startAt="4"/>
            </a:pPr>
            <a:r>
              <a:rPr lang="en-GB" b="1" dirty="0"/>
              <a:t>Advise on all financial matters relating to buildings including available funding streams, financial liabilities and the financial management of building projects. </a:t>
            </a:r>
          </a:p>
          <a:p>
            <a:pPr marL="342846" indent="-342846">
              <a:buFont typeface="+mj-lt"/>
              <a:buAutoNum type="arabicPeriod" startAt="4"/>
            </a:pPr>
            <a:endParaRPr lang="en-GB" b="1" dirty="0"/>
          </a:p>
          <a:p>
            <a:pPr marL="457129" indent="-457129">
              <a:buFont typeface="+mj-lt"/>
              <a:buAutoNum type="arabicPeriod" startAt="4"/>
            </a:pPr>
            <a:r>
              <a:rPr lang="en-GB" b="1" dirty="0"/>
              <a:t>Liaise, on behalf of the school, with Dioceses, Local Authorities, DFE, ESFA and other relevant bodies and prepare submissions, on behalf of the school, obtain approval for schemes requiring DFC funding and to bid for LCVAP funding.</a:t>
            </a:r>
          </a:p>
          <a:p>
            <a:pPr marL="457129" indent="-457129">
              <a:buFont typeface="+mj-lt"/>
              <a:buAutoNum type="arabicPeriod" startAt="4"/>
            </a:pPr>
            <a:endParaRPr lang="en-GB" b="1" dirty="0"/>
          </a:p>
          <a:p>
            <a:pPr marL="457129" indent="-457129">
              <a:buFont typeface="+mj-lt"/>
              <a:buAutoNum type="arabicPeriod" startAt="4"/>
            </a:pPr>
            <a:r>
              <a:rPr lang="en-GB" b="1" dirty="0"/>
              <a:t>Visit the school at least twice a year to discuss building requirements</a:t>
            </a:r>
          </a:p>
          <a:p>
            <a:endParaRPr lang="en-GB" dirty="0"/>
          </a:p>
        </p:txBody>
      </p:sp>
      <p:sp>
        <p:nvSpPr>
          <p:cNvPr id="4" name="Slide Number Placeholder 3"/>
          <p:cNvSpPr>
            <a:spLocks noGrp="1"/>
          </p:cNvSpPr>
          <p:nvPr>
            <p:ph type="sldNum" sz="quarter" idx="5"/>
          </p:nvPr>
        </p:nvSpPr>
        <p:spPr/>
        <p:txBody>
          <a:bodyPr/>
          <a:lstStyle/>
          <a:p>
            <a:fld id="{8212479C-8531-4D2B-81DE-8A8F8CB5580C}" type="slidenum">
              <a:rPr lang="en-GB" smtClean="0"/>
              <a:pPr/>
              <a:t>6</a:t>
            </a:fld>
            <a:endParaRPr lang="en-GB" dirty="0"/>
          </a:p>
        </p:txBody>
      </p:sp>
    </p:spTree>
    <p:extLst>
      <p:ext uri="{BB962C8B-B14F-4D97-AF65-F5344CB8AC3E}">
        <p14:creationId xmlns:p14="http://schemas.microsoft.com/office/powerpoint/2010/main" val="1788880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Slide Number Placeholder 3"/>
          <p:cNvSpPr>
            <a:spLocks noGrp="1"/>
          </p:cNvSpPr>
          <p:nvPr>
            <p:ph type="sldNum" sz="quarter" idx="5"/>
          </p:nvPr>
        </p:nvSpPr>
        <p:spPr/>
        <p:txBody>
          <a:bodyPr/>
          <a:lstStyle/>
          <a:p>
            <a:fld id="{8212479C-8531-4D2B-81DE-8A8F8CB5580C}" type="slidenum">
              <a:rPr lang="en-GB" smtClean="0"/>
              <a:t>7</a:t>
            </a:fld>
            <a:endParaRPr lang="en-GB"/>
          </a:p>
        </p:txBody>
      </p:sp>
    </p:spTree>
    <p:extLst>
      <p:ext uri="{BB962C8B-B14F-4D97-AF65-F5344CB8AC3E}">
        <p14:creationId xmlns:p14="http://schemas.microsoft.com/office/powerpoint/2010/main" val="711022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164" indent="-170164">
              <a:buFont typeface="Arial" panose="020B0604020202020204" pitchFamily="34" charset="0"/>
              <a:buChar char="•"/>
            </a:pPr>
            <a:r>
              <a:rPr lang="en-GB" dirty="0"/>
              <a:t>There are a number of percentages that come up time and again.</a:t>
            </a:r>
          </a:p>
          <a:p>
            <a:pPr marL="170164" indent="-170164">
              <a:buFont typeface="Arial" panose="020B0604020202020204" pitchFamily="34" charset="0"/>
              <a:buChar char="•"/>
            </a:pPr>
            <a:r>
              <a:rPr lang="en-GB" dirty="0"/>
              <a:t>By the end of today we’ll hopefully know exact what all of these correspond to.</a:t>
            </a:r>
          </a:p>
        </p:txBody>
      </p:sp>
      <p:sp>
        <p:nvSpPr>
          <p:cNvPr id="4" name="Slide Number Placeholder 3"/>
          <p:cNvSpPr>
            <a:spLocks noGrp="1"/>
          </p:cNvSpPr>
          <p:nvPr>
            <p:ph type="sldNum" sz="quarter" idx="5"/>
          </p:nvPr>
        </p:nvSpPr>
        <p:spPr/>
        <p:txBody>
          <a:bodyPr/>
          <a:lstStyle/>
          <a:p>
            <a:fld id="{8212479C-8531-4D2B-81DE-8A8F8CB5580C}" type="slidenum">
              <a:rPr lang="en-GB" smtClean="0"/>
              <a:pPr/>
              <a:t>8</a:t>
            </a:fld>
            <a:endParaRPr lang="en-GB" dirty="0"/>
          </a:p>
        </p:txBody>
      </p:sp>
    </p:spTree>
    <p:extLst>
      <p:ext uri="{BB962C8B-B14F-4D97-AF65-F5344CB8AC3E}">
        <p14:creationId xmlns:p14="http://schemas.microsoft.com/office/powerpoint/2010/main" val="3201998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164" indent="-170164">
              <a:buFont typeface="Arial" panose="020B0604020202020204" pitchFamily="34" charset="0"/>
              <a:buChar char="•"/>
            </a:pPr>
            <a:r>
              <a:rPr lang="en-GB" dirty="0"/>
              <a:t>When consultants provide costs for capital projects, they come in the following format:</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This is a simplified version, by they all follow the same basic principle.</a:t>
            </a:r>
          </a:p>
          <a:p>
            <a:pPr marL="170164" indent="-170164">
              <a:buFont typeface="Arial" panose="020B0604020202020204" pitchFamily="34" charset="0"/>
              <a:buChar char="•"/>
            </a:pPr>
            <a:endParaRPr lang="en-GB" dirty="0"/>
          </a:p>
          <a:p>
            <a:pPr marL="170164" indent="-170164">
              <a:buFont typeface="Arial" panose="020B0604020202020204" pitchFamily="34" charset="0"/>
              <a:buChar char="•"/>
            </a:pPr>
            <a:r>
              <a:rPr lang="en-GB" dirty="0"/>
              <a:t>Consultant Fees start at 15% for project up to £100,000</a:t>
            </a:r>
          </a:p>
          <a:p>
            <a:pPr marL="170164" indent="-170164">
              <a:buFont typeface="Arial" panose="020B0604020202020204" pitchFamily="34" charset="0"/>
              <a:buChar char="•"/>
            </a:pPr>
            <a:r>
              <a:rPr lang="en-GB" dirty="0"/>
              <a:t>14% from £100,000 to £250,000</a:t>
            </a:r>
          </a:p>
          <a:p>
            <a:pPr marL="170164" indent="-170164">
              <a:buFont typeface="Arial" panose="020B0604020202020204" pitchFamily="34" charset="0"/>
              <a:buChar char="•"/>
            </a:pPr>
            <a:r>
              <a:rPr lang="en-GB" dirty="0"/>
              <a:t>12% for projects above £250,000 (although what they can charge this fee on changes at £500,000)</a:t>
            </a:r>
          </a:p>
        </p:txBody>
      </p:sp>
      <p:sp>
        <p:nvSpPr>
          <p:cNvPr id="4" name="Slide Number Placeholder 3"/>
          <p:cNvSpPr>
            <a:spLocks noGrp="1"/>
          </p:cNvSpPr>
          <p:nvPr>
            <p:ph type="sldNum" sz="quarter" idx="5"/>
          </p:nvPr>
        </p:nvSpPr>
        <p:spPr/>
        <p:txBody>
          <a:bodyPr/>
          <a:lstStyle/>
          <a:p>
            <a:fld id="{8212479C-8531-4D2B-81DE-8A8F8CB5580C}" type="slidenum">
              <a:rPr lang="en-GB" smtClean="0"/>
              <a:pPr/>
              <a:t>9</a:t>
            </a:fld>
            <a:endParaRPr lang="en-GB" dirty="0"/>
          </a:p>
        </p:txBody>
      </p:sp>
    </p:spTree>
    <p:extLst>
      <p:ext uri="{BB962C8B-B14F-4D97-AF65-F5344CB8AC3E}">
        <p14:creationId xmlns:p14="http://schemas.microsoft.com/office/powerpoint/2010/main" val="15195177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9AC37-9A4A-44B5-969E-F3CDE10B0F70}"/>
              </a:ext>
            </a:extLst>
          </p:cNvPr>
          <p:cNvSpPr>
            <a:spLocks noGrp="1"/>
          </p:cNvSpPr>
          <p:nvPr>
            <p:ph type="ctrTitle"/>
          </p:nvPr>
        </p:nvSpPr>
        <p:spPr>
          <a:xfrm>
            <a:off x="1524000" y="3277730"/>
            <a:ext cx="9144000" cy="2387600"/>
          </a:xfrm>
        </p:spPr>
        <p:txBody>
          <a:bodyPr anchor="t" anchorCtr="0">
            <a:normAutofit/>
          </a:bodyPr>
          <a:lstStyle>
            <a:lvl1pPr algn="ctr">
              <a:defRPr sz="40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4" name="Date Placeholder 3">
            <a:extLst>
              <a:ext uri="{FF2B5EF4-FFF2-40B4-BE49-F238E27FC236}">
                <a16:creationId xmlns:a16="http://schemas.microsoft.com/office/drawing/2014/main" id="{E2A84473-8D42-4E0A-BA7C-3FF2527B659B}"/>
              </a:ext>
            </a:extLst>
          </p:cNvPr>
          <p:cNvSpPr>
            <a:spLocks noGrp="1"/>
          </p:cNvSpPr>
          <p:nvPr>
            <p:ph type="dt" sz="half" idx="10"/>
          </p:nvPr>
        </p:nvSpPr>
        <p:spPr>
          <a:xfrm>
            <a:off x="838200" y="6492875"/>
            <a:ext cx="27432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62BBB5A2-66A7-46E6-8B3D-20C48C4F9C64}" type="datetimeFigureOut">
              <a:rPr lang="en-GB" smtClean="0"/>
              <a:pPr/>
              <a:t>26/09/2019</a:t>
            </a:fld>
            <a:endParaRPr lang="en-GB" dirty="0"/>
          </a:p>
        </p:txBody>
      </p:sp>
      <p:sp>
        <p:nvSpPr>
          <p:cNvPr id="5" name="Footer Placeholder 4">
            <a:extLst>
              <a:ext uri="{FF2B5EF4-FFF2-40B4-BE49-F238E27FC236}">
                <a16:creationId xmlns:a16="http://schemas.microsoft.com/office/drawing/2014/main" id="{216E00D9-4888-4A95-AB0C-6A7CAF7C3657}"/>
              </a:ext>
            </a:extLst>
          </p:cNvPr>
          <p:cNvSpPr>
            <a:spLocks noGrp="1"/>
          </p:cNvSpPr>
          <p:nvPr>
            <p:ph type="ftr" sz="quarter" idx="11"/>
          </p:nvPr>
        </p:nvSpPr>
        <p:spPr>
          <a:xfrm>
            <a:off x="4038600" y="6492875"/>
            <a:ext cx="41148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GB" dirty="0"/>
          </a:p>
        </p:txBody>
      </p:sp>
      <p:sp>
        <p:nvSpPr>
          <p:cNvPr id="6" name="Slide Number Placeholder 5">
            <a:extLst>
              <a:ext uri="{FF2B5EF4-FFF2-40B4-BE49-F238E27FC236}">
                <a16:creationId xmlns:a16="http://schemas.microsoft.com/office/drawing/2014/main" id="{6E620ED5-C1CC-4D7E-9D27-C69E6474DD33}"/>
              </a:ext>
            </a:extLst>
          </p:cNvPr>
          <p:cNvSpPr>
            <a:spLocks noGrp="1"/>
          </p:cNvSpPr>
          <p:nvPr>
            <p:ph type="sldNum" sz="quarter" idx="12"/>
          </p:nvPr>
        </p:nvSpPr>
        <p:spPr>
          <a:xfrm>
            <a:off x="8610600" y="6492875"/>
            <a:ext cx="27432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426DA184-27FC-4B33-9A19-9F11124846D6}" type="slidenum">
              <a:rPr lang="en-GB" smtClean="0"/>
              <a:pPr/>
              <a:t>‹#›</a:t>
            </a:fld>
            <a:endParaRPr lang="en-GB" dirty="0"/>
          </a:p>
        </p:txBody>
      </p:sp>
      <p:pic>
        <p:nvPicPr>
          <p:cNvPr id="8" name="Picture 7">
            <a:extLst>
              <a:ext uri="{FF2B5EF4-FFF2-40B4-BE49-F238E27FC236}">
                <a16:creationId xmlns:a16="http://schemas.microsoft.com/office/drawing/2014/main" id="{4D4D0F25-FEBB-4E71-961E-9927FE59A33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220658"/>
            <a:ext cx="12192000" cy="2006600"/>
          </a:xfrm>
          <a:prstGeom prst="rect">
            <a:avLst/>
          </a:prstGeom>
        </p:spPr>
      </p:pic>
    </p:spTree>
    <p:extLst>
      <p:ext uri="{BB962C8B-B14F-4D97-AF65-F5344CB8AC3E}">
        <p14:creationId xmlns:p14="http://schemas.microsoft.com/office/powerpoint/2010/main" val="42884178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4C2738-47EA-4875-B502-99958E23FB4D}"/>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3" name="Footer Placeholder 2">
            <a:extLst>
              <a:ext uri="{FF2B5EF4-FFF2-40B4-BE49-F238E27FC236}">
                <a16:creationId xmlns:a16="http://schemas.microsoft.com/office/drawing/2014/main" id="{3318F0D6-7050-45C1-A369-3380E7417EF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E2B3CC1-9ACF-46E2-9E91-CBC04BD5F2AC}"/>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3280800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5A65A-D69A-404E-9B8E-C133904597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CCCEE06-1D9C-4F58-9FFA-B428341762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3AFB4E-07E4-4411-95F3-13A568B62C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E67F22-6D38-4C70-BD8F-206F229ADE99}"/>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6" name="Footer Placeholder 5">
            <a:extLst>
              <a:ext uri="{FF2B5EF4-FFF2-40B4-BE49-F238E27FC236}">
                <a16:creationId xmlns:a16="http://schemas.microsoft.com/office/drawing/2014/main" id="{B9128A86-C771-4EB8-B3E6-17FFF05DBD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54964F-69EB-4FA1-BFA5-ECAAB52D4084}"/>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18590651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E3150-E41C-4D5F-90C2-324C4E6A63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BBFF5A6-9B29-4272-92E6-58E49D9836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3E1A6D-CF16-4DBE-AE44-418FB0BEA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21D8AF-6D34-4F58-BDC3-5697E71B8F15}"/>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6" name="Footer Placeholder 5">
            <a:extLst>
              <a:ext uri="{FF2B5EF4-FFF2-40B4-BE49-F238E27FC236}">
                <a16:creationId xmlns:a16="http://schemas.microsoft.com/office/drawing/2014/main" id="{240F76F8-3F96-4C86-A609-5946B4FD4E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8B9C5B7-7B89-4D22-BB69-FB9E26CC6D5E}"/>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3534479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6AC38-C664-4EB8-96C7-EC006AEBD92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7E8AF42-02C4-4EBD-AB06-E424D8DAF6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0D0A27-495A-4CBA-8A2F-46FBD13AB41F}"/>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5" name="Footer Placeholder 4">
            <a:extLst>
              <a:ext uri="{FF2B5EF4-FFF2-40B4-BE49-F238E27FC236}">
                <a16:creationId xmlns:a16="http://schemas.microsoft.com/office/drawing/2014/main" id="{BA231774-7CB7-4F06-9882-B3333BFB72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A36E77-E645-4B9C-929A-01305B8D5B09}"/>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23774084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6F6849-6BF0-4A19-B175-CFF0B72E495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66254F-F22E-447A-97C2-DFA26D6186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E7FBC4-4399-4647-AC21-48AA8220A7DE}"/>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5" name="Footer Placeholder 4">
            <a:extLst>
              <a:ext uri="{FF2B5EF4-FFF2-40B4-BE49-F238E27FC236}">
                <a16:creationId xmlns:a16="http://schemas.microsoft.com/office/drawing/2014/main" id="{A15F51BF-2943-47FC-AF50-FE0FC92EB6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1B45EB-0045-44E0-9542-643971440CCA}"/>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17196347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A close up of a logo&#10;&#10;Description automatically generated">
            <a:extLst>
              <a:ext uri="{FF2B5EF4-FFF2-40B4-BE49-F238E27FC236}">
                <a16:creationId xmlns:a16="http://schemas.microsoft.com/office/drawing/2014/main" id="{2652E683-D61B-4870-B912-0C10FC43420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4486275"/>
            <a:ext cx="12192000" cy="2006600"/>
          </a:xfrm>
          <a:prstGeom prst="rect">
            <a:avLst/>
          </a:prstGeom>
        </p:spPr>
      </p:pic>
      <p:sp>
        <p:nvSpPr>
          <p:cNvPr id="4" name="Date Placeholder 3">
            <a:extLst>
              <a:ext uri="{FF2B5EF4-FFF2-40B4-BE49-F238E27FC236}">
                <a16:creationId xmlns:a16="http://schemas.microsoft.com/office/drawing/2014/main" id="{929B4701-79CF-4586-ACB4-5C858DD7787F}"/>
              </a:ext>
            </a:extLst>
          </p:cNvPr>
          <p:cNvSpPr>
            <a:spLocks noGrp="1"/>
          </p:cNvSpPr>
          <p:nvPr>
            <p:ph type="dt" sz="half" idx="10"/>
          </p:nvPr>
        </p:nvSpPr>
        <p:spPr>
          <a:xfrm>
            <a:off x="838200" y="6486970"/>
            <a:ext cx="2743200" cy="36512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62BBB5A2-66A7-46E6-8B3D-20C48C4F9C64}" type="datetimeFigureOut">
              <a:rPr lang="en-GB" smtClean="0"/>
              <a:pPr/>
              <a:t>26/09/2019</a:t>
            </a:fld>
            <a:endParaRPr lang="en-GB" dirty="0"/>
          </a:p>
        </p:txBody>
      </p:sp>
      <p:sp>
        <p:nvSpPr>
          <p:cNvPr id="5" name="Footer Placeholder 4">
            <a:extLst>
              <a:ext uri="{FF2B5EF4-FFF2-40B4-BE49-F238E27FC236}">
                <a16:creationId xmlns:a16="http://schemas.microsoft.com/office/drawing/2014/main" id="{96D4AA65-3231-4C27-8A0F-C05ABFEB0715}"/>
              </a:ext>
            </a:extLst>
          </p:cNvPr>
          <p:cNvSpPr>
            <a:spLocks noGrp="1"/>
          </p:cNvSpPr>
          <p:nvPr>
            <p:ph type="ftr" sz="quarter" idx="11"/>
          </p:nvPr>
        </p:nvSpPr>
        <p:spPr>
          <a:xfrm>
            <a:off x="4038600" y="6486981"/>
            <a:ext cx="4114800" cy="36512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endParaRPr lang="en-GB" dirty="0"/>
          </a:p>
        </p:txBody>
      </p:sp>
      <p:sp>
        <p:nvSpPr>
          <p:cNvPr id="6" name="Slide Number Placeholder 5">
            <a:extLst>
              <a:ext uri="{FF2B5EF4-FFF2-40B4-BE49-F238E27FC236}">
                <a16:creationId xmlns:a16="http://schemas.microsoft.com/office/drawing/2014/main" id="{282B38CC-7C29-45B2-97DC-14D75E0D2665}"/>
              </a:ext>
            </a:extLst>
          </p:cNvPr>
          <p:cNvSpPr>
            <a:spLocks noGrp="1"/>
          </p:cNvSpPr>
          <p:nvPr>
            <p:ph type="sldNum" sz="quarter" idx="12"/>
          </p:nvPr>
        </p:nvSpPr>
        <p:spPr>
          <a:xfrm>
            <a:off x="8610600" y="6486980"/>
            <a:ext cx="2743200" cy="36512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426DA184-27FC-4B33-9A19-9F11124846D6}" type="slidenum">
              <a:rPr lang="en-GB" smtClean="0"/>
              <a:pPr/>
              <a:t>‹#›</a:t>
            </a:fld>
            <a:endParaRPr lang="en-GB" dirty="0"/>
          </a:p>
        </p:txBody>
      </p:sp>
      <p:sp>
        <p:nvSpPr>
          <p:cNvPr id="9" name="Title 1">
            <a:extLst>
              <a:ext uri="{FF2B5EF4-FFF2-40B4-BE49-F238E27FC236}">
                <a16:creationId xmlns:a16="http://schemas.microsoft.com/office/drawing/2014/main" id="{BF408BC1-CBC2-43C0-8B39-9F2C1F052E1E}"/>
              </a:ext>
            </a:extLst>
          </p:cNvPr>
          <p:cNvSpPr>
            <a:spLocks noGrp="1"/>
          </p:cNvSpPr>
          <p:nvPr>
            <p:ph type="title"/>
          </p:nvPr>
        </p:nvSpPr>
        <p:spPr>
          <a:xfrm>
            <a:off x="838200" y="365125"/>
            <a:ext cx="10515600" cy="779463"/>
          </a:xfrm>
        </p:spPr>
        <p:txBody>
          <a:bodyPr>
            <a:normAutofit/>
          </a:bodyPr>
          <a:lstStyle>
            <a:lvl1pPr>
              <a:defRPr sz="3600" b="1">
                <a:solidFill>
                  <a:srgbClr val="07B0AC"/>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10" name="Content Placeholder 2">
            <a:extLst>
              <a:ext uri="{FF2B5EF4-FFF2-40B4-BE49-F238E27FC236}">
                <a16:creationId xmlns:a16="http://schemas.microsoft.com/office/drawing/2014/main" id="{BBF4FAB8-2FAE-4873-8A46-6515064D2134}"/>
              </a:ext>
            </a:extLst>
          </p:cNvPr>
          <p:cNvSpPr>
            <a:spLocks noGrp="1"/>
          </p:cNvSpPr>
          <p:nvPr>
            <p:ph idx="1"/>
          </p:nvPr>
        </p:nvSpPr>
        <p:spPr>
          <a:xfrm>
            <a:off x="838200" y="1305098"/>
            <a:ext cx="10515600" cy="487186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11695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B82CE743-8842-4041-8120-E05F7402F0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82629"/>
            <a:ext cx="12192000" cy="6858000"/>
          </a:xfrm>
          <a:prstGeom prst="rect">
            <a:avLst/>
          </a:prstGeom>
        </p:spPr>
      </p:pic>
      <p:sp>
        <p:nvSpPr>
          <p:cNvPr id="2" name="Title 1">
            <a:extLst>
              <a:ext uri="{FF2B5EF4-FFF2-40B4-BE49-F238E27FC236}">
                <a16:creationId xmlns:a16="http://schemas.microsoft.com/office/drawing/2014/main" id="{6CFE475B-97C9-4DE0-B06F-63AC73A49569}"/>
              </a:ext>
            </a:extLst>
          </p:cNvPr>
          <p:cNvSpPr>
            <a:spLocks noGrp="1"/>
          </p:cNvSpPr>
          <p:nvPr>
            <p:ph type="title"/>
          </p:nvPr>
        </p:nvSpPr>
        <p:spPr>
          <a:xfrm>
            <a:off x="838200" y="365125"/>
            <a:ext cx="10515600" cy="779463"/>
          </a:xfrm>
        </p:spPr>
        <p:txBody>
          <a:bodyPr>
            <a:normAutofit/>
          </a:bodyPr>
          <a:lstStyle>
            <a:lvl1pPr>
              <a:defRPr sz="3600" b="1">
                <a:solidFill>
                  <a:srgbClr val="07B0AC"/>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902C27C2-8A1A-4A85-9A7A-752EC8768AEC}"/>
              </a:ext>
            </a:extLst>
          </p:cNvPr>
          <p:cNvSpPr>
            <a:spLocks noGrp="1"/>
          </p:cNvSpPr>
          <p:nvPr>
            <p:ph idx="1"/>
          </p:nvPr>
        </p:nvSpPr>
        <p:spPr>
          <a:xfrm>
            <a:off x="838200" y="1305098"/>
            <a:ext cx="10515600" cy="487186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929B4701-79CF-4586-ACB4-5C858DD7787F}"/>
              </a:ext>
            </a:extLst>
          </p:cNvPr>
          <p:cNvSpPr>
            <a:spLocks noGrp="1"/>
          </p:cNvSpPr>
          <p:nvPr>
            <p:ph type="dt" sz="half" idx="10"/>
          </p:nvPr>
        </p:nvSpPr>
        <p:spPr>
          <a:xfrm>
            <a:off x="838200" y="6486970"/>
            <a:ext cx="27432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62BBB5A2-66A7-46E6-8B3D-20C48C4F9C64}" type="datetimeFigureOut">
              <a:rPr lang="en-GB" smtClean="0"/>
              <a:pPr/>
              <a:t>26/09/2019</a:t>
            </a:fld>
            <a:endParaRPr lang="en-GB" dirty="0"/>
          </a:p>
        </p:txBody>
      </p:sp>
      <p:sp>
        <p:nvSpPr>
          <p:cNvPr id="5" name="Footer Placeholder 4">
            <a:extLst>
              <a:ext uri="{FF2B5EF4-FFF2-40B4-BE49-F238E27FC236}">
                <a16:creationId xmlns:a16="http://schemas.microsoft.com/office/drawing/2014/main" id="{96D4AA65-3231-4C27-8A0F-C05ABFEB0715}"/>
              </a:ext>
            </a:extLst>
          </p:cNvPr>
          <p:cNvSpPr>
            <a:spLocks noGrp="1"/>
          </p:cNvSpPr>
          <p:nvPr>
            <p:ph type="ftr" sz="quarter" idx="11"/>
          </p:nvPr>
        </p:nvSpPr>
        <p:spPr>
          <a:xfrm>
            <a:off x="4038600" y="6486981"/>
            <a:ext cx="41148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GB" dirty="0"/>
          </a:p>
        </p:txBody>
      </p:sp>
      <p:sp>
        <p:nvSpPr>
          <p:cNvPr id="6" name="Slide Number Placeholder 5">
            <a:extLst>
              <a:ext uri="{FF2B5EF4-FFF2-40B4-BE49-F238E27FC236}">
                <a16:creationId xmlns:a16="http://schemas.microsoft.com/office/drawing/2014/main" id="{282B38CC-7C29-45B2-97DC-14D75E0D2665}"/>
              </a:ext>
            </a:extLst>
          </p:cNvPr>
          <p:cNvSpPr>
            <a:spLocks noGrp="1"/>
          </p:cNvSpPr>
          <p:nvPr>
            <p:ph type="sldNum" sz="quarter" idx="12"/>
          </p:nvPr>
        </p:nvSpPr>
        <p:spPr>
          <a:xfrm>
            <a:off x="8610600" y="6486980"/>
            <a:ext cx="27432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426DA184-27FC-4B33-9A19-9F11124846D6}" type="slidenum">
              <a:rPr lang="en-GB" smtClean="0"/>
              <a:pPr/>
              <a:t>‹#›</a:t>
            </a:fld>
            <a:endParaRPr lang="en-GB" dirty="0"/>
          </a:p>
        </p:txBody>
      </p:sp>
    </p:spTree>
    <p:extLst>
      <p:ext uri="{BB962C8B-B14F-4D97-AF65-F5344CB8AC3E}">
        <p14:creationId xmlns:p14="http://schemas.microsoft.com/office/powerpoint/2010/main" val="7477471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9B4701-79CF-4586-ACB4-5C858DD7787F}"/>
              </a:ext>
            </a:extLst>
          </p:cNvPr>
          <p:cNvSpPr>
            <a:spLocks noGrp="1"/>
          </p:cNvSpPr>
          <p:nvPr>
            <p:ph type="dt" sz="half" idx="10"/>
          </p:nvPr>
        </p:nvSpPr>
        <p:spPr>
          <a:xfrm>
            <a:off x="838200" y="6486970"/>
            <a:ext cx="27432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62BBB5A2-66A7-46E6-8B3D-20C48C4F9C64}" type="datetimeFigureOut">
              <a:rPr lang="en-GB" smtClean="0"/>
              <a:pPr/>
              <a:t>26/09/2019</a:t>
            </a:fld>
            <a:endParaRPr lang="en-GB" dirty="0"/>
          </a:p>
        </p:txBody>
      </p:sp>
      <p:sp>
        <p:nvSpPr>
          <p:cNvPr id="5" name="Footer Placeholder 4">
            <a:extLst>
              <a:ext uri="{FF2B5EF4-FFF2-40B4-BE49-F238E27FC236}">
                <a16:creationId xmlns:a16="http://schemas.microsoft.com/office/drawing/2014/main" id="{96D4AA65-3231-4C27-8A0F-C05ABFEB0715}"/>
              </a:ext>
            </a:extLst>
          </p:cNvPr>
          <p:cNvSpPr>
            <a:spLocks noGrp="1"/>
          </p:cNvSpPr>
          <p:nvPr>
            <p:ph type="ftr" sz="quarter" idx="11"/>
          </p:nvPr>
        </p:nvSpPr>
        <p:spPr>
          <a:xfrm>
            <a:off x="4038600" y="6486981"/>
            <a:ext cx="41148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endParaRPr lang="en-GB" dirty="0"/>
          </a:p>
        </p:txBody>
      </p:sp>
      <p:sp>
        <p:nvSpPr>
          <p:cNvPr id="6" name="Slide Number Placeholder 5">
            <a:extLst>
              <a:ext uri="{FF2B5EF4-FFF2-40B4-BE49-F238E27FC236}">
                <a16:creationId xmlns:a16="http://schemas.microsoft.com/office/drawing/2014/main" id="{282B38CC-7C29-45B2-97DC-14D75E0D2665}"/>
              </a:ext>
            </a:extLst>
          </p:cNvPr>
          <p:cNvSpPr>
            <a:spLocks noGrp="1"/>
          </p:cNvSpPr>
          <p:nvPr>
            <p:ph type="sldNum" sz="quarter" idx="12"/>
          </p:nvPr>
        </p:nvSpPr>
        <p:spPr>
          <a:xfrm>
            <a:off x="8610600" y="6486980"/>
            <a:ext cx="2743200" cy="36512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fld id="{426DA184-27FC-4B33-9A19-9F11124846D6}" type="slidenum">
              <a:rPr lang="en-GB" smtClean="0"/>
              <a:pPr/>
              <a:t>‹#›</a:t>
            </a:fld>
            <a:endParaRPr lang="en-GB" dirty="0"/>
          </a:p>
        </p:txBody>
      </p:sp>
      <p:pic>
        <p:nvPicPr>
          <p:cNvPr id="8" name="Picture 7" descr="A close up of a logo&#10;&#10;Description automatically generated">
            <a:extLst>
              <a:ext uri="{FF2B5EF4-FFF2-40B4-BE49-F238E27FC236}">
                <a16:creationId xmlns:a16="http://schemas.microsoft.com/office/drawing/2014/main" id="{5BE4C680-D2E6-4D16-99D4-25BDF2A2723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4480370"/>
            <a:ext cx="12192000" cy="2006600"/>
          </a:xfrm>
          <a:prstGeom prst="rect">
            <a:avLst/>
          </a:prstGeom>
        </p:spPr>
      </p:pic>
      <p:sp>
        <p:nvSpPr>
          <p:cNvPr id="9" name="Title 1">
            <a:extLst>
              <a:ext uri="{FF2B5EF4-FFF2-40B4-BE49-F238E27FC236}">
                <a16:creationId xmlns:a16="http://schemas.microsoft.com/office/drawing/2014/main" id="{81DF9C64-8AD7-45CD-9646-5DEBA0F02B74}"/>
              </a:ext>
            </a:extLst>
          </p:cNvPr>
          <p:cNvSpPr>
            <a:spLocks noGrp="1"/>
          </p:cNvSpPr>
          <p:nvPr>
            <p:ph type="title"/>
          </p:nvPr>
        </p:nvSpPr>
        <p:spPr>
          <a:xfrm>
            <a:off x="838200" y="365125"/>
            <a:ext cx="10515600" cy="779463"/>
          </a:xfrm>
        </p:spPr>
        <p:txBody>
          <a:bodyPr>
            <a:normAutofit/>
          </a:bodyPr>
          <a:lstStyle>
            <a:lvl1pPr>
              <a:defRPr sz="3600"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10" name="Content Placeholder 2">
            <a:extLst>
              <a:ext uri="{FF2B5EF4-FFF2-40B4-BE49-F238E27FC236}">
                <a16:creationId xmlns:a16="http://schemas.microsoft.com/office/drawing/2014/main" id="{A1265735-A5E1-445E-8A53-EA26084EBCA1}"/>
              </a:ext>
            </a:extLst>
          </p:cNvPr>
          <p:cNvSpPr>
            <a:spLocks noGrp="1"/>
          </p:cNvSpPr>
          <p:nvPr>
            <p:ph idx="1"/>
          </p:nvPr>
        </p:nvSpPr>
        <p:spPr>
          <a:xfrm>
            <a:off x="838200" y="1305098"/>
            <a:ext cx="10515600" cy="4871865"/>
          </a:xfrm>
        </p:spPr>
        <p:txBody>
          <a:bodyPr/>
          <a:lstStyle>
            <a:lvl1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8362965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9B4701-79CF-4586-ACB4-5C858DD7787F}"/>
              </a:ext>
            </a:extLst>
          </p:cNvPr>
          <p:cNvSpPr>
            <a:spLocks noGrp="1"/>
          </p:cNvSpPr>
          <p:nvPr>
            <p:ph type="dt" sz="half" idx="10"/>
          </p:nvPr>
        </p:nvSpPr>
        <p:spPr>
          <a:xfrm>
            <a:off x="838200" y="6486970"/>
            <a:ext cx="2743200" cy="36512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62BBB5A2-66A7-46E6-8B3D-20C48C4F9C64}" type="datetimeFigureOut">
              <a:rPr lang="en-GB" smtClean="0"/>
              <a:pPr/>
              <a:t>26/09/2019</a:t>
            </a:fld>
            <a:endParaRPr lang="en-GB" dirty="0"/>
          </a:p>
        </p:txBody>
      </p:sp>
      <p:sp>
        <p:nvSpPr>
          <p:cNvPr id="5" name="Footer Placeholder 4">
            <a:extLst>
              <a:ext uri="{FF2B5EF4-FFF2-40B4-BE49-F238E27FC236}">
                <a16:creationId xmlns:a16="http://schemas.microsoft.com/office/drawing/2014/main" id="{96D4AA65-3231-4C27-8A0F-C05ABFEB0715}"/>
              </a:ext>
            </a:extLst>
          </p:cNvPr>
          <p:cNvSpPr>
            <a:spLocks noGrp="1"/>
          </p:cNvSpPr>
          <p:nvPr>
            <p:ph type="ftr" sz="quarter" idx="11"/>
          </p:nvPr>
        </p:nvSpPr>
        <p:spPr>
          <a:xfrm>
            <a:off x="4038600" y="6486981"/>
            <a:ext cx="4114800" cy="36512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endParaRPr lang="en-GB" dirty="0"/>
          </a:p>
        </p:txBody>
      </p:sp>
      <p:sp>
        <p:nvSpPr>
          <p:cNvPr id="6" name="Slide Number Placeholder 5">
            <a:extLst>
              <a:ext uri="{FF2B5EF4-FFF2-40B4-BE49-F238E27FC236}">
                <a16:creationId xmlns:a16="http://schemas.microsoft.com/office/drawing/2014/main" id="{282B38CC-7C29-45B2-97DC-14D75E0D2665}"/>
              </a:ext>
            </a:extLst>
          </p:cNvPr>
          <p:cNvSpPr>
            <a:spLocks noGrp="1"/>
          </p:cNvSpPr>
          <p:nvPr>
            <p:ph type="sldNum" sz="quarter" idx="12"/>
          </p:nvPr>
        </p:nvSpPr>
        <p:spPr>
          <a:xfrm>
            <a:off x="8610600" y="6486980"/>
            <a:ext cx="2743200" cy="36512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426DA184-27FC-4B33-9A19-9F11124846D6}" type="slidenum">
              <a:rPr lang="en-GB" smtClean="0"/>
              <a:pPr/>
              <a:t>‹#›</a:t>
            </a:fld>
            <a:endParaRPr lang="en-GB" dirty="0"/>
          </a:p>
        </p:txBody>
      </p:sp>
      <p:sp>
        <p:nvSpPr>
          <p:cNvPr id="9" name="Title 1">
            <a:extLst>
              <a:ext uri="{FF2B5EF4-FFF2-40B4-BE49-F238E27FC236}">
                <a16:creationId xmlns:a16="http://schemas.microsoft.com/office/drawing/2014/main" id="{BF408BC1-CBC2-43C0-8B39-9F2C1F052E1E}"/>
              </a:ext>
            </a:extLst>
          </p:cNvPr>
          <p:cNvSpPr>
            <a:spLocks noGrp="1"/>
          </p:cNvSpPr>
          <p:nvPr>
            <p:ph type="title"/>
          </p:nvPr>
        </p:nvSpPr>
        <p:spPr>
          <a:xfrm>
            <a:off x="838200" y="365125"/>
            <a:ext cx="10515600" cy="779463"/>
          </a:xfrm>
        </p:spPr>
        <p:txBody>
          <a:bodyPr>
            <a:normAutofit/>
          </a:bodyPr>
          <a:lstStyle>
            <a:lvl1pPr>
              <a:defRPr sz="3600" b="1">
                <a:solidFill>
                  <a:srgbClr val="07B0AC"/>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endParaRPr lang="en-GB" dirty="0"/>
          </a:p>
        </p:txBody>
      </p:sp>
      <p:sp>
        <p:nvSpPr>
          <p:cNvPr id="10" name="Content Placeholder 2">
            <a:extLst>
              <a:ext uri="{FF2B5EF4-FFF2-40B4-BE49-F238E27FC236}">
                <a16:creationId xmlns:a16="http://schemas.microsoft.com/office/drawing/2014/main" id="{BBF4FAB8-2FAE-4873-8A46-6515064D2134}"/>
              </a:ext>
            </a:extLst>
          </p:cNvPr>
          <p:cNvSpPr>
            <a:spLocks noGrp="1"/>
          </p:cNvSpPr>
          <p:nvPr>
            <p:ph idx="1"/>
          </p:nvPr>
        </p:nvSpPr>
        <p:spPr>
          <a:xfrm>
            <a:off x="838200" y="1305098"/>
            <a:ext cx="10515600" cy="4871865"/>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670059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F1627-7A19-42DA-9C5E-90EFC556FC7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240F373-A085-4D3C-85F1-5D53CBE4BC07}"/>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4" name="Footer Placeholder 3">
            <a:extLst>
              <a:ext uri="{FF2B5EF4-FFF2-40B4-BE49-F238E27FC236}">
                <a16:creationId xmlns:a16="http://schemas.microsoft.com/office/drawing/2014/main" id="{5448253B-DD45-4825-B4FB-2EBE2A52F4D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D91C2CD-9889-4E86-9BA3-641E7AEF824E}"/>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36291869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D945D-C83E-44D0-B179-855DD8A8B8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CE212F7-9A28-40E8-9086-E6D5077ACD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C8443C-B5C9-4D79-8F17-66648582FF57}"/>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5" name="Footer Placeholder 4">
            <a:extLst>
              <a:ext uri="{FF2B5EF4-FFF2-40B4-BE49-F238E27FC236}">
                <a16:creationId xmlns:a16="http://schemas.microsoft.com/office/drawing/2014/main" id="{836F7109-EDB6-4E69-8457-CD4EF4A64D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B1E11B-B61B-46BD-A54F-B64A5EE9BA4F}"/>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37607047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390D1-8C28-44B1-830D-2096E3185C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863E67-1175-4174-A387-5506119E28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B3114F0-C86A-4751-80A6-C93C140131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34597B2-7FC0-4B85-A6AF-84B8A36E04E2}"/>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6" name="Footer Placeholder 5">
            <a:extLst>
              <a:ext uri="{FF2B5EF4-FFF2-40B4-BE49-F238E27FC236}">
                <a16:creationId xmlns:a16="http://schemas.microsoft.com/office/drawing/2014/main" id="{6D01D3AD-08C5-4513-9A09-9B85503E59C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B731FF-0371-42D9-9C12-87CEEB3024E9}"/>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28512358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5D51B-836E-4B77-BB76-9F510DEADB9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5BD36D3-8EEC-4865-A3AD-62022AC286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BB8342-F16E-40BA-9700-DE2839239F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DF0ADD3-2229-42C5-8DE1-0EE810648A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C5F935-2CEE-4EA0-B098-D5A896A9B09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2C8E505-ECD9-43DA-A1A3-7CDFFB5F4F42}"/>
              </a:ext>
            </a:extLst>
          </p:cNvPr>
          <p:cNvSpPr>
            <a:spLocks noGrp="1"/>
          </p:cNvSpPr>
          <p:nvPr>
            <p:ph type="dt" sz="half" idx="10"/>
          </p:nvPr>
        </p:nvSpPr>
        <p:spPr/>
        <p:txBody>
          <a:bodyPr/>
          <a:lstStyle/>
          <a:p>
            <a:fld id="{62BBB5A2-66A7-46E6-8B3D-20C48C4F9C64}" type="datetimeFigureOut">
              <a:rPr lang="en-GB" smtClean="0"/>
              <a:t>26/09/2019</a:t>
            </a:fld>
            <a:endParaRPr lang="en-GB"/>
          </a:p>
        </p:txBody>
      </p:sp>
      <p:sp>
        <p:nvSpPr>
          <p:cNvPr id="8" name="Footer Placeholder 7">
            <a:extLst>
              <a:ext uri="{FF2B5EF4-FFF2-40B4-BE49-F238E27FC236}">
                <a16:creationId xmlns:a16="http://schemas.microsoft.com/office/drawing/2014/main" id="{60FAFCDC-F593-4EC7-956A-B66525CE86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0E563C6-182D-4626-872E-9CCE4AA615EE}"/>
              </a:ext>
            </a:extLst>
          </p:cNvPr>
          <p:cNvSpPr>
            <a:spLocks noGrp="1"/>
          </p:cNvSpPr>
          <p:nvPr>
            <p:ph type="sldNum" sz="quarter" idx="12"/>
          </p:nvPr>
        </p:nvSpPr>
        <p:spPr/>
        <p:txBody>
          <a:bodyPr/>
          <a:lstStyle/>
          <a:p>
            <a:fld id="{426DA184-27FC-4B33-9A19-9F11124846D6}" type="slidenum">
              <a:rPr lang="en-GB" smtClean="0"/>
              <a:t>‹#›</a:t>
            </a:fld>
            <a:endParaRPr lang="en-GB"/>
          </a:p>
        </p:txBody>
      </p:sp>
    </p:spTree>
    <p:extLst>
      <p:ext uri="{BB962C8B-B14F-4D97-AF65-F5344CB8AC3E}">
        <p14:creationId xmlns:p14="http://schemas.microsoft.com/office/powerpoint/2010/main" val="12587701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2475DA-2D01-402C-806B-236F77923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15DDFA-586A-4D29-BDBC-41F1892A78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BF6914-AC4C-4B08-BFEA-6396A276F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BB5A2-66A7-46E6-8B3D-20C48C4F9C64}" type="datetimeFigureOut">
              <a:rPr lang="en-GB" smtClean="0"/>
              <a:t>26/09/2019</a:t>
            </a:fld>
            <a:endParaRPr lang="en-GB"/>
          </a:p>
        </p:txBody>
      </p:sp>
      <p:sp>
        <p:nvSpPr>
          <p:cNvPr id="5" name="Footer Placeholder 4">
            <a:extLst>
              <a:ext uri="{FF2B5EF4-FFF2-40B4-BE49-F238E27FC236}">
                <a16:creationId xmlns:a16="http://schemas.microsoft.com/office/drawing/2014/main" id="{58548AF6-61EF-467B-9980-4C34F8FBA5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427984F-A281-4D86-B8DA-0F3BFDB3A3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6DA184-27FC-4B33-9A19-9F11124846D6}" type="slidenum">
              <a:rPr lang="en-GB" smtClean="0"/>
              <a:t>‹#›</a:t>
            </a:fld>
            <a:endParaRPr lang="en-GB"/>
          </a:p>
        </p:txBody>
      </p:sp>
    </p:spTree>
    <p:extLst>
      <p:ext uri="{BB962C8B-B14F-4D97-AF65-F5344CB8AC3E}">
        <p14:creationId xmlns:p14="http://schemas.microsoft.com/office/powerpoint/2010/main" val="2470215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54" r:id="rId6"/>
    <p:sldLayoutId id="2147483651" r:id="rId7"/>
    <p:sldLayoutId id="2147483652" r:id="rId8"/>
    <p:sldLayoutId id="2147483653" r:id="rId9"/>
    <p:sldLayoutId id="2147483655" r:id="rId10"/>
    <p:sldLayoutId id="2147483656" r:id="rId11"/>
    <p:sldLayoutId id="2147483657" r:id="rId12"/>
    <p:sldLayoutId id="2147483658" r:id="rId13"/>
    <p:sldLayoutId id="2147483659" r:id="rId14"/>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30AE0-238F-4ACD-B6CA-063C3400A2CD}"/>
              </a:ext>
            </a:extLst>
          </p:cNvPr>
          <p:cNvSpPr>
            <a:spLocks noGrp="1"/>
          </p:cNvSpPr>
          <p:nvPr>
            <p:ph type="ctrTitle"/>
          </p:nvPr>
        </p:nvSpPr>
        <p:spPr>
          <a:xfrm>
            <a:off x="702906" y="3705112"/>
            <a:ext cx="10786188" cy="946400"/>
          </a:xfrm>
        </p:spPr>
        <p:txBody>
          <a:bodyPr/>
          <a:lstStyle/>
          <a:p>
            <a:r>
              <a:rPr lang="en-GB" b="1" dirty="0"/>
              <a:t>BUILDINGS FOR BUILDING THE KINGDOM</a:t>
            </a:r>
          </a:p>
        </p:txBody>
      </p:sp>
    </p:spTree>
    <p:extLst>
      <p:ext uri="{BB962C8B-B14F-4D97-AF65-F5344CB8AC3E}">
        <p14:creationId xmlns:p14="http://schemas.microsoft.com/office/powerpoint/2010/main" val="29052319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206FA-C997-488D-8CE6-86ADD74CDB22}"/>
              </a:ext>
            </a:extLst>
          </p:cNvPr>
          <p:cNvSpPr>
            <a:spLocks noGrp="1"/>
          </p:cNvSpPr>
          <p:nvPr>
            <p:ph type="title"/>
          </p:nvPr>
        </p:nvSpPr>
        <p:spPr/>
        <p:txBody>
          <a:bodyPr/>
          <a:lstStyle/>
          <a:p>
            <a:r>
              <a:rPr lang="en-GB" dirty="0"/>
              <a:t>Example</a:t>
            </a:r>
            <a:endParaRPr lang="en-GB" dirty="0">
              <a:solidFill>
                <a:schemeClr val="tx1"/>
              </a:solidFill>
            </a:endParaRPr>
          </a:p>
        </p:txBody>
      </p:sp>
      <p:graphicFrame>
        <p:nvGraphicFramePr>
          <p:cNvPr id="5" name="Content Placeholder 4">
            <a:extLst>
              <a:ext uri="{FF2B5EF4-FFF2-40B4-BE49-F238E27FC236}">
                <a16:creationId xmlns:a16="http://schemas.microsoft.com/office/drawing/2014/main" id="{35F43D85-AB2B-48FC-8A68-9DE4F4685B45}"/>
              </a:ext>
            </a:extLst>
          </p:cNvPr>
          <p:cNvGraphicFramePr>
            <a:graphicFrameLocks noGrp="1"/>
          </p:cNvGraphicFramePr>
          <p:nvPr>
            <p:ph idx="1"/>
            <p:extLst>
              <p:ext uri="{D42A27DB-BD31-4B8C-83A1-F6EECF244321}">
                <p14:modId xmlns:p14="http://schemas.microsoft.com/office/powerpoint/2010/main" val="765516376"/>
              </p:ext>
            </p:extLst>
          </p:nvPr>
        </p:nvGraphicFramePr>
        <p:xfrm>
          <a:off x="838200" y="1215474"/>
          <a:ext cx="9438862" cy="4358640"/>
        </p:xfrm>
        <a:graphic>
          <a:graphicData uri="http://schemas.openxmlformats.org/drawingml/2006/table">
            <a:tbl>
              <a:tblPr bandRow="1">
                <a:tableStyleId>{2D5ABB26-0587-4C30-8999-92F81FD0307C}</a:tableStyleId>
              </a:tblPr>
              <a:tblGrid>
                <a:gridCol w="6944139">
                  <a:extLst>
                    <a:ext uri="{9D8B030D-6E8A-4147-A177-3AD203B41FA5}">
                      <a16:colId xmlns:a16="http://schemas.microsoft.com/office/drawing/2014/main" val="968562834"/>
                    </a:ext>
                  </a:extLst>
                </a:gridCol>
                <a:gridCol w="2494723">
                  <a:extLst>
                    <a:ext uri="{9D8B030D-6E8A-4147-A177-3AD203B41FA5}">
                      <a16:colId xmlns:a16="http://schemas.microsoft.com/office/drawing/2014/main" val="3090325024"/>
                    </a:ext>
                  </a:extLst>
                </a:gridCol>
              </a:tblGrid>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Replacement of two boilers and internal heating system</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138,250.00</a:t>
                      </a:r>
                    </a:p>
                  </a:txBody>
                  <a:tcPr/>
                </a:tc>
                <a:extLst>
                  <a:ext uri="{0D108BD9-81ED-4DB2-BD59-A6C34878D82A}">
                    <a16:rowId xmlns:a16="http://schemas.microsoft.com/office/drawing/2014/main" val="2682154488"/>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Preliminary Costs &amp; Contingencies</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6,912.50</a:t>
                      </a:r>
                    </a:p>
                  </a:txBody>
                  <a:tcPr/>
                </a:tc>
                <a:extLst>
                  <a:ext uri="{0D108BD9-81ED-4DB2-BD59-A6C34878D82A}">
                    <a16:rowId xmlns:a16="http://schemas.microsoft.com/office/drawing/2014/main" val="1982741477"/>
                  </a:ext>
                </a:extLst>
              </a:tr>
              <a:tr h="370840">
                <a:tc>
                  <a:txBody>
                    <a:bodyPr/>
                    <a:lstStyle/>
                    <a:p>
                      <a:endParaRPr lang="en-GB" sz="2000">
                        <a:latin typeface="Open Sans" panose="020B0606030504020204" pitchFamily="34" charset="0"/>
                        <a:ea typeface="Open Sans" panose="020B0606030504020204" pitchFamily="34" charset="0"/>
                        <a:cs typeface="Open Sans" panose="020B0606030504020204" pitchFamily="34" charset="0"/>
                      </a:endParaRP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145,162.50</a:t>
                      </a:r>
                    </a:p>
                  </a:txBody>
                  <a:tcPr>
                    <a:solidFill>
                      <a:srgbClr val="07B0AC"/>
                    </a:solidFill>
                  </a:tcPr>
                </a:tc>
                <a:extLst>
                  <a:ext uri="{0D108BD9-81ED-4DB2-BD59-A6C34878D82A}">
                    <a16:rowId xmlns:a16="http://schemas.microsoft.com/office/drawing/2014/main" val="1103993698"/>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VAT @ 20%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29,032.50</a:t>
                      </a:r>
                    </a:p>
                  </a:txBody>
                  <a:tcPr/>
                </a:tc>
                <a:extLst>
                  <a:ext uri="{0D108BD9-81ED-4DB2-BD59-A6C34878D82A}">
                    <a16:rowId xmlns:a16="http://schemas.microsoft.com/office/drawing/2014/main" val="731686318"/>
                  </a:ext>
                </a:extLst>
              </a:tr>
              <a:tr h="370840">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Total Building Costs</a:t>
                      </a: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174,195.00</a:t>
                      </a:r>
                    </a:p>
                  </a:txBody>
                  <a:tcPr>
                    <a:solidFill>
                      <a:srgbClr val="07B0AC"/>
                    </a:solidFill>
                  </a:tcPr>
                </a:tc>
                <a:extLst>
                  <a:ext uri="{0D108BD9-81ED-4DB2-BD59-A6C34878D82A}">
                    <a16:rowId xmlns:a16="http://schemas.microsoft.com/office/drawing/2014/main" val="2876451889"/>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Professional Fees @ 14%</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20,322.75</a:t>
                      </a:r>
                    </a:p>
                  </a:txBody>
                  <a:tcPr/>
                </a:tc>
                <a:extLst>
                  <a:ext uri="{0D108BD9-81ED-4DB2-BD59-A6C34878D82A}">
                    <a16:rowId xmlns:a16="http://schemas.microsoft.com/office/drawing/2014/main" val="105374019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VAT on Professional Fees</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4,064.55</a:t>
                      </a:r>
                    </a:p>
                  </a:txBody>
                  <a:tcPr/>
                </a:tc>
                <a:extLst>
                  <a:ext uri="{0D108BD9-81ED-4DB2-BD59-A6C34878D82A}">
                    <a16:rowId xmlns:a16="http://schemas.microsoft.com/office/drawing/2014/main" val="583370490"/>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Other Fees</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a:t>
                      </a:r>
                    </a:p>
                  </a:txBody>
                  <a:tcPr/>
                </a:tc>
                <a:extLst>
                  <a:ext uri="{0D108BD9-81ED-4DB2-BD59-A6C34878D82A}">
                    <a16:rowId xmlns:a16="http://schemas.microsoft.com/office/drawing/2014/main" val="2864965176"/>
                  </a:ext>
                </a:extLst>
              </a:tr>
              <a:tr h="370840">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Total Professional Fees</a:t>
                      </a: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24,387.30</a:t>
                      </a:r>
                    </a:p>
                  </a:txBody>
                  <a:tcPr>
                    <a:solidFill>
                      <a:srgbClr val="07B0AC"/>
                    </a:solidFill>
                  </a:tcPr>
                </a:tc>
                <a:extLst>
                  <a:ext uri="{0D108BD9-81ED-4DB2-BD59-A6C34878D82A}">
                    <a16:rowId xmlns:a16="http://schemas.microsoft.com/office/drawing/2014/main" val="1191562007"/>
                  </a:ext>
                </a:extLst>
              </a:tr>
              <a:tr h="370840">
                <a:tc>
                  <a:txBody>
                    <a:bodyPr/>
                    <a:lstStyle/>
                    <a:p>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r"/>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3203232655"/>
                  </a:ext>
                </a:extLst>
              </a:tr>
              <a:tr h="370840">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TOTAL OUTTURN COST</a:t>
                      </a: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198,582.30</a:t>
                      </a:r>
                    </a:p>
                  </a:txBody>
                  <a:tcPr>
                    <a:solidFill>
                      <a:srgbClr val="07B0AC"/>
                    </a:solidFill>
                  </a:tcPr>
                </a:tc>
                <a:extLst>
                  <a:ext uri="{0D108BD9-81ED-4DB2-BD59-A6C34878D82A}">
                    <a16:rowId xmlns:a16="http://schemas.microsoft.com/office/drawing/2014/main" val="1653221383"/>
                  </a:ext>
                </a:extLst>
              </a:tr>
            </a:tbl>
          </a:graphicData>
        </a:graphic>
      </p:graphicFrame>
    </p:spTree>
    <p:extLst>
      <p:ext uri="{BB962C8B-B14F-4D97-AF65-F5344CB8AC3E}">
        <p14:creationId xmlns:p14="http://schemas.microsoft.com/office/powerpoint/2010/main" val="16783549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206FA-C997-488D-8CE6-86ADD74CDB22}"/>
              </a:ext>
            </a:extLst>
          </p:cNvPr>
          <p:cNvSpPr>
            <a:spLocks noGrp="1"/>
          </p:cNvSpPr>
          <p:nvPr>
            <p:ph type="title"/>
          </p:nvPr>
        </p:nvSpPr>
        <p:spPr/>
        <p:txBody>
          <a:bodyPr/>
          <a:lstStyle/>
          <a:p>
            <a:r>
              <a:rPr lang="en-GB" dirty="0"/>
              <a:t>Other Fees </a:t>
            </a:r>
            <a:r>
              <a:rPr lang="en-GB" dirty="0">
                <a:solidFill>
                  <a:schemeClr val="tx1"/>
                </a:solidFill>
              </a:rPr>
              <a:t>To Look For</a:t>
            </a:r>
          </a:p>
        </p:txBody>
      </p:sp>
      <p:sp>
        <p:nvSpPr>
          <p:cNvPr id="3" name="Content Placeholder 2">
            <a:extLst>
              <a:ext uri="{FF2B5EF4-FFF2-40B4-BE49-F238E27FC236}">
                <a16:creationId xmlns:a16="http://schemas.microsoft.com/office/drawing/2014/main" id="{676FF39A-1389-4F95-B308-3EF8D132C6E2}"/>
              </a:ext>
            </a:extLst>
          </p:cNvPr>
          <p:cNvSpPr>
            <a:spLocks noGrp="1"/>
          </p:cNvSpPr>
          <p:nvPr>
            <p:ph idx="1"/>
          </p:nvPr>
        </p:nvSpPr>
        <p:spPr/>
        <p:txBody>
          <a:bodyPr>
            <a:normAutofit/>
          </a:bodyPr>
          <a:lstStyle/>
          <a:p>
            <a:pPr marL="0" indent="0">
              <a:buNone/>
            </a:pPr>
            <a:r>
              <a:rPr lang="en-GB" sz="2400" dirty="0"/>
              <a:t>Additional Costs:</a:t>
            </a:r>
          </a:p>
          <a:p>
            <a:pPr lvl="1"/>
            <a:r>
              <a:rPr lang="en-GB" dirty="0"/>
              <a:t>Planning Permissions</a:t>
            </a:r>
          </a:p>
          <a:p>
            <a:pPr lvl="1"/>
            <a:r>
              <a:rPr lang="en-GB" dirty="0"/>
              <a:t>Building Control</a:t>
            </a:r>
          </a:p>
          <a:p>
            <a:pPr lvl="1"/>
            <a:r>
              <a:rPr lang="en-GB" dirty="0"/>
              <a:t>Asbestos Surveys</a:t>
            </a:r>
          </a:p>
          <a:p>
            <a:pPr lvl="1"/>
            <a:r>
              <a:rPr lang="en-GB" dirty="0"/>
              <a:t>Ground Surveys</a:t>
            </a:r>
          </a:p>
          <a:p>
            <a:pPr lvl="1"/>
            <a:r>
              <a:rPr lang="en-GB" dirty="0"/>
              <a:t>Legal Fees</a:t>
            </a:r>
          </a:p>
          <a:p>
            <a:pPr marL="0" indent="0">
              <a:buNone/>
            </a:pPr>
            <a:endParaRPr lang="en-GB" sz="2400" dirty="0"/>
          </a:p>
          <a:p>
            <a:pPr marL="0" indent="0">
              <a:buNone/>
            </a:pPr>
            <a:r>
              <a:rPr lang="en-GB" sz="2400" dirty="0"/>
              <a:t>These are all legitimate but may appear as part of either the</a:t>
            </a:r>
            <a:br>
              <a:rPr lang="en-GB" sz="2400" dirty="0"/>
            </a:br>
            <a:r>
              <a:rPr lang="en-GB" sz="2400" dirty="0"/>
              <a:t>Building Cost or the Professional Fee.</a:t>
            </a:r>
          </a:p>
          <a:p>
            <a:pPr marL="0" indent="0">
              <a:buNone/>
            </a:pPr>
            <a:endParaRPr lang="en-GB" sz="2400" dirty="0"/>
          </a:p>
          <a:p>
            <a:pPr marL="0" indent="0">
              <a:buNone/>
            </a:pPr>
            <a:r>
              <a:rPr lang="en-GB" sz="2400" b="1" dirty="0"/>
              <a:t>Always ask if there are any additional costs and where</a:t>
            </a:r>
            <a:br>
              <a:rPr lang="en-GB" sz="2400" b="1" dirty="0"/>
            </a:br>
            <a:r>
              <a:rPr lang="en-GB" sz="2400" b="1" dirty="0"/>
              <a:t>they are included.</a:t>
            </a:r>
          </a:p>
          <a:p>
            <a:pPr marL="0" indent="0">
              <a:buNone/>
            </a:pPr>
            <a:endParaRPr lang="en-GB" sz="2400" dirty="0"/>
          </a:p>
        </p:txBody>
      </p:sp>
    </p:spTree>
    <p:extLst>
      <p:ext uri="{BB962C8B-B14F-4D97-AF65-F5344CB8AC3E}">
        <p14:creationId xmlns:p14="http://schemas.microsoft.com/office/powerpoint/2010/main" val="36628347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70197-4B7B-4A47-A1EA-79A22835A713}"/>
              </a:ext>
            </a:extLst>
          </p:cNvPr>
          <p:cNvSpPr>
            <a:spLocks noGrp="1"/>
          </p:cNvSpPr>
          <p:nvPr>
            <p:ph type="title"/>
          </p:nvPr>
        </p:nvSpPr>
        <p:spPr/>
        <p:txBody>
          <a:bodyPr/>
          <a:lstStyle/>
          <a:p>
            <a:r>
              <a:rPr lang="en-GB" dirty="0"/>
              <a:t>VAT</a:t>
            </a:r>
          </a:p>
        </p:txBody>
      </p:sp>
      <p:sp>
        <p:nvSpPr>
          <p:cNvPr id="3" name="Content Placeholder 2">
            <a:extLst>
              <a:ext uri="{FF2B5EF4-FFF2-40B4-BE49-F238E27FC236}">
                <a16:creationId xmlns:a16="http://schemas.microsoft.com/office/drawing/2014/main" id="{D4CE570B-2525-41F7-A5D4-58DCE67AC438}"/>
              </a:ext>
            </a:extLst>
          </p:cNvPr>
          <p:cNvSpPr>
            <a:spLocks noGrp="1"/>
          </p:cNvSpPr>
          <p:nvPr>
            <p:ph idx="1"/>
          </p:nvPr>
        </p:nvSpPr>
        <p:spPr/>
        <p:txBody>
          <a:bodyPr>
            <a:normAutofit/>
          </a:bodyPr>
          <a:lstStyle/>
          <a:p>
            <a:r>
              <a:rPr lang="en-GB" sz="2400" dirty="0"/>
              <a:t>VAT cannot be reclaimed by governors on capital expenditure.</a:t>
            </a:r>
          </a:p>
          <a:p>
            <a:pPr marL="0" indent="0">
              <a:buNone/>
            </a:pPr>
            <a:endParaRPr lang="en-GB" sz="2400" dirty="0"/>
          </a:p>
          <a:p>
            <a:r>
              <a:rPr lang="en-GB" sz="2400" dirty="0"/>
              <a:t>For a very small number of projects, the work can be zero-rated.</a:t>
            </a:r>
          </a:p>
          <a:p>
            <a:endParaRPr lang="en-GB" sz="2400" dirty="0"/>
          </a:p>
          <a:p>
            <a:r>
              <a:rPr lang="en-GB" sz="2400" dirty="0"/>
              <a:t>Aided schools have VAT on Revenue items recovered by the LA. </a:t>
            </a:r>
          </a:p>
        </p:txBody>
      </p:sp>
    </p:spTree>
    <p:extLst>
      <p:ext uri="{BB962C8B-B14F-4D97-AF65-F5344CB8AC3E}">
        <p14:creationId xmlns:p14="http://schemas.microsoft.com/office/powerpoint/2010/main" val="5382562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5A7F4-4334-41C6-A0D8-2FB71AFDC91C}"/>
              </a:ext>
            </a:extLst>
          </p:cNvPr>
          <p:cNvSpPr>
            <a:spLocks noGrp="1"/>
          </p:cNvSpPr>
          <p:nvPr>
            <p:ph type="title"/>
          </p:nvPr>
        </p:nvSpPr>
        <p:spPr/>
        <p:txBody>
          <a:bodyPr/>
          <a:lstStyle/>
          <a:p>
            <a:r>
              <a:rPr lang="en-GB" dirty="0"/>
              <a:t>The Important </a:t>
            </a:r>
            <a:r>
              <a:rPr lang="en-GB" dirty="0">
                <a:solidFill>
                  <a:schemeClr val="tx1"/>
                </a:solidFill>
              </a:rPr>
              <a:t>Numbers</a:t>
            </a:r>
          </a:p>
        </p:txBody>
      </p:sp>
      <p:graphicFrame>
        <p:nvGraphicFramePr>
          <p:cNvPr id="4" name="Content Placeholder 3">
            <a:extLst>
              <a:ext uri="{FF2B5EF4-FFF2-40B4-BE49-F238E27FC236}">
                <a16:creationId xmlns:a16="http://schemas.microsoft.com/office/drawing/2014/main" id="{F52D0D7D-31BE-4A65-892C-CC7A44BF9073}"/>
              </a:ext>
            </a:extLst>
          </p:cNvPr>
          <p:cNvGraphicFramePr>
            <a:graphicFrameLocks noGrp="1"/>
          </p:cNvGraphicFramePr>
          <p:nvPr>
            <p:ph idx="1"/>
            <p:extLst>
              <p:ext uri="{D42A27DB-BD31-4B8C-83A1-F6EECF244321}">
                <p14:modId xmlns:p14="http://schemas.microsoft.com/office/powerpoint/2010/main" val="543100164"/>
              </p:ext>
            </p:extLst>
          </p:nvPr>
        </p:nvGraphicFramePr>
        <p:xfrm>
          <a:off x="838200" y="1304925"/>
          <a:ext cx="10412896" cy="3761739"/>
        </p:xfrm>
        <a:graphic>
          <a:graphicData uri="http://schemas.openxmlformats.org/drawingml/2006/table">
            <a:tbl>
              <a:tblPr bandRow="1">
                <a:tableStyleId>{2D5ABB26-0587-4C30-8999-92F81FD0307C}</a:tableStyleId>
              </a:tblPr>
              <a:tblGrid>
                <a:gridCol w="2330158">
                  <a:extLst>
                    <a:ext uri="{9D8B030D-6E8A-4147-A177-3AD203B41FA5}">
                      <a16:colId xmlns:a16="http://schemas.microsoft.com/office/drawing/2014/main" val="1441120849"/>
                    </a:ext>
                  </a:extLst>
                </a:gridCol>
                <a:gridCol w="8082738">
                  <a:extLst>
                    <a:ext uri="{9D8B030D-6E8A-4147-A177-3AD203B41FA5}">
                      <a16:colId xmlns:a16="http://schemas.microsoft.com/office/drawing/2014/main" val="528720227"/>
                    </a:ext>
                  </a:extLst>
                </a:gridCol>
              </a:tblGrid>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298627988"/>
                  </a:ext>
                </a:extLst>
              </a:tr>
              <a:tr h="19651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7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1235000644"/>
                  </a:ext>
                </a:extLst>
              </a:tr>
              <a:tr h="424179">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97.5%</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01025314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972203423"/>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703001845"/>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737091110"/>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20%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08108133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289617039"/>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15%</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43219895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4084085355"/>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123710024"/>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1905503969"/>
                  </a:ext>
                </a:extLst>
              </a:tr>
              <a:tr h="362805">
                <a:tc>
                  <a:txBody>
                    <a:bodyPr/>
                    <a:lstStyle/>
                    <a:p>
                      <a:pPr marL="0" indent="0">
                        <a:buFont typeface="Arial" panose="020B0604020202020204" pitchFamily="34" charset="0"/>
                        <a:buNone/>
                      </a:pPr>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540889683"/>
                  </a:ext>
                </a:extLst>
              </a:tr>
            </a:tbl>
          </a:graphicData>
        </a:graphic>
      </p:graphicFrame>
    </p:spTree>
    <p:extLst>
      <p:ext uri="{BB962C8B-B14F-4D97-AF65-F5344CB8AC3E}">
        <p14:creationId xmlns:p14="http://schemas.microsoft.com/office/powerpoint/2010/main" val="36776615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5A7F4-4334-41C6-A0D8-2FB71AFDC91C}"/>
              </a:ext>
            </a:extLst>
          </p:cNvPr>
          <p:cNvSpPr>
            <a:spLocks noGrp="1"/>
          </p:cNvSpPr>
          <p:nvPr>
            <p:ph type="title"/>
          </p:nvPr>
        </p:nvSpPr>
        <p:spPr/>
        <p:txBody>
          <a:bodyPr/>
          <a:lstStyle/>
          <a:p>
            <a:r>
              <a:rPr lang="en-GB" dirty="0"/>
              <a:t>The Important </a:t>
            </a:r>
            <a:r>
              <a:rPr lang="en-GB" dirty="0">
                <a:solidFill>
                  <a:schemeClr val="tx1"/>
                </a:solidFill>
              </a:rPr>
              <a:t>Numbers</a:t>
            </a:r>
          </a:p>
        </p:txBody>
      </p:sp>
      <p:graphicFrame>
        <p:nvGraphicFramePr>
          <p:cNvPr id="4" name="Content Placeholder 3">
            <a:extLst>
              <a:ext uri="{FF2B5EF4-FFF2-40B4-BE49-F238E27FC236}">
                <a16:creationId xmlns:a16="http://schemas.microsoft.com/office/drawing/2014/main" id="{F52D0D7D-31BE-4A65-892C-CC7A44BF9073}"/>
              </a:ext>
            </a:extLst>
          </p:cNvPr>
          <p:cNvGraphicFramePr>
            <a:graphicFrameLocks noGrp="1"/>
          </p:cNvGraphicFramePr>
          <p:nvPr>
            <p:ph idx="1"/>
            <p:extLst>
              <p:ext uri="{D42A27DB-BD31-4B8C-83A1-F6EECF244321}">
                <p14:modId xmlns:p14="http://schemas.microsoft.com/office/powerpoint/2010/main" val="1352659441"/>
              </p:ext>
            </p:extLst>
          </p:nvPr>
        </p:nvGraphicFramePr>
        <p:xfrm>
          <a:off x="838200" y="1304925"/>
          <a:ext cx="10412896" cy="3365499"/>
        </p:xfrm>
        <a:graphic>
          <a:graphicData uri="http://schemas.openxmlformats.org/drawingml/2006/table">
            <a:tbl>
              <a:tblPr bandRow="1">
                <a:tableStyleId>{2D5ABB26-0587-4C30-8999-92F81FD0307C}</a:tableStyleId>
              </a:tblPr>
              <a:tblGrid>
                <a:gridCol w="2330158">
                  <a:extLst>
                    <a:ext uri="{9D8B030D-6E8A-4147-A177-3AD203B41FA5}">
                      <a16:colId xmlns:a16="http://schemas.microsoft.com/office/drawing/2014/main" val="1441120849"/>
                    </a:ext>
                  </a:extLst>
                </a:gridCol>
                <a:gridCol w="8082738">
                  <a:extLst>
                    <a:ext uri="{9D8B030D-6E8A-4147-A177-3AD203B41FA5}">
                      <a16:colId xmlns:a16="http://schemas.microsoft.com/office/drawing/2014/main" val="528720227"/>
                    </a:ext>
                  </a:extLst>
                </a:gridCol>
              </a:tblGrid>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298627988"/>
                  </a:ext>
                </a:extLst>
              </a:tr>
              <a:tr h="19651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7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1235000644"/>
                  </a:ext>
                </a:extLst>
              </a:tr>
              <a:tr h="424179">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97.5%</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01025314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972203423"/>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703001845"/>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737091110"/>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20%</a:t>
                      </a:r>
                    </a:p>
                  </a:txBody>
                  <a:tcPr>
                    <a:solidFill>
                      <a:srgbClr val="07B0AC"/>
                    </a:solidFill>
                  </a:tcPr>
                </a:tc>
                <a:tc>
                  <a:txBody>
                    <a:bodyPr/>
                    <a:lstStyle/>
                    <a:p>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VAT</a:t>
                      </a:r>
                    </a:p>
                  </a:txBody>
                  <a:tcPr>
                    <a:solidFill>
                      <a:srgbClr val="07B0AC"/>
                    </a:solidFill>
                  </a:tcPr>
                </a:tc>
                <a:extLst>
                  <a:ext uri="{0D108BD9-81ED-4DB2-BD59-A6C34878D82A}">
                    <a16:rowId xmlns:a16="http://schemas.microsoft.com/office/drawing/2014/main" val="2081081333"/>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289617039"/>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15% (or 14%)</a:t>
                      </a:r>
                    </a:p>
                  </a:txBody>
                  <a:tcPr>
                    <a:solidFill>
                      <a:srgbClr val="07B0A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Professional Fees</a:t>
                      </a:r>
                    </a:p>
                  </a:txBody>
                  <a:tcPr>
                    <a:solidFill>
                      <a:srgbClr val="07B0AC"/>
                    </a:solidFill>
                  </a:tcPr>
                </a:tc>
                <a:extLst>
                  <a:ext uri="{0D108BD9-81ED-4DB2-BD59-A6C34878D82A}">
                    <a16:rowId xmlns:a16="http://schemas.microsoft.com/office/drawing/2014/main" val="3432198953"/>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4084085355"/>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123710024"/>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905503969"/>
                  </a:ext>
                </a:extLst>
              </a:tr>
            </a:tbl>
          </a:graphicData>
        </a:graphic>
      </p:graphicFrame>
    </p:spTree>
    <p:extLst>
      <p:ext uri="{BB962C8B-B14F-4D97-AF65-F5344CB8AC3E}">
        <p14:creationId xmlns:p14="http://schemas.microsoft.com/office/powerpoint/2010/main" val="2131668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5D816-B7FC-48AC-9996-D2DC2F26ECC2}"/>
              </a:ext>
            </a:extLst>
          </p:cNvPr>
          <p:cNvSpPr>
            <a:spLocks noGrp="1"/>
          </p:cNvSpPr>
          <p:nvPr>
            <p:ph type="title"/>
          </p:nvPr>
        </p:nvSpPr>
        <p:spPr>
          <a:xfrm>
            <a:off x="838200" y="2649537"/>
            <a:ext cx="10515600" cy="779463"/>
          </a:xfrm>
        </p:spPr>
        <p:txBody>
          <a:bodyPr/>
          <a:lstStyle/>
          <a:p>
            <a:r>
              <a:rPr lang="en-GB" dirty="0"/>
              <a:t>Sources of </a:t>
            </a:r>
            <a:r>
              <a:rPr lang="en-GB" dirty="0">
                <a:solidFill>
                  <a:schemeClr val="tx1"/>
                </a:solidFill>
              </a:rPr>
              <a:t>Capital Funding</a:t>
            </a:r>
          </a:p>
        </p:txBody>
      </p:sp>
    </p:spTree>
    <p:extLst>
      <p:ext uri="{BB962C8B-B14F-4D97-AF65-F5344CB8AC3E}">
        <p14:creationId xmlns:p14="http://schemas.microsoft.com/office/powerpoint/2010/main" val="8808076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5D816-B7FC-48AC-9996-D2DC2F26ECC2}"/>
              </a:ext>
            </a:extLst>
          </p:cNvPr>
          <p:cNvSpPr>
            <a:spLocks noGrp="1"/>
          </p:cNvSpPr>
          <p:nvPr>
            <p:ph type="title"/>
          </p:nvPr>
        </p:nvSpPr>
        <p:spPr/>
        <p:txBody>
          <a:bodyPr/>
          <a:lstStyle/>
          <a:p>
            <a:r>
              <a:rPr lang="en-GB" dirty="0"/>
              <a:t>Sources of </a:t>
            </a:r>
            <a:r>
              <a:rPr lang="en-GB" dirty="0">
                <a:solidFill>
                  <a:schemeClr val="tx1"/>
                </a:solidFill>
              </a:rPr>
              <a:t>Capital Funding</a:t>
            </a:r>
          </a:p>
        </p:txBody>
      </p:sp>
      <p:sp>
        <p:nvSpPr>
          <p:cNvPr id="3" name="Content Placeholder 2">
            <a:extLst>
              <a:ext uri="{FF2B5EF4-FFF2-40B4-BE49-F238E27FC236}">
                <a16:creationId xmlns:a16="http://schemas.microsoft.com/office/drawing/2014/main" id="{A6C42228-798F-4633-86BD-3136D0CB25A0}"/>
              </a:ext>
            </a:extLst>
          </p:cNvPr>
          <p:cNvSpPr>
            <a:spLocks noGrp="1"/>
          </p:cNvSpPr>
          <p:nvPr>
            <p:ph idx="1"/>
          </p:nvPr>
        </p:nvSpPr>
        <p:spPr/>
        <p:txBody>
          <a:bodyPr>
            <a:normAutofit/>
          </a:bodyPr>
          <a:lstStyle/>
          <a:p>
            <a:pPr marL="0" indent="0">
              <a:buNone/>
            </a:pPr>
            <a:r>
              <a:rPr lang="en-GB" sz="2400" b="1" dirty="0"/>
              <a:t>3 basic sources of funding:</a:t>
            </a:r>
          </a:p>
          <a:p>
            <a:pPr marL="0" indent="0">
              <a:buNone/>
            </a:pPr>
            <a:endParaRPr lang="en-GB" sz="2000" dirty="0"/>
          </a:p>
          <a:p>
            <a:pPr marL="514350" indent="-514350">
              <a:buFont typeface="+mj-lt"/>
              <a:buAutoNum type="arabicPeriod"/>
            </a:pPr>
            <a:r>
              <a:rPr lang="en-GB" sz="2400" b="1" dirty="0"/>
              <a:t>Devolved Capital Formula (DFC)</a:t>
            </a:r>
            <a:br>
              <a:rPr lang="en-GB" sz="2000" dirty="0"/>
            </a:br>
            <a:r>
              <a:rPr lang="en-GB" sz="2000" dirty="0"/>
              <a:t>This is a formula-driven amount of money granted to each school each year to be spent on capital projects.  Schools can accumulate their DFC for a maximum of 3 years to save up for a more significant building project</a:t>
            </a:r>
          </a:p>
          <a:p>
            <a:pPr marL="514350" indent="-514350">
              <a:buFont typeface="+mj-lt"/>
              <a:buAutoNum type="arabicPeriod"/>
            </a:pPr>
            <a:endParaRPr lang="en-GB" sz="2000" dirty="0"/>
          </a:p>
          <a:p>
            <a:pPr marL="514350" indent="-514350">
              <a:buFont typeface="+mj-lt"/>
              <a:buAutoNum type="arabicPeriod"/>
            </a:pPr>
            <a:r>
              <a:rPr lang="en-GB" sz="2400" b="1" dirty="0"/>
              <a:t>LCVAP (to be replaced with SCA from 2020/21)</a:t>
            </a:r>
            <a:br>
              <a:rPr lang="en-GB" sz="2000" dirty="0"/>
            </a:br>
            <a:r>
              <a:rPr lang="en-GB" sz="2000" dirty="0"/>
              <a:t>This is a Government Grant to help ensure schools are kept in good condition,</a:t>
            </a:r>
            <a:br>
              <a:rPr lang="en-GB" sz="2000" dirty="0"/>
            </a:br>
            <a:r>
              <a:rPr lang="en-GB" sz="2000" dirty="0"/>
              <a:t>and to support major capital works.  Schools can bid into a competitive</a:t>
            </a:r>
            <a:br>
              <a:rPr lang="en-GB" sz="2000" dirty="0"/>
            </a:br>
            <a:r>
              <a:rPr lang="en-GB" sz="2000" dirty="0"/>
              <a:t>process to secure LCVAP/SCA funding for their building projects.</a:t>
            </a:r>
          </a:p>
          <a:p>
            <a:pPr marL="514350" indent="-514350">
              <a:buFont typeface="+mj-lt"/>
              <a:buAutoNum type="arabicPeriod"/>
            </a:pPr>
            <a:endParaRPr lang="en-GB" sz="2000" dirty="0"/>
          </a:p>
          <a:p>
            <a:pPr marL="514350" indent="-514350">
              <a:buFont typeface="+mj-lt"/>
              <a:buAutoNum type="arabicPeriod"/>
            </a:pPr>
            <a:r>
              <a:rPr lang="en-GB" sz="2400" b="1" dirty="0"/>
              <a:t>Off Programme/Non-Grant Aided</a:t>
            </a:r>
          </a:p>
        </p:txBody>
      </p:sp>
    </p:spTree>
    <p:extLst>
      <p:ext uri="{BB962C8B-B14F-4D97-AF65-F5344CB8AC3E}">
        <p14:creationId xmlns:p14="http://schemas.microsoft.com/office/powerpoint/2010/main" val="10451123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4DB4A-573A-4548-9048-20D9CBB53652}"/>
              </a:ext>
            </a:extLst>
          </p:cNvPr>
          <p:cNvSpPr>
            <a:spLocks noGrp="1"/>
          </p:cNvSpPr>
          <p:nvPr>
            <p:ph type="title"/>
          </p:nvPr>
        </p:nvSpPr>
        <p:spPr/>
        <p:txBody>
          <a:bodyPr/>
          <a:lstStyle/>
          <a:p>
            <a:r>
              <a:rPr lang="en-GB" dirty="0"/>
              <a:t>LCVAP Breakdown </a:t>
            </a:r>
            <a:r>
              <a:rPr lang="en-GB" dirty="0">
                <a:solidFill>
                  <a:schemeClr val="tx1"/>
                </a:solidFill>
              </a:rPr>
              <a:t>2019/20</a:t>
            </a:r>
          </a:p>
        </p:txBody>
      </p:sp>
      <p:graphicFrame>
        <p:nvGraphicFramePr>
          <p:cNvPr id="4" name="Content Placeholder 3">
            <a:extLst>
              <a:ext uri="{FF2B5EF4-FFF2-40B4-BE49-F238E27FC236}">
                <a16:creationId xmlns:a16="http://schemas.microsoft.com/office/drawing/2014/main" id="{69EABDFC-BE48-4050-ABDB-A5813397814B}"/>
              </a:ext>
            </a:extLst>
          </p:cNvPr>
          <p:cNvGraphicFramePr>
            <a:graphicFrameLocks noGrp="1"/>
          </p:cNvGraphicFramePr>
          <p:nvPr>
            <p:ph idx="1"/>
            <p:extLst>
              <p:ext uri="{D42A27DB-BD31-4B8C-83A1-F6EECF244321}">
                <p14:modId xmlns:p14="http://schemas.microsoft.com/office/powerpoint/2010/main" val="311960386"/>
              </p:ext>
            </p:extLst>
          </p:nvPr>
        </p:nvGraphicFramePr>
        <p:xfrm>
          <a:off x="838200" y="1304925"/>
          <a:ext cx="10515600" cy="4267200"/>
        </p:xfrm>
        <a:graphic>
          <a:graphicData uri="http://schemas.openxmlformats.org/drawingml/2006/table">
            <a:tbl>
              <a:tblPr firstRow="1" bandRow="1">
                <a:tableStyleId>{2D5ABB26-0587-4C30-8999-92F81FD0307C}</a:tableStyleId>
              </a:tblPr>
              <a:tblGrid>
                <a:gridCol w="3601382">
                  <a:extLst>
                    <a:ext uri="{9D8B030D-6E8A-4147-A177-3AD203B41FA5}">
                      <a16:colId xmlns:a16="http://schemas.microsoft.com/office/drawing/2014/main" val="939254225"/>
                    </a:ext>
                  </a:extLst>
                </a:gridCol>
                <a:gridCol w="1271076">
                  <a:extLst>
                    <a:ext uri="{9D8B030D-6E8A-4147-A177-3AD203B41FA5}">
                      <a16:colId xmlns:a16="http://schemas.microsoft.com/office/drawing/2014/main" val="965027692"/>
                    </a:ext>
                  </a:extLst>
                </a:gridCol>
                <a:gridCol w="2186033">
                  <a:extLst>
                    <a:ext uri="{9D8B030D-6E8A-4147-A177-3AD203B41FA5}">
                      <a16:colId xmlns:a16="http://schemas.microsoft.com/office/drawing/2014/main" val="2974911829"/>
                    </a:ext>
                  </a:extLst>
                </a:gridCol>
                <a:gridCol w="1342300">
                  <a:extLst>
                    <a:ext uri="{9D8B030D-6E8A-4147-A177-3AD203B41FA5}">
                      <a16:colId xmlns:a16="http://schemas.microsoft.com/office/drawing/2014/main" val="2768941070"/>
                    </a:ext>
                  </a:extLst>
                </a:gridCol>
                <a:gridCol w="2114809">
                  <a:extLst>
                    <a:ext uri="{9D8B030D-6E8A-4147-A177-3AD203B41FA5}">
                      <a16:colId xmlns:a16="http://schemas.microsoft.com/office/drawing/2014/main" val="520237164"/>
                    </a:ext>
                  </a:extLst>
                </a:gridCol>
              </a:tblGrid>
              <a:tr h="370840">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Authority</a:t>
                      </a:r>
                    </a:p>
                  </a:txBody>
                  <a:tcPr anchor="b">
                    <a:solidFill>
                      <a:srgbClr val="07B0AC"/>
                    </a:solidFill>
                  </a:tcPr>
                </a:tc>
                <a:tc>
                  <a:txBody>
                    <a:bodyPr/>
                    <a:lstStyle/>
                    <a:p>
                      <a:r>
                        <a:rPr lang="en-GB" sz="2000" b="1">
                          <a:solidFill>
                            <a:schemeClr val="bg1"/>
                          </a:solidFill>
                          <a:latin typeface="Open Sans" panose="020B0606030504020204" pitchFamily="34" charset="0"/>
                          <a:ea typeface="Open Sans" panose="020B0606030504020204" pitchFamily="34" charset="0"/>
                          <a:cs typeface="Open Sans" panose="020B0606030504020204" pitchFamily="34" charset="0"/>
                        </a:rPr>
                        <a:t>No. </a:t>
                      </a: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of Bids</a:t>
                      </a:r>
                    </a:p>
                  </a:txBody>
                  <a:tcPr anchor="b">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Total Value</a:t>
                      </a:r>
                    </a:p>
                  </a:txBody>
                  <a:tcPr anchor="b">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No. of Projects</a:t>
                      </a:r>
                    </a:p>
                  </a:txBody>
                  <a:tcPr anchor="b">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LCVAP Allocation</a:t>
                      </a:r>
                    </a:p>
                  </a:txBody>
                  <a:tcPr anchor="b">
                    <a:solidFill>
                      <a:srgbClr val="07B0AC"/>
                    </a:solidFill>
                  </a:tcPr>
                </a:tc>
                <a:extLst>
                  <a:ext uri="{0D108BD9-81ED-4DB2-BD59-A6C34878D82A}">
                    <a16:rowId xmlns:a16="http://schemas.microsoft.com/office/drawing/2014/main" val="1192981482"/>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Cheshire East</a:t>
                      </a:r>
                    </a:p>
                  </a:txBody>
                  <a:tcPr>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17</a:t>
                      </a:r>
                    </a:p>
                  </a:txBody>
                  <a:tcPr>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1,405,240</a:t>
                      </a:r>
                    </a:p>
                  </a:txBody>
                  <a:tcPr>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6</a:t>
                      </a:r>
                    </a:p>
                  </a:txBody>
                  <a:tcPr>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  323,478</a:t>
                      </a:r>
                    </a:p>
                  </a:txBody>
                  <a:tcPr>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9793829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Cheshire West &amp; Chester</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17</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1,797,437</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9</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515,425</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83620542"/>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Halton</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3</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234,563</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2</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122,375</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88654512"/>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Stockport</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1</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135,000</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1</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74,524</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08732264"/>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Tameside</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3</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96,002</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1</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60,000</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21214861"/>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Trafford</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3</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172,869</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2</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161,579</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3524570"/>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Warrington</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5</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218,710</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4</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141,359</a:t>
                      </a:r>
                    </a:p>
                  </a:txBody>
                  <a:tcP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72394061"/>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Wirral</a:t>
                      </a:r>
                    </a:p>
                  </a:txBody>
                  <a:tcP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12</a:t>
                      </a:r>
                    </a:p>
                  </a:txBody>
                  <a:tcP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1,424,446</a:t>
                      </a:r>
                    </a:p>
                  </a:txBody>
                  <a:tcP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5</a:t>
                      </a:r>
                    </a:p>
                  </a:txBody>
                  <a:tcP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265,904</a:t>
                      </a:r>
                    </a:p>
                  </a:txBody>
                  <a:tcPr>
                    <a:lnT w="9525" cap="flat" cmpd="sng" algn="ctr">
                      <a:solidFill>
                        <a:schemeClr val="bg1">
                          <a:lumMod val="50000"/>
                        </a:schemeClr>
                      </a:solidFill>
                      <a:prstDash val="solid"/>
                      <a:round/>
                      <a:headEnd type="none" w="med" len="med"/>
                      <a:tailEnd type="none" w="med" len="med"/>
                    </a:lnT>
                    <a:lnB w="9525"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3240189405"/>
                  </a:ext>
                </a:extLst>
              </a:tr>
              <a:tr h="370840">
                <a:tc>
                  <a:txBody>
                    <a:bodyPr/>
                    <a:lstStyle/>
                    <a:p>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lnL>
                      <a:noFill/>
                    </a:lnL>
                    <a:lnR>
                      <a:noFill/>
                    </a:lnR>
                    <a:lnT w="9525"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61</a:t>
                      </a:r>
                    </a:p>
                  </a:txBody>
                  <a:tcPr>
                    <a:lnL>
                      <a:noFill/>
                    </a:lnL>
                    <a:lnR>
                      <a:noFill/>
                    </a:lnR>
                    <a:lnT w="9525"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5,484,267</a:t>
                      </a:r>
                    </a:p>
                  </a:txBody>
                  <a:tcPr>
                    <a:lnL>
                      <a:noFill/>
                    </a:lnL>
                    <a:lnR>
                      <a:noFill/>
                    </a:lnR>
                    <a:lnT w="9525"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30</a:t>
                      </a:r>
                    </a:p>
                  </a:txBody>
                  <a:tcPr>
                    <a:lnL>
                      <a:noFill/>
                    </a:lnL>
                    <a:lnR>
                      <a:noFill/>
                    </a:lnR>
                    <a:lnT w="9525"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1,654,644</a:t>
                      </a:r>
                    </a:p>
                  </a:txBody>
                  <a:tcPr>
                    <a:lnL>
                      <a:noFill/>
                    </a:lnL>
                    <a:lnR>
                      <a:noFill/>
                    </a:lnR>
                    <a:lnT w="9525"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07B0AC"/>
                    </a:solidFill>
                  </a:tcPr>
                </a:tc>
                <a:extLst>
                  <a:ext uri="{0D108BD9-81ED-4DB2-BD59-A6C34878D82A}">
                    <a16:rowId xmlns:a16="http://schemas.microsoft.com/office/drawing/2014/main" val="3441332254"/>
                  </a:ext>
                </a:extLst>
              </a:tr>
            </a:tbl>
          </a:graphicData>
        </a:graphic>
      </p:graphicFrame>
    </p:spTree>
    <p:extLst>
      <p:ext uri="{BB962C8B-B14F-4D97-AF65-F5344CB8AC3E}">
        <p14:creationId xmlns:p14="http://schemas.microsoft.com/office/powerpoint/2010/main" val="15050608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3108C-82FE-4365-8EE4-3F05293F366B}"/>
              </a:ext>
            </a:extLst>
          </p:cNvPr>
          <p:cNvSpPr>
            <a:spLocks noGrp="1"/>
          </p:cNvSpPr>
          <p:nvPr>
            <p:ph type="title"/>
          </p:nvPr>
        </p:nvSpPr>
        <p:spPr/>
        <p:txBody>
          <a:bodyPr/>
          <a:lstStyle/>
          <a:p>
            <a:r>
              <a:rPr lang="en-GB" dirty="0"/>
              <a:t>SALIX </a:t>
            </a:r>
            <a:r>
              <a:rPr lang="en-GB" dirty="0">
                <a:solidFill>
                  <a:schemeClr val="tx1"/>
                </a:solidFill>
              </a:rPr>
              <a:t>Funding/Loans</a:t>
            </a:r>
          </a:p>
        </p:txBody>
      </p:sp>
      <p:sp>
        <p:nvSpPr>
          <p:cNvPr id="3" name="Content Placeholder 2">
            <a:extLst>
              <a:ext uri="{FF2B5EF4-FFF2-40B4-BE49-F238E27FC236}">
                <a16:creationId xmlns:a16="http://schemas.microsoft.com/office/drawing/2014/main" id="{D4DE2187-8618-4CFC-B8A0-CA9A830A6EA9}"/>
              </a:ext>
            </a:extLst>
          </p:cNvPr>
          <p:cNvSpPr>
            <a:spLocks noGrp="1"/>
          </p:cNvSpPr>
          <p:nvPr>
            <p:ph idx="1"/>
          </p:nvPr>
        </p:nvSpPr>
        <p:spPr/>
        <p:txBody>
          <a:bodyPr>
            <a:normAutofit/>
          </a:bodyPr>
          <a:lstStyle/>
          <a:p>
            <a:r>
              <a:rPr lang="en-GB" sz="2400" dirty="0"/>
              <a:t>For projects to improve the energy efficiency of schools.</a:t>
            </a:r>
          </a:p>
          <a:p>
            <a:endParaRPr lang="en-GB" sz="2400" dirty="0"/>
          </a:p>
          <a:p>
            <a:r>
              <a:rPr lang="en-GB" sz="2400" dirty="0"/>
              <a:t>Schools apply for the funding through their building consultant.</a:t>
            </a:r>
          </a:p>
          <a:p>
            <a:endParaRPr lang="en-GB" sz="2400" dirty="0"/>
          </a:p>
          <a:p>
            <a:r>
              <a:rPr lang="en-GB" sz="2400" dirty="0"/>
              <a:t>The loan is interest free and repayments are calculated based on the expected savings on utility bills from the improved energy efficiency.</a:t>
            </a:r>
          </a:p>
        </p:txBody>
      </p:sp>
    </p:spTree>
    <p:extLst>
      <p:ext uri="{BB962C8B-B14F-4D97-AF65-F5344CB8AC3E}">
        <p14:creationId xmlns:p14="http://schemas.microsoft.com/office/powerpoint/2010/main" val="3780270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5D816-B7FC-48AC-9996-D2DC2F26ECC2}"/>
              </a:ext>
            </a:extLst>
          </p:cNvPr>
          <p:cNvSpPr>
            <a:spLocks noGrp="1"/>
          </p:cNvSpPr>
          <p:nvPr>
            <p:ph type="title"/>
          </p:nvPr>
        </p:nvSpPr>
        <p:spPr>
          <a:xfrm>
            <a:off x="838200" y="1828801"/>
            <a:ext cx="10515600" cy="2420936"/>
          </a:xfrm>
        </p:spPr>
        <p:txBody>
          <a:bodyPr>
            <a:normAutofit/>
          </a:bodyPr>
          <a:lstStyle/>
          <a:p>
            <a:r>
              <a:rPr lang="en-GB" sz="4000" dirty="0"/>
              <a:t>LCVAP/SCA</a:t>
            </a:r>
            <a:br>
              <a:rPr lang="en-GB" sz="4000" dirty="0"/>
            </a:br>
            <a:r>
              <a:rPr lang="en-GB" sz="4000" dirty="0">
                <a:solidFill>
                  <a:schemeClr val="tx1"/>
                </a:solidFill>
              </a:rPr>
              <a:t>Process</a:t>
            </a:r>
          </a:p>
        </p:txBody>
      </p:sp>
    </p:spTree>
    <p:extLst>
      <p:ext uri="{BB962C8B-B14F-4D97-AF65-F5344CB8AC3E}">
        <p14:creationId xmlns:p14="http://schemas.microsoft.com/office/powerpoint/2010/main" val="25552764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15F50-DA86-42F8-8249-1D17C56E9B48}"/>
              </a:ext>
            </a:extLst>
          </p:cNvPr>
          <p:cNvSpPr>
            <a:spLocks noGrp="1"/>
          </p:cNvSpPr>
          <p:nvPr>
            <p:ph type="title"/>
          </p:nvPr>
        </p:nvSpPr>
        <p:spPr>
          <a:xfrm>
            <a:off x="838200" y="365126"/>
            <a:ext cx="10515600" cy="698362"/>
          </a:xfrm>
        </p:spPr>
        <p:txBody>
          <a:bodyPr/>
          <a:lstStyle/>
          <a:p>
            <a:r>
              <a:rPr lang="en-GB" dirty="0"/>
              <a:t>Trustees</a:t>
            </a:r>
          </a:p>
        </p:txBody>
      </p:sp>
      <p:sp>
        <p:nvSpPr>
          <p:cNvPr id="3" name="Content Placeholder 2">
            <a:extLst>
              <a:ext uri="{FF2B5EF4-FFF2-40B4-BE49-F238E27FC236}">
                <a16:creationId xmlns:a16="http://schemas.microsoft.com/office/drawing/2014/main" id="{331781E2-FA56-4D2D-9A31-CAF85A95EA92}"/>
              </a:ext>
            </a:extLst>
          </p:cNvPr>
          <p:cNvSpPr>
            <a:spLocks noGrp="1"/>
          </p:cNvSpPr>
          <p:nvPr>
            <p:ph idx="4294967295"/>
          </p:nvPr>
        </p:nvSpPr>
        <p:spPr>
          <a:xfrm>
            <a:off x="838200" y="1063488"/>
            <a:ext cx="10515600" cy="4637614"/>
          </a:xfrm>
        </p:spPr>
        <p:txBody>
          <a:bodyPr>
            <a:normAutofit/>
          </a:bodyPr>
          <a:lstStyle/>
          <a:p>
            <a:pPr marL="0" indent="0">
              <a:buNone/>
            </a:pPr>
            <a:r>
              <a:rPr lang="en-GB" sz="2400" dirty="0">
                <a:latin typeface="Open Sans" panose="020B0606030504020204" pitchFamily="34" charset="0"/>
                <a:ea typeface="Open Sans" panose="020B0606030504020204" pitchFamily="34" charset="0"/>
                <a:cs typeface="Open Sans" panose="020B0606030504020204" pitchFamily="34" charset="0"/>
              </a:rPr>
              <a:t>The Trustees have some buildings and land responsibilities:</a:t>
            </a:r>
          </a:p>
          <a:p>
            <a:pPr marL="0" indent="0">
              <a:buNone/>
            </a:pPr>
            <a:endParaRPr lang="en-GB" sz="2400" dirty="0">
              <a:latin typeface="Open Sans" panose="020B0606030504020204" pitchFamily="34" charset="0"/>
              <a:ea typeface="Open Sans" panose="020B0606030504020204" pitchFamily="34" charset="0"/>
              <a:cs typeface="Open Sans" panose="020B0606030504020204" pitchFamily="34" charset="0"/>
            </a:endParaRPr>
          </a:p>
          <a:p>
            <a:r>
              <a:rPr lang="en-GB" sz="2400" dirty="0">
                <a:latin typeface="Open Sans" panose="020B0606030504020204" pitchFamily="34" charset="0"/>
                <a:ea typeface="Open Sans" panose="020B0606030504020204" pitchFamily="34" charset="0"/>
                <a:cs typeface="Open Sans" panose="020B0606030504020204" pitchFamily="34" charset="0"/>
              </a:rPr>
              <a:t>Each VA and VC Church of England School is basically a Charity which is created by a Trust Deed.</a:t>
            </a:r>
          </a:p>
          <a:p>
            <a:endParaRPr lang="en-GB" sz="2400" dirty="0">
              <a:latin typeface="Open Sans" panose="020B0606030504020204" pitchFamily="34" charset="0"/>
              <a:ea typeface="Open Sans" panose="020B0606030504020204" pitchFamily="34" charset="0"/>
              <a:cs typeface="Open Sans" panose="020B0606030504020204" pitchFamily="34" charset="0"/>
            </a:endParaRPr>
          </a:p>
          <a:p>
            <a:r>
              <a:rPr lang="en-GB" sz="2400" dirty="0">
                <a:latin typeface="Open Sans" panose="020B0606030504020204" pitchFamily="34" charset="0"/>
                <a:ea typeface="Open Sans" panose="020B0606030504020204" pitchFamily="34" charset="0"/>
                <a:cs typeface="Open Sans" panose="020B0606030504020204" pitchFamily="34" charset="0"/>
              </a:rPr>
              <a:t>In basic terms, the Trust Deed sets out that the Church grants the School the right to use the school building provided that it upholds the conditions of the Trust Deed.</a:t>
            </a:r>
          </a:p>
          <a:p>
            <a:endParaRPr lang="en-GB" sz="2400" dirty="0">
              <a:latin typeface="Open Sans" panose="020B0606030504020204" pitchFamily="34" charset="0"/>
              <a:ea typeface="Open Sans" panose="020B0606030504020204" pitchFamily="34" charset="0"/>
              <a:cs typeface="Open Sans" panose="020B0606030504020204" pitchFamily="34" charset="0"/>
            </a:endParaRPr>
          </a:p>
          <a:p>
            <a:r>
              <a:rPr lang="en-GB" sz="2400" dirty="0">
                <a:latin typeface="Open Sans" panose="020B0606030504020204" pitchFamily="34" charset="0"/>
                <a:ea typeface="Open Sans" panose="020B0606030504020204" pitchFamily="34" charset="0"/>
                <a:cs typeface="Open Sans" panose="020B0606030504020204" pitchFamily="34" charset="0"/>
              </a:rPr>
              <a:t>All the major capital assets of the school are under the ownership</a:t>
            </a:r>
            <a:br>
              <a:rPr lang="en-GB" sz="2400" dirty="0">
                <a:latin typeface="Open Sans" panose="020B0606030504020204" pitchFamily="34" charset="0"/>
                <a:ea typeface="Open Sans" panose="020B0606030504020204" pitchFamily="34" charset="0"/>
                <a:cs typeface="Open Sans" panose="020B0606030504020204" pitchFamily="34" charset="0"/>
              </a:rPr>
            </a:br>
            <a:r>
              <a:rPr lang="en-GB" sz="2400" dirty="0">
                <a:latin typeface="Open Sans" panose="020B0606030504020204" pitchFamily="34" charset="0"/>
                <a:ea typeface="Open Sans" panose="020B0606030504020204" pitchFamily="34" charset="0"/>
                <a:cs typeface="Open Sans" panose="020B0606030504020204" pitchFamily="34" charset="0"/>
              </a:rPr>
              <a:t>of the Trust (including school houses).</a:t>
            </a:r>
          </a:p>
          <a:p>
            <a:endParaRPr lang="en-GB"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985739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84A32-CDFC-4D13-B9E7-D387AA92C19D}"/>
              </a:ext>
            </a:extLst>
          </p:cNvPr>
          <p:cNvSpPr>
            <a:spLocks noGrp="1"/>
          </p:cNvSpPr>
          <p:nvPr>
            <p:ph type="title"/>
          </p:nvPr>
        </p:nvSpPr>
        <p:spPr/>
        <p:txBody>
          <a:bodyPr>
            <a:normAutofit/>
          </a:bodyPr>
          <a:lstStyle/>
          <a:p>
            <a:r>
              <a:rPr lang="en-GB" dirty="0"/>
              <a:t>LCVAP/SCA </a:t>
            </a:r>
            <a:r>
              <a:rPr lang="en-GB" dirty="0">
                <a:solidFill>
                  <a:schemeClr val="tx1"/>
                </a:solidFill>
              </a:rPr>
              <a:t>Process</a:t>
            </a:r>
          </a:p>
        </p:txBody>
      </p:sp>
      <p:sp>
        <p:nvSpPr>
          <p:cNvPr id="3" name="Content Placeholder 2">
            <a:extLst>
              <a:ext uri="{FF2B5EF4-FFF2-40B4-BE49-F238E27FC236}">
                <a16:creationId xmlns:a16="http://schemas.microsoft.com/office/drawing/2014/main" id="{5FE2956D-1FF9-4586-976D-B2E8AF40C133}"/>
              </a:ext>
            </a:extLst>
          </p:cNvPr>
          <p:cNvSpPr>
            <a:spLocks noGrp="1"/>
          </p:cNvSpPr>
          <p:nvPr>
            <p:ph idx="1"/>
          </p:nvPr>
        </p:nvSpPr>
        <p:spPr/>
        <p:txBody>
          <a:bodyPr>
            <a:normAutofit/>
          </a:bodyPr>
          <a:lstStyle/>
          <a:p>
            <a:r>
              <a:rPr lang="en-GB" sz="2400" dirty="0"/>
              <a:t>Consultant, in discussion with governors, will submit 1 or 2 bids turning the Autumn term to the diocese.</a:t>
            </a:r>
          </a:p>
          <a:p>
            <a:endParaRPr lang="en-GB" sz="2400" dirty="0"/>
          </a:p>
          <a:p>
            <a:r>
              <a:rPr lang="en-GB" sz="2400" dirty="0"/>
              <a:t>The diocese will review each bid and prioritise projects based on severity/impact on the school.</a:t>
            </a:r>
          </a:p>
          <a:p>
            <a:endParaRPr lang="en-GB" sz="2400" dirty="0"/>
          </a:p>
          <a:p>
            <a:r>
              <a:rPr lang="en-GB" sz="2400" dirty="0"/>
              <a:t>Successful projects are usually announced the following February/March to allow for works to start during the summer holidays.</a:t>
            </a:r>
          </a:p>
          <a:p>
            <a:endParaRPr lang="en-GB" dirty="0"/>
          </a:p>
        </p:txBody>
      </p:sp>
    </p:spTree>
    <p:extLst>
      <p:ext uri="{BB962C8B-B14F-4D97-AF65-F5344CB8AC3E}">
        <p14:creationId xmlns:p14="http://schemas.microsoft.com/office/powerpoint/2010/main" val="3567002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84A32-CDFC-4D13-B9E7-D387AA92C19D}"/>
              </a:ext>
            </a:extLst>
          </p:cNvPr>
          <p:cNvSpPr>
            <a:spLocks noGrp="1"/>
          </p:cNvSpPr>
          <p:nvPr>
            <p:ph type="title"/>
          </p:nvPr>
        </p:nvSpPr>
        <p:spPr/>
        <p:txBody>
          <a:bodyPr>
            <a:normAutofit/>
          </a:bodyPr>
          <a:lstStyle/>
          <a:p>
            <a:r>
              <a:rPr lang="en-GB" dirty="0"/>
              <a:t>LCVAP/SCA </a:t>
            </a:r>
            <a:r>
              <a:rPr lang="en-GB" dirty="0">
                <a:solidFill>
                  <a:schemeClr val="tx1"/>
                </a:solidFill>
              </a:rPr>
              <a:t>Paying Bills</a:t>
            </a:r>
          </a:p>
        </p:txBody>
      </p:sp>
      <p:sp>
        <p:nvSpPr>
          <p:cNvPr id="3" name="Content Placeholder 2">
            <a:extLst>
              <a:ext uri="{FF2B5EF4-FFF2-40B4-BE49-F238E27FC236}">
                <a16:creationId xmlns:a16="http://schemas.microsoft.com/office/drawing/2014/main" id="{5FE2956D-1FF9-4586-976D-B2E8AF40C133}"/>
              </a:ext>
            </a:extLst>
          </p:cNvPr>
          <p:cNvSpPr>
            <a:spLocks noGrp="1"/>
          </p:cNvSpPr>
          <p:nvPr>
            <p:ph idx="1"/>
          </p:nvPr>
        </p:nvSpPr>
        <p:spPr/>
        <p:txBody>
          <a:bodyPr>
            <a:normAutofit/>
          </a:bodyPr>
          <a:lstStyle/>
          <a:p>
            <a:r>
              <a:rPr lang="en-GB" sz="2400" b="1" dirty="0"/>
              <a:t>Schools shouldn’t be paying anything directly. All LCVAP related invoices should be sent from consultants directly to the Diocese</a:t>
            </a:r>
          </a:p>
          <a:p>
            <a:endParaRPr lang="en-GB" sz="2400" b="1" dirty="0"/>
          </a:p>
          <a:p>
            <a:r>
              <a:rPr lang="en-GB" sz="2400" b="1" dirty="0"/>
              <a:t>For example: Drainage Surveys or Planning Fees</a:t>
            </a:r>
          </a:p>
          <a:p>
            <a:r>
              <a:rPr lang="en-GB" sz="2000" dirty="0"/>
              <a:t>There have been instances where consultants have asked schools</a:t>
            </a:r>
            <a:br>
              <a:rPr lang="en-GB" sz="2000" dirty="0"/>
            </a:br>
            <a:r>
              <a:rPr lang="en-GB" sz="2000" dirty="0"/>
              <a:t>to pay these up front.</a:t>
            </a:r>
          </a:p>
          <a:p>
            <a:r>
              <a:rPr lang="en-GB" sz="2000" dirty="0"/>
              <a:t>Please don’t pay these. We have an agreement where either consultants will pay these to be repaid when funding is available or the Diocese will pay this in advance of project approval.</a:t>
            </a:r>
          </a:p>
          <a:p>
            <a:r>
              <a:rPr lang="en-GB" sz="2000" dirty="0"/>
              <a:t>If in doubt, Sandra &amp; I are happy to speak on the phone.</a:t>
            </a:r>
          </a:p>
          <a:p>
            <a:endParaRPr lang="en-GB" dirty="0"/>
          </a:p>
        </p:txBody>
      </p:sp>
    </p:spTree>
    <p:extLst>
      <p:ext uri="{BB962C8B-B14F-4D97-AF65-F5344CB8AC3E}">
        <p14:creationId xmlns:p14="http://schemas.microsoft.com/office/powerpoint/2010/main" val="22372569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44DD-DFBB-4B86-BC81-8AF1181F71BD}"/>
              </a:ext>
            </a:extLst>
          </p:cNvPr>
          <p:cNvSpPr>
            <a:spLocks noGrp="1"/>
          </p:cNvSpPr>
          <p:nvPr>
            <p:ph type="title"/>
          </p:nvPr>
        </p:nvSpPr>
        <p:spPr/>
        <p:txBody>
          <a:bodyPr/>
          <a:lstStyle/>
          <a:p>
            <a:r>
              <a:rPr lang="en-GB" dirty="0"/>
              <a:t>Governor Contribution</a:t>
            </a:r>
          </a:p>
        </p:txBody>
      </p:sp>
      <p:sp>
        <p:nvSpPr>
          <p:cNvPr id="3" name="Content Placeholder 2">
            <a:extLst>
              <a:ext uri="{FF2B5EF4-FFF2-40B4-BE49-F238E27FC236}">
                <a16:creationId xmlns:a16="http://schemas.microsoft.com/office/drawing/2014/main" id="{DE900EBF-4571-4FBD-A46C-24569E3EF470}"/>
              </a:ext>
            </a:extLst>
          </p:cNvPr>
          <p:cNvSpPr>
            <a:spLocks noGrp="1"/>
          </p:cNvSpPr>
          <p:nvPr>
            <p:ph idx="1"/>
          </p:nvPr>
        </p:nvSpPr>
        <p:spPr/>
        <p:txBody>
          <a:bodyPr>
            <a:normAutofit/>
          </a:bodyPr>
          <a:lstStyle/>
          <a:p>
            <a:r>
              <a:rPr lang="en-GB" sz="2400" dirty="0"/>
              <a:t>It is the Governors responsibility to fund 10% of the total outturn of the project – regardless of whether the other 90% is made up of LCVAP/SCA or DFC funding.</a:t>
            </a:r>
          </a:p>
          <a:p>
            <a:endParaRPr lang="en-GB" sz="2400" dirty="0"/>
          </a:p>
          <a:p>
            <a:r>
              <a:rPr lang="en-GB" sz="2400" dirty="0"/>
              <a:t>It is essential that schools are able to commit to the 10% contribution at the time of bid submission.</a:t>
            </a:r>
          </a:p>
          <a:p>
            <a:endParaRPr lang="en-GB" sz="2400" dirty="0"/>
          </a:p>
          <a:p>
            <a:r>
              <a:rPr lang="en-GB" sz="2400" dirty="0"/>
              <a:t>If schools have funds available over and above the 10% that they are willing to contribute this should be clearly stated. Projects are</a:t>
            </a:r>
            <a:br>
              <a:rPr lang="en-GB" sz="2400" dirty="0"/>
            </a:br>
            <a:r>
              <a:rPr lang="en-GB" sz="2400" dirty="0"/>
              <a:t>more likely to be successful if schools are able to contribute</a:t>
            </a:r>
            <a:br>
              <a:rPr lang="en-GB" sz="2400" dirty="0"/>
            </a:br>
            <a:r>
              <a:rPr lang="en-GB" sz="2400" dirty="0"/>
              <a:t>more than the required 10%.</a:t>
            </a:r>
          </a:p>
          <a:p>
            <a:pPr marL="0" indent="0">
              <a:buNone/>
            </a:pPr>
            <a:endParaRPr lang="en-GB" sz="2400" dirty="0"/>
          </a:p>
        </p:txBody>
      </p:sp>
    </p:spTree>
    <p:extLst>
      <p:ext uri="{BB962C8B-B14F-4D97-AF65-F5344CB8AC3E}">
        <p14:creationId xmlns:p14="http://schemas.microsoft.com/office/powerpoint/2010/main" val="4447351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59D16-3A60-496C-AFCE-298306905165}"/>
              </a:ext>
            </a:extLst>
          </p:cNvPr>
          <p:cNvSpPr>
            <a:spLocks noGrp="1"/>
          </p:cNvSpPr>
          <p:nvPr>
            <p:ph type="title"/>
          </p:nvPr>
        </p:nvSpPr>
        <p:spPr/>
        <p:txBody>
          <a:bodyPr/>
          <a:lstStyle/>
          <a:p>
            <a:r>
              <a:rPr lang="en-GB" dirty="0"/>
              <a:t>Example</a:t>
            </a:r>
          </a:p>
        </p:txBody>
      </p:sp>
      <p:graphicFrame>
        <p:nvGraphicFramePr>
          <p:cNvPr id="5" name="Content Placeholder 4">
            <a:extLst>
              <a:ext uri="{FF2B5EF4-FFF2-40B4-BE49-F238E27FC236}">
                <a16:creationId xmlns:a16="http://schemas.microsoft.com/office/drawing/2014/main" id="{9F965BE9-D5AB-4DBF-BF69-6995DACD6572}"/>
              </a:ext>
            </a:extLst>
          </p:cNvPr>
          <p:cNvGraphicFramePr>
            <a:graphicFrameLocks noGrp="1"/>
          </p:cNvGraphicFramePr>
          <p:nvPr>
            <p:ph idx="1"/>
            <p:extLst>
              <p:ext uri="{D42A27DB-BD31-4B8C-83A1-F6EECF244321}">
                <p14:modId xmlns:p14="http://schemas.microsoft.com/office/powerpoint/2010/main" val="489192625"/>
              </p:ext>
            </p:extLst>
          </p:nvPr>
        </p:nvGraphicFramePr>
        <p:xfrm>
          <a:off x="838200" y="1839696"/>
          <a:ext cx="10515601" cy="1981200"/>
        </p:xfrm>
        <a:graphic>
          <a:graphicData uri="http://schemas.openxmlformats.org/drawingml/2006/table">
            <a:tbl>
              <a:tblPr firstRow="1" bandRow="1">
                <a:tableStyleId>{2D5ABB26-0587-4C30-8999-92F81FD0307C}</a:tableStyleId>
              </a:tblPr>
              <a:tblGrid>
                <a:gridCol w="3813313">
                  <a:extLst>
                    <a:ext uri="{9D8B030D-6E8A-4147-A177-3AD203B41FA5}">
                      <a16:colId xmlns:a16="http://schemas.microsoft.com/office/drawing/2014/main" val="3254864724"/>
                    </a:ext>
                  </a:extLst>
                </a:gridCol>
                <a:gridCol w="3351144">
                  <a:extLst>
                    <a:ext uri="{9D8B030D-6E8A-4147-A177-3AD203B41FA5}">
                      <a16:colId xmlns:a16="http://schemas.microsoft.com/office/drawing/2014/main" val="1093869984"/>
                    </a:ext>
                  </a:extLst>
                </a:gridCol>
                <a:gridCol w="3351144">
                  <a:extLst>
                    <a:ext uri="{9D8B030D-6E8A-4147-A177-3AD203B41FA5}">
                      <a16:colId xmlns:a16="http://schemas.microsoft.com/office/drawing/2014/main" val="1983010482"/>
                    </a:ext>
                  </a:extLst>
                </a:gridCol>
              </a:tblGrid>
              <a:tr h="370840">
                <a:tc>
                  <a:txBody>
                    <a:bodyPr/>
                    <a:lstStyle/>
                    <a:p>
                      <a:endPar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Grant Funding at 100%</a:t>
                      </a:r>
                    </a:p>
                  </a:txBody>
                  <a:tcPr>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Governors’ Contribution</a:t>
                      </a:r>
                    </a:p>
                  </a:txBody>
                  <a:tcPr>
                    <a:solidFill>
                      <a:srgbClr val="07B0AC"/>
                    </a:solidFill>
                  </a:tcPr>
                </a:tc>
                <a:extLst>
                  <a:ext uri="{0D108BD9-81ED-4DB2-BD59-A6C34878D82A}">
                    <a16:rowId xmlns:a16="http://schemas.microsoft.com/office/drawing/2014/main" val="215996540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LCVAP/SCA</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178,582.30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17,858.23</a:t>
                      </a:r>
                    </a:p>
                  </a:txBody>
                  <a:tcPr/>
                </a:tc>
                <a:extLst>
                  <a:ext uri="{0D108BD9-81ED-4DB2-BD59-A6C34878D82A}">
                    <a16:rowId xmlns:a16="http://schemas.microsoft.com/office/drawing/2014/main" val="837907626"/>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DFC</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20,000.00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2,000.00</a:t>
                      </a:r>
                    </a:p>
                  </a:txBody>
                  <a:tcPr/>
                </a:tc>
                <a:extLst>
                  <a:ext uri="{0D108BD9-81ED-4DB2-BD59-A6C34878D82A}">
                    <a16:rowId xmlns:a16="http://schemas.microsoft.com/office/drawing/2014/main" val="56258943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Additional Governors’ Funding</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0.00</a:t>
                      </a:r>
                    </a:p>
                  </a:txBody>
                  <a:tcPr/>
                </a:tc>
                <a:extLst>
                  <a:ext uri="{0D108BD9-81ED-4DB2-BD59-A6C34878D82A}">
                    <a16:rowId xmlns:a16="http://schemas.microsoft.com/office/drawing/2014/main" val="930676929"/>
                  </a:ext>
                </a:extLst>
              </a:tr>
              <a:tr h="370840">
                <a:tc>
                  <a:txBody>
                    <a:bodyPr/>
                    <a:lstStyle/>
                    <a:p>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198,582.30</a:t>
                      </a: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19,858.23</a:t>
                      </a:r>
                    </a:p>
                  </a:txBody>
                  <a:tcPr>
                    <a:solidFill>
                      <a:srgbClr val="07B0AC"/>
                    </a:solidFill>
                  </a:tcPr>
                </a:tc>
                <a:extLst>
                  <a:ext uri="{0D108BD9-81ED-4DB2-BD59-A6C34878D82A}">
                    <a16:rowId xmlns:a16="http://schemas.microsoft.com/office/drawing/2014/main" val="2086677073"/>
                  </a:ext>
                </a:extLst>
              </a:tr>
            </a:tbl>
          </a:graphicData>
        </a:graphic>
      </p:graphicFrame>
      <p:sp>
        <p:nvSpPr>
          <p:cNvPr id="6" name="TextBox 5">
            <a:extLst>
              <a:ext uri="{FF2B5EF4-FFF2-40B4-BE49-F238E27FC236}">
                <a16:creationId xmlns:a16="http://schemas.microsoft.com/office/drawing/2014/main" id="{91222046-61A5-41D4-81E9-56A87B361844}"/>
              </a:ext>
            </a:extLst>
          </p:cNvPr>
          <p:cNvSpPr txBox="1"/>
          <p:nvPr/>
        </p:nvSpPr>
        <p:spPr>
          <a:xfrm>
            <a:off x="838200" y="1292087"/>
            <a:ext cx="10515600" cy="400110"/>
          </a:xfrm>
          <a:prstGeom prst="rect">
            <a:avLst/>
          </a:prstGeom>
          <a:noFill/>
        </p:spPr>
        <p:txBody>
          <a:bodyPr wrap="square" rtlCol="0">
            <a:spAutoFit/>
          </a:bodyPr>
          <a:lstStyle/>
          <a:p>
            <a:r>
              <a:rPr lang="en-GB" sz="2000" b="1" dirty="0">
                <a:latin typeface="Open Sans" panose="020B0606030504020204" pitchFamily="34" charset="0"/>
                <a:ea typeface="Open Sans" panose="020B0606030504020204" pitchFamily="34" charset="0"/>
                <a:cs typeface="Open Sans" panose="020B0606030504020204" pitchFamily="34" charset="0"/>
              </a:rPr>
              <a:t>Using our boiler replacement example, with outturn cost of £198,582.30:</a:t>
            </a:r>
          </a:p>
        </p:txBody>
      </p:sp>
    </p:spTree>
    <p:extLst>
      <p:ext uri="{BB962C8B-B14F-4D97-AF65-F5344CB8AC3E}">
        <p14:creationId xmlns:p14="http://schemas.microsoft.com/office/powerpoint/2010/main" val="20787166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59D16-3A60-496C-AFCE-298306905165}"/>
              </a:ext>
            </a:extLst>
          </p:cNvPr>
          <p:cNvSpPr>
            <a:spLocks noGrp="1"/>
          </p:cNvSpPr>
          <p:nvPr>
            <p:ph type="title"/>
          </p:nvPr>
        </p:nvSpPr>
        <p:spPr/>
        <p:txBody>
          <a:bodyPr/>
          <a:lstStyle/>
          <a:p>
            <a:r>
              <a:rPr lang="en-GB" dirty="0"/>
              <a:t>Example</a:t>
            </a:r>
          </a:p>
        </p:txBody>
      </p:sp>
      <p:graphicFrame>
        <p:nvGraphicFramePr>
          <p:cNvPr id="5" name="Content Placeholder 4">
            <a:extLst>
              <a:ext uri="{FF2B5EF4-FFF2-40B4-BE49-F238E27FC236}">
                <a16:creationId xmlns:a16="http://schemas.microsoft.com/office/drawing/2014/main" id="{9F965BE9-D5AB-4DBF-BF69-6995DACD6572}"/>
              </a:ext>
            </a:extLst>
          </p:cNvPr>
          <p:cNvGraphicFramePr>
            <a:graphicFrameLocks noGrp="1"/>
          </p:cNvGraphicFramePr>
          <p:nvPr>
            <p:ph idx="1"/>
            <p:extLst>
              <p:ext uri="{D42A27DB-BD31-4B8C-83A1-F6EECF244321}">
                <p14:modId xmlns:p14="http://schemas.microsoft.com/office/powerpoint/2010/main" val="568558851"/>
              </p:ext>
            </p:extLst>
          </p:nvPr>
        </p:nvGraphicFramePr>
        <p:xfrm>
          <a:off x="838200" y="1839696"/>
          <a:ext cx="10515602" cy="2286000"/>
        </p:xfrm>
        <a:graphic>
          <a:graphicData uri="http://schemas.openxmlformats.org/drawingml/2006/table">
            <a:tbl>
              <a:tblPr firstRow="1" bandRow="1">
                <a:tableStyleId>{2D5ABB26-0587-4C30-8999-92F81FD0307C}</a:tableStyleId>
              </a:tblPr>
              <a:tblGrid>
                <a:gridCol w="2680252">
                  <a:extLst>
                    <a:ext uri="{9D8B030D-6E8A-4147-A177-3AD203B41FA5}">
                      <a16:colId xmlns:a16="http://schemas.microsoft.com/office/drawing/2014/main" val="3254864724"/>
                    </a:ext>
                  </a:extLst>
                </a:gridCol>
                <a:gridCol w="2916722">
                  <a:extLst>
                    <a:ext uri="{9D8B030D-6E8A-4147-A177-3AD203B41FA5}">
                      <a16:colId xmlns:a16="http://schemas.microsoft.com/office/drawing/2014/main" val="3011834409"/>
                    </a:ext>
                  </a:extLst>
                </a:gridCol>
                <a:gridCol w="2669069">
                  <a:extLst>
                    <a:ext uri="{9D8B030D-6E8A-4147-A177-3AD203B41FA5}">
                      <a16:colId xmlns:a16="http://schemas.microsoft.com/office/drawing/2014/main" val="1093869984"/>
                    </a:ext>
                  </a:extLst>
                </a:gridCol>
                <a:gridCol w="2249559">
                  <a:extLst>
                    <a:ext uri="{9D8B030D-6E8A-4147-A177-3AD203B41FA5}">
                      <a16:colId xmlns:a16="http://schemas.microsoft.com/office/drawing/2014/main" val="1983010482"/>
                    </a:ext>
                  </a:extLst>
                </a:gridCol>
              </a:tblGrid>
              <a:tr h="370840">
                <a:tc>
                  <a:txBody>
                    <a:bodyPr/>
                    <a:lstStyle/>
                    <a:p>
                      <a:endPar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anchor="b">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Grant Funding at 90%</a:t>
                      </a:r>
                    </a:p>
                  </a:txBody>
                  <a:tcPr anchor="b">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Governors’ Contribution (10%)</a:t>
                      </a:r>
                    </a:p>
                  </a:txBody>
                  <a:tcPr anchor="b">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Total (100%)</a:t>
                      </a:r>
                    </a:p>
                  </a:txBody>
                  <a:tcPr anchor="b">
                    <a:solidFill>
                      <a:srgbClr val="07B0AC"/>
                    </a:solidFill>
                  </a:tcPr>
                </a:tc>
                <a:extLst>
                  <a:ext uri="{0D108BD9-81ED-4DB2-BD59-A6C34878D82A}">
                    <a16:rowId xmlns:a16="http://schemas.microsoft.com/office/drawing/2014/main" val="215996540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LCVAP/SCA</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160,724.07</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17,858.23</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178,582.30</a:t>
                      </a:r>
                    </a:p>
                  </a:txBody>
                  <a:tcPr/>
                </a:tc>
                <a:extLst>
                  <a:ext uri="{0D108BD9-81ED-4DB2-BD59-A6C34878D82A}">
                    <a16:rowId xmlns:a16="http://schemas.microsoft.com/office/drawing/2014/main" val="837907626"/>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DFC</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18,000.00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2,000.00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20,000.00</a:t>
                      </a:r>
                    </a:p>
                  </a:txBody>
                  <a:tcPr/>
                </a:tc>
                <a:extLst>
                  <a:ext uri="{0D108BD9-81ED-4DB2-BD59-A6C34878D82A}">
                    <a16:rowId xmlns:a16="http://schemas.microsoft.com/office/drawing/2014/main" val="56258943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Additional Funding</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0.00</a:t>
                      </a:r>
                    </a:p>
                  </a:txBody>
                  <a:tcPr/>
                </a:tc>
                <a:extLst>
                  <a:ext uri="{0D108BD9-81ED-4DB2-BD59-A6C34878D82A}">
                    <a16:rowId xmlns:a16="http://schemas.microsoft.com/office/drawing/2014/main" val="930676929"/>
                  </a:ext>
                </a:extLst>
              </a:tr>
              <a:tr h="370840">
                <a:tc>
                  <a:txBody>
                    <a:bodyPr/>
                    <a:lstStyle/>
                    <a:p>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178,724.07</a:t>
                      </a: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19,858.23</a:t>
                      </a: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198,582.30</a:t>
                      </a:r>
                    </a:p>
                  </a:txBody>
                  <a:tcPr>
                    <a:solidFill>
                      <a:srgbClr val="07B0AC"/>
                    </a:solidFill>
                  </a:tcPr>
                </a:tc>
                <a:extLst>
                  <a:ext uri="{0D108BD9-81ED-4DB2-BD59-A6C34878D82A}">
                    <a16:rowId xmlns:a16="http://schemas.microsoft.com/office/drawing/2014/main" val="2086677073"/>
                  </a:ext>
                </a:extLst>
              </a:tr>
            </a:tbl>
          </a:graphicData>
        </a:graphic>
      </p:graphicFrame>
      <p:sp>
        <p:nvSpPr>
          <p:cNvPr id="6" name="TextBox 5">
            <a:extLst>
              <a:ext uri="{FF2B5EF4-FFF2-40B4-BE49-F238E27FC236}">
                <a16:creationId xmlns:a16="http://schemas.microsoft.com/office/drawing/2014/main" id="{91222046-61A5-41D4-81E9-56A87B361844}"/>
              </a:ext>
            </a:extLst>
          </p:cNvPr>
          <p:cNvSpPr txBox="1"/>
          <p:nvPr/>
        </p:nvSpPr>
        <p:spPr>
          <a:xfrm>
            <a:off x="838200" y="1292087"/>
            <a:ext cx="10515600" cy="400110"/>
          </a:xfrm>
          <a:prstGeom prst="rect">
            <a:avLst/>
          </a:prstGeom>
          <a:noFill/>
        </p:spPr>
        <p:txBody>
          <a:bodyPr wrap="square" rtlCol="0">
            <a:spAutoFit/>
          </a:bodyPr>
          <a:lstStyle/>
          <a:p>
            <a:r>
              <a:rPr lang="en-GB" sz="2000" b="1" dirty="0">
                <a:latin typeface="Open Sans" panose="020B0606030504020204" pitchFamily="34" charset="0"/>
                <a:ea typeface="Open Sans" panose="020B0606030504020204" pitchFamily="34" charset="0"/>
                <a:cs typeface="Open Sans" panose="020B0606030504020204" pitchFamily="34" charset="0"/>
              </a:rPr>
              <a:t>Showing 90% Contribution:</a:t>
            </a:r>
          </a:p>
        </p:txBody>
      </p:sp>
    </p:spTree>
    <p:extLst>
      <p:ext uri="{BB962C8B-B14F-4D97-AF65-F5344CB8AC3E}">
        <p14:creationId xmlns:p14="http://schemas.microsoft.com/office/powerpoint/2010/main" val="35939644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59D16-3A60-496C-AFCE-298306905165}"/>
              </a:ext>
            </a:extLst>
          </p:cNvPr>
          <p:cNvSpPr>
            <a:spLocks noGrp="1"/>
          </p:cNvSpPr>
          <p:nvPr>
            <p:ph type="title"/>
          </p:nvPr>
        </p:nvSpPr>
        <p:spPr/>
        <p:txBody>
          <a:bodyPr/>
          <a:lstStyle/>
          <a:p>
            <a:r>
              <a:rPr lang="en-GB" dirty="0"/>
              <a:t>Example</a:t>
            </a:r>
          </a:p>
        </p:txBody>
      </p:sp>
      <p:graphicFrame>
        <p:nvGraphicFramePr>
          <p:cNvPr id="5" name="Content Placeholder 4">
            <a:extLst>
              <a:ext uri="{FF2B5EF4-FFF2-40B4-BE49-F238E27FC236}">
                <a16:creationId xmlns:a16="http://schemas.microsoft.com/office/drawing/2014/main" id="{9F965BE9-D5AB-4DBF-BF69-6995DACD6572}"/>
              </a:ext>
            </a:extLst>
          </p:cNvPr>
          <p:cNvGraphicFramePr>
            <a:graphicFrameLocks noGrp="1"/>
          </p:cNvGraphicFramePr>
          <p:nvPr>
            <p:ph idx="1"/>
            <p:extLst>
              <p:ext uri="{D42A27DB-BD31-4B8C-83A1-F6EECF244321}">
                <p14:modId xmlns:p14="http://schemas.microsoft.com/office/powerpoint/2010/main" val="1599067801"/>
              </p:ext>
            </p:extLst>
          </p:nvPr>
        </p:nvGraphicFramePr>
        <p:xfrm>
          <a:off x="838200" y="1839696"/>
          <a:ext cx="10515601" cy="1981200"/>
        </p:xfrm>
        <a:graphic>
          <a:graphicData uri="http://schemas.openxmlformats.org/drawingml/2006/table">
            <a:tbl>
              <a:tblPr firstRow="1" bandRow="1">
                <a:tableStyleId>{2D5ABB26-0587-4C30-8999-92F81FD0307C}</a:tableStyleId>
              </a:tblPr>
              <a:tblGrid>
                <a:gridCol w="3813313">
                  <a:extLst>
                    <a:ext uri="{9D8B030D-6E8A-4147-A177-3AD203B41FA5}">
                      <a16:colId xmlns:a16="http://schemas.microsoft.com/office/drawing/2014/main" val="3254864724"/>
                    </a:ext>
                  </a:extLst>
                </a:gridCol>
                <a:gridCol w="3351144">
                  <a:extLst>
                    <a:ext uri="{9D8B030D-6E8A-4147-A177-3AD203B41FA5}">
                      <a16:colId xmlns:a16="http://schemas.microsoft.com/office/drawing/2014/main" val="1093869984"/>
                    </a:ext>
                  </a:extLst>
                </a:gridCol>
                <a:gridCol w="3351144">
                  <a:extLst>
                    <a:ext uri="{9D8B030D-6E8A-4147-A177-3AD203B41FA5}">
                      <a16:colId xmlns:a16="http://schemas.microsoft.com/office/drawing/2014/main" val="1983010482"/>
                    </a:ext>
                  </a:extLst>
                </a:gridCol>
              </a:tblGrid>
              <a:tr h="370840">
                <a:tc>
                  <a:txBody>
                    <a:bodyPr/>
                    <a:lstStyle/>
                    <a:p>
                      <a:endPar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Grant Funding at 100%</a:t>
                      </a:r>
                    </a:p>
                  </a:txBody>
                  <a:tcPr>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Governors’ Contribution</a:t>
                      </a:r>
                    </a:p>
                  </a:txBody>
                  <a:tcPr>
                    <a:solidFill>
                      <a:srgbClr val="07B0AC"/>
                    </a:solidFill>
                  </a:tcPr>
                </a:tc>
                <a:extLst>
                  <a:ext uri="{0D108BD9-81ED-4DB2-BD59-A6C34878D82A}">
                    <a16:rowId xmlns:a16="http://schemas.microsoft.com/office/drawing/2014/main" val="215996540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LCVAP/SCA</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172,869.22</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17,858.23</a:t>
                      </a:r>
                    </a:p>
                  </a:txBody>
                  <a:tcPr/>
                </a:tc>
                <a:extLst>
                  <a:ext uri="{0D108BD9-81ED-4DB2-BD59-A6C34878D82A}">
                    <a16:rowId xmlns:a16="http://schemas.microsoft.com/office/drawing/2014/main" val="837907626"/>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DFC</a:t>
                      </a:r>
                    </a:p>
                  </a:txBody>
                  <a:tcPr/>
                </a:tc>
                <a:tc>
                  <a:txBody>
                    <a:bodyPr/>
                    <a:lstStyle/>
                    <a:p>
                      <a:pPr algn="r"/>
                      <a:r>
                        <a:rPr lang="en-GB" sz="2000">
                          <a:latin typeface="Open Sans" panose="020B0606030504020204" pitchFamily="34" charset="0"/>
                          <a:ea typeface="Open Sans" panose="020B0606030504020204" pitchFamily="34" charset="0"/>
                          <a:cs typeface="Open Sans" panose="020B0606030504020204" pitchFamily="34" charset="0"/>
                        </a:rPr>
                        <a:t>£  20,000.00</a:t>
                      </a:r>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r"/>
                      <a:r>
                        <a:rPr lang="en-GB" sz="2000">
                          <a:latin typeface="Open Sans" panose="020B0606030504020204" pitchFamily="34" charset="0"/>
                          <a:ea typeface="Open Sans" panose="020B0606030504020204" pitchFamily="34" charset="0"/>
                          <a:cs typeface="Open Sans" panose="020B0606030504020204" pitchFamily="34" charset="0"/>
                        </a:rPr>
                        <a:t>£  2,000.00</a:t>
                      </a:r>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56258943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Additional Governors’ Funding</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5,713.08</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5,713.08</a:t>
                      </a:r>
                    </a:p>
                  </a:txBody>
                  <a:tcPr/>
                </a:tc>
                <a:extLst>
                  <a:ext uri="{0D108BD9-81ED-4DB2-BD59-A6C34878D82A}">
                    <a16:rowId xmlns:a16="http://schemas.microsoft.com/office/drawing/2014/main" val="930676929"/>
                  </a:ext>
                </a:extLst>
              </a:tr>
              <a:tr h="370840">
                <a:tc>
                  <a:txBody>
                    <a:bodyPr/>
                    <a:lstStyle/>
                    <a:p>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r"/>
                      <a:r>
                        <a:rPr lang="en-GB" sz="2000" b="1">
                          <a:solidFill>
                            <a:schemeClr val="bg1"/>
                          </a:solidFill>
                          <a:latin typeface="Open Sans" panose="020B0606030504020204" pitchFamily="34" charset="0"/>
                          <a:ea typeface="Open Sans" panose="020B0606030504020204" pitchFamily="34" charset="0"/>
                          <a:cs typeface="Open Sans" panose="020B0606030504020204" pitchFamily="34" charset="0"/>
                        </a:rPr>
                        <a:t>£  198,582.30</a:t>
                      </a:r>
                      <a:endPar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25,000.00</a:t>
                      </a:r>
                    </a:p>
                  </a:txBody>
                  <a:tcPr>
                    <a:solidFill>
                      <a:srgbClr val="07B0AC"/>
                    </a:solidFill>
                  </a:tcPr>
                </a:tc>
                <a:extLst>
                  <a:ext uri="{0D108BD9-81ED-4DB2-BD59-A6C34878D82A}">
                    <a16:rowId xmlns:a16="http://schemas.microsoft.com/office/drawing/2014/main" val="2086677073"/>
                  </a:ext>
                </a:extLst>
              </a:tr>
            </a:tbl>
          </a:graphicData>
        </a:graphic>
      </p:graphicFrame>
      <p:sp>
        <p:nvSpPr>
          <p:cNvPr id="6" name="TextBox 5">
            <a:extLst>
              <a:ext uri="{FF2B5EF4-FFF2-40B4-BE49-F238E27FC236}">
                <a16:creationId xmlns:a16="http://schemas.microsoft.com/office/drawing/2014/main" id="{91222046-61A5-41D4-81E9-56A87B361844}"/>
              </a:ext>
            </a:extLst>
          </p:cNvPr>
          <p:cNvSpPr txBox="1"/>
          <p:nvPr/>
        </p:nvSpPr>
        <p:spPr>
          <a:xfrm>
            <a:off x="838200" y="1292087"/>
            <a:ext cx="10515600" cy="400110"/>
          </a:xfrm>
          <a:prstGeom prst="rect">
            <a:avLst/>
          </a:prstGeom>
          <a:noFill/>
        </p:spPr>
        <p:txBody>
          <a:bodyPr wrap="square" rtlCol="0">
            <a:spAutoFit/>
          </a:bodyPr>
          <a:lstStyle/>
          <a:p>
            <a:r>
              <a:rPr lang="en-GB" sz="2000" b="1" dirty="0">
                <a:latin typeface="Open Sans" panose="020B0606030504020204" pitchFamily="34" charset="0"/>
                <a:ea typeface="Open Sans" panose="020B0606030504020204" pitchFamily="34" charset="0"/>
                <a:cs typeface="Open Sans" panose="020B0606030504020204" pitchFamily="34" charset="0"/>
              </a:rPr>
              <a:t>The governors’ have £25,000 to contribute to a project:</a:t>
            </a:r>
          </a:p>
        </p:txBody>
      </p:sp>
      <p:graphicFrame>
        <p:nvGraphicFramePr>
          <p:cNvPr id="7" name="Content Placeholder 4">
            <a:extLst>
              <a:ext uri="{FF2B5EF4-FFF2-40B4-BE49-F238E27FC236}">
                <a16:creationId xmlns:a16="http://schemas.microsoft.com/office/drawing/2014/main" id="{00A17133-139F-4DC6-9D42-95344146197A}"/>
              </a:ext>
            </a:extLst>
          </p:cNvPr>
          <p:cNvGraphicFramePr>
            <a:graphicFrameLocks/>
          </p:cNvGraphicFramePr>
          <p:nvPr>
            <p:extLst>
              <p:ext uri="{D42A27DB-BD31-4B8C-83A1-F6EECF244321}">
                <p14:modId xmlns:p14="http://schemas.microsoft.com/office/powerpoint/2010/main" val="3928586485"/>
              </p:ext>
            </p:extLst>
          </p:nvPr>
        </p:nvGraphicFramePr>
        <p:xfrm>
          <a:off x="838199" y="3968395"/>
          <a:ext cx="10515601" cy="1981200"/>
        </p:xfrm>
        <a:graphic>
          <a:graphicData uri="http://schemas.openxmlformats.org/drawingml/2006/table">
            <a:tbl>
              <a:tblPr firstRow="1" bandRow="1">
                <a:tableStyleId>{2D5ABB26-0587-4C30-8999-92F81FD0307C}</a:tableStyleId>
              </a:tblPr>
              <a:tblGrid>
                <a:gridCol w="3813313">
                  <a:extLst>
                    <a:ext uri="{9D8B030D-6E8A-4147-A177-3AD203B41FA5}">
                      <a16:colId xmlns:a16="http://schemas.microsoft.com/office/drawing/2014/main" val="3254864724"/>
                    </a:ext>
                  </a:extLst>
                </a:gridCol>
                <a:gridCol w="3351144">
                  <a:extLst>
                    <a:ext uri="{9D8B030D-6E8A-4147-A177-3AD203B41FA5}">
                      <a16:colId xmlns:a16="http://schemas.microsoft.com/office/drawing/2014/main" val="1093869984"/>
                    </a:ext>
                  </a:extLst>
                </a:gridCol>
                <a:gridCol w="3351144">
                  <a:extLst>
                    <a:ext uri="{9D8B030D-6E8A-4147-A177-3AD203B41FA5}">
                      <a16:colId xmlns:a16="http://schemas.microsoft.com/office/drawing/2014/main" val="1983010482"/>
                    </a:ext>
                  </a:extLst>
                </a:gridCol>
              </a:tblGrid>
              <a:tr h="370840">
                <a:tc>
                  <a:txBody>
                    <a:bodyPr/>
                    <a:lstStyle/>
                    <a:p>
                      <a:endPar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txBody>
                  <a:tcPr>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Grant Funding at 100%</a:t>
                      </a:r>
                    </a:p>
                  </a:txBody>
                  <a:tcPr>
                    <a:solidFill>
                      <a:srgbClr val="07B0AC"/>
                    </a:solidFill>
                  </a:tcPr>
                </a:tc>
                <a:tc>
                  <a:txBody>
                    <a:bodyPr/>
                    <a:lstStyle/>
                    <a:p>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Governors’ Contribution</a:t>
                      </a:r>
                    </a:p>
                  </a:txBody>
                  <a:tcPr>
                    <a:solidFill>
                      <a:srgbClr val="07B0AC"/>
                    </a:solidFill>
                  </a:tcPr>
                </a:tc>
                <a:extLst>
                  <a:ext uri="{0D108BD9-81ED-4DB2-BD59-A6C34878D82A}">
                    <a16:rowId xmlns:a16="http://schemas.microsoft.com/office/drawing/2014/main" val="215996540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LCVAP/SCA</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153,582.30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15,358.23</a:t>
                      </a:r>
                    </a:p>
                  </a:txBody>
                  <a:tcPr/>
                </a:tc>
                <a:extLst>
                  <a:ext uri="{0D108BD9-81ED-4DB2-BD59-A6C34878D82A}">
                    <a16:rowId xmlns:a16="http://schemas.microsoft.com/office/drawing/2014/main" val="837907626"/>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DFC</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20,000.00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2,000.00</a:t>
                      </a:r>
                    </a:p>
                  </a:txBody>
                  <a:tcPr/>
                </a:tc>
                <a:extLst>
                  <a:ext uri="{0D108BD9-81ED-4DB2-BD59-A6C34878D82A}">
                    <a16:rowId xmlns:a16="http://schemas.microsoft.com/office/drawing/2014/main" val="562589435"/>
                  </a:ext>
                </a:extLst>
              </a:tr>
              <a:tr h="370840">
                <a:tc>
                  <a:txBody>
                    <a:bodyPr/>
                    <a:lstStyle/>
                    <a:p>
                      <a:r>
                        <a:rPr lang="en-GB" sz="2000" dirty="0">
                          <a:latin typeface="Open Sans" panose="020B0606030504020204" pitchFamily="34" charset="0"/>
                          <a:ea typeface="Open Sans" panose="020B0606030504020204" pitchFamily="34" charset="0"/>
                          <a:cs typeface="Open Sans" panose="020B0606030504020204" pitchFamily="34" charset="0"/>
                        </a:rPr>
                        <a:t>Additional Governors’ Funding</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25,000.00</a:t>
                      </a:r>
                    </a:p>
                  </a:txBody>
                  <a:tcPr/>
                </a:tc>
                <a:tc>
                  <a:txBody>
                    <a:bodyPr/>
                    <a:lstStyle/>
                    <a:p>
                      <a:pPr algn="r"/>
                      <a:r>
                        <a:rPr lang="en-GB" sz="2000" dirty="0">
                          <a:latin typeface="Open Sans" panose="020B0606030504020204" pitchFamily="34" charset="0"/>
                          <a:ea typeface="Open Sans" panose="020B0606030504020204" pitchFamily="34" charset="0"/>
                          <a:cs typeface="Open Sans" panose="020B0606030504020204" pitchFamily="34" charset="0"/>
                        </a:rPr>
                        <a:t>£  25,000.00</a:t>
                      </a:r>
                    </a:p>
                  </a:txBody>
                  <a:tcPr/>
                </a:tc>
                <a:extLst>
                  <a:ext uri="{0D108BD9-81ED-4DB2-BD59-A6C34878D82A}">
                    <a16:rowId xmlns:a16="http://schemas.microsoft.com/office/drawing/2014/main" val="930676929"/>
                  </a:ext>
                </a:extLst>
              </a:tr>
              <a:tr h="370840">
                <a:tc>
                  <a:txBody>
                    <a:bodyPr/>
                    <a:lstStyle/>
                    <a:p>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198,582.30</a:t>
                      </a:r>
                    </a:p>
                  </a:txBody>
                  <a:tcPr>
                    <a:solidFill>
                      <a:srgbClr val="07B0AC"/>
                    </a:solidFill>
                  </a:tcPr>
                </a:tc>
                <a:tc>
                  <a:txBody>
                    <a:bodyPr/>
                    <a:lstStyle/>
                    <a:p>
                      <a:pPr algn="r"/>
                      <a:r>
                        <a:rPr lang="en-GB"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  42,358.23</a:t>
                      </a:r>
                    </a:p>
                  </a:txBody>
                  <a:tcPr>
                    <a:solidFill>
                      <a:srgbClr val="07B0AC"/>
                    </a:solidFill>
                  </a:tcPr>
                </a:tc>
                <a:extLst>
                  <a:ext uri="{0D108BD9-81ED-4DB2-BD59-A6C34878D82A}">
                    <a16:rowId xmlns:a16="http://schemas.microsoft.com/office/drawing/2014/main" val="2086677073"/>
                  </a:ext>
                </a:extLst>
              </a:tr>
            </a:tbl>
          </a:graphicData>
        </a:graphic>
      </p:graphicFrame>
    </p:spTree>
    <p:extLst>
      <p:ext uri="{BB962C8B-B14F-4D97-AF65-F5344CB8AC3E}">
        <p14:creationId xmlns:p14="http://schemas.microsoft.com/office/powerpoint/2010/main" val="11359519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5A7F4-4334-41C6-A0D8-2FB71AFDC91C}"/>
              </a:ext>
            </a:extLst>
          </p:cNvPr>
          <p:cNvSpPr>
            <a:spLocks noGrp="1"/>
          </p:cNvSpPr>
          <p:nvPr>
            <p:ph type="title"/>
          </p:nvPr>
        </p:nvSpPr>
        <p:spPr/>
        <p:txBody>
          <a:bodyPr/>
          <a:lstStyle/>
          <a:p>
            <a:r>
              <a:rPr lang="en-GB" dirty="0"/>
              <a:t>The Important </a:t>
            </a:r>
            <a:r>
              <a:rPr lang="en-GB" dirty="0">
                <a:solidFill>
                  <a:schemeClr val="tx1"/>
                </a:solidFill>
              </a:rPr>
              <a:t>Numbers</a:t>
            </a:r>
          </a:p>
        </p:txBody>
      </p:sp>
      <p:graphicFrame>
        <p:nvGraphicFramePr>
          <p:cNvPr id="4" name="Content Placeholder 3">
            <a:extLst>
              <a:ext uri="{FF2B5EF4-FFF2-40B4-BE49-F238E27FC236}">
                <a16:creationId xmlns:a16="http://schemas.microsoft.com/office/drawing/2014/main" id="{F52D0D7D-31BE-4A65-892C-CC7A44BF9073}"/>
              </a:ext>
            </a:extLst>
          </p:cNvPr>
          <p:cNvGraphicFramePr>
            <a:graphicFrameLocks noGrp="1"/>
          </p:cNvGraphicFramePr>
          <p:nvPr>
            <p:ph idx="1"/>
            <p:extLst>
              <p:ext uri="{D42A27DB-BD31-4B8C-83A1-F6EECF244321}">
                <p14:modId xmlns:p14="http://schemas.microsoft.com/office/powerpoint/2010/main" val="3609974594"/>
              </p:ext>
            </p:extLst>
          </p:nvPr>
        </p:nvGraphicFramePr>
        <p:xfrm>
          <a:off x="838200" y="1304925"/>
          <a:ext cx="10412896" cy="3365499"/>
        </p:xfrm>
        <a:graphic>
          <a:graphicData uri="http://schemas.openxmlformats.org/drawingml/2006/table">
            <a:tbl>
              <a:tblPr bandRow="1">
                <a:tableStyleId>{2D5ABB26-0587-4C30-8999-92F81FD0307C}</a:tableStyleId>
              </a:tblPr>
              <a:tblGrid>
                <a:gridCol w="2330158">
                  <a:extLst>
                    <a:ext uri="{9D8B030D-6E8A-4147-A177-3AD203B41FA5}">
                      <a16:colId xmlns:a16="http://schemas.microsoft.com/office/drawing/2014/main" val="1441120849"/>
                    </a:ext>
                  </a:extLst>
                </a:gridCol>
                <a:gridCol w="8082738">
                  <a:extLst>
                    <a:ext uri="{9D8B030D-6E8A-4147-A177-3AD203B41FA5}">
                      <a16:colId xmlns:a16="http://schemas.microsoft.com/office/drawing/2014/main" val="528720227"/>
                    </a:ext>
                  </a:extLst>
                </a:gridCol>
              </a:tblGrid>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298627988"/>
                  </a:ext>
                </a:extLst>
              </a:tr>
              <a:tr h="19651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7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1235000644"/>
                  </a:ext>
                </a:extLst>
              </a:tr>
              <a:tr h="424179">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97.5%</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01025314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972203423"/>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703001845"/>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737091110"/>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20%</a:t>
                      </a:r>
                    </a:p>
                  </a:txBody>
                  <a:tcPr>
                    <a:solidFill>
                      <a:srgbClr val="07B0AC"/>
                    </a:solidFill>
                  </a:tcPr>
                </a:tc>
                <a:tc>
                  <a:txBody>
                    <a:bodyPr/>
                    <a:lstStyle/>
                    <a:p>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VAT</a:t>
                      </a:r>
                    </a:p>
                  </a:txBody>
                  <a:tcPr>
                    <a:solidFill>
                      <a:srgbClr val="07B0AC"/>
                    </a:solidFill>
                  </a:tcPr>
                </a:tc>
                <a:extLst>
                  <a:ext uri="{0D108BD9-81ED-4DB2-BD59-A6C34878D82A}">
                    <a16:rowId xmlns:a16="http://schemas.microsoft.com/office/drawing/2014/main" val="2081081333"/>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289617039"/>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15% (or 14%)</a:t>
                      </a:r>
                    </a:p>
                  </a:txBody>
                  <a:tcPr>
                    <a:solidFill>
                      <a:srgbClr val="07B0A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Professional Fees</a:t>
                      </a:r>
                    </a:p>
                  </a:txBody>
                  <a:tcPr>
                    <a:solidFill>
                      <a:srgbClr val="07B0AC"/>
                    </a:solidFill>
                  </a:tcPr>
                </a:tc>
                <a:extLst>
                  <a:ext uri="{0D108BD9-81ED-4DB2-BD59-A6C34878D82A}">
                    <a16:rowId xmlns:a16="http://schemas.microsoft.com/office/drawing/2014/main" val="3432198953"/>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4084085355"/>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123710024"/>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905503969"/>
                  </a:ext>
                </a:extLst>
              </a:tr>
            </a:tbl>
          </a:graphicData>
        </a:graphic>
      </p:graphicFrame>
    </p:spTree>
    <p:extLst>
      <p:ext uri="{BB962C8B-B14F-4D97-AF65-F5344CB8AC3E}">
        <p14:creationId xmlns:p14="http://schemas.microsoft.com/office/powerpoint/2010/main" val="35168852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5A7F4-4334-41C6-A0D8-2FB71AFDC91C}"/>
              </a:ext>
            </a:extLst>
          </p:cNvPr>
          <p:cNvSpPr>
            <a:spLocks noGrp="1"/>
          </p:cNvSpPr>
          <p:nvPr>
            <p:ph type="title"/>
          </p:nvPr>
        </p:nvSpPr>
        <p:spPr/>
        <p:txBody>
          <a:bodyPr/>
          <a:lstStyle/>
          <a:p>
            <a:r>
              <a:rPr lang="en-GB" dirty="0"/>
              <a:t>The Important </a:t>
            </a:r>
            <a:r>
              <a:rPr lang="en-GB" dirty="0">
                <a:solidFill>
                  <a:schemeClr val="tx1"/>
                </a:solidFill>
              </a:rPr>
              <a:t>Numbers</a:t>
            </a:r>
          </a:p>
        </p:txBody>
      </p:sp>
      <p:graphicFrame>
        <p:nvGraphicFramePr>
          <p:cNvPr id="4" name="Content Placeholder 3">
            <a:extLst>
              <a:ext uri="{FF2B5EF4-FFF2-40B4-BE49-F238E27FC236}">
                <a16:creationId xmlns:a16="http://schemas.microsoft.com/office/drawing/2014/main" id="{F52D0D7D-31BE-4A65-892C-CC7A44BF9073}"/>
              </a:ext>
            </a:extLst>
          </p:cNvPr>
          <p:cNvGraphicFramePr>
            <a:graphicFrameLocks noGrp="1"/>
          </p:cNvGraphicFramePr>
          <p:nvPr>
            <p:ph idx="1"/>
            <p:extLst>
              <p:ext uri="{D42A27DB-BD31-4B8C-83A1-F6EECF244321}">
                <p14:modId xmlns:p14="http://schemas.microsoft.com/office/powerpoint/2010/main" val="4081722129"/>
              </p:ext>
            </p:extLst>
          </p:nvPr>
        </p:nvGraphicFramePr>
        <p:xfrm>
          <a:off x="838200" y="1304925"/>
          <a:ext cx="10412896" cy="3365499"/>
        </p:xfrm>
        <a:graphic>
          <a:graphicData uri="http://schemas.openxmlformats.org/drawingml/2006/table">
            <a:tbl>
              <a:tblPr bandRow="1">
                <a:tableStyleId>{2D5ABB26-0587-4C30-8999-92F81FD0307C}</a:tableStyleId>
              </a:tblPr>
              <a:tblGrid>
                <a:gridCol w="2330158">
                  <a:extLst>
                    <a:ext uri="{9D8B030D-6E8A-4147-A177-3AD203B41FA5}">
                      <a16:colId xmlns:a16="http://schemas.microsoft.com/office/drawing/2014/main" val="1441120849"/>
                    </a:ext>
                  </a:extLst>
                </a:gridCol>
                <a:gridCol w="8082738">
                  <a:extLst>
                    <a:ext uri="{9D8B030D-6E8A-4147-A177-3AD203B41FA5}">
                      <a16:colId xmlns:a16="http://schemas.microsoft.com/office/drawing/2014/main" val="528720227"/>
                    </a:ext>
                  </a:extLst>
                </a:gridCol>
              </a:tblGrid>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100%</a:t>
                      </a:r>
                    </a:p>
                  </a:txBody>
                  <a:tcPr>
                    <a:solidFill>
                      <a:srgbClr val="07B0AC"/>
                    </a:solidFill>
                  </a:tcPr>
                </a:tc>
                <a:tc>
                  <a:txBody>
                    <a:bodyPr/>
                    <a:lstStyle/>
                    <a:p>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the total Grant including the 10% Governor contribution</a:t>
                      </a:r>
                    </a:p>
                  </a:txBody>
                  <a:tcPr>
                    <a:solidFill>
                      <a:srgbClr val="07B0AC"/>
                    </a:solidFill>
                  </a:tcPr>
                </a:tc>
                <a:extLst>
                  <a:ext uri="{0D108BD9-81ED-4DB2-BD59-A6C34878D82A}">
                    <a16:rowId xmlns:a16="http://schemas.microsoft.com/office/drawing/2014/main" val="3298627988"/>
                  </a:ext>
                </a:extLst>
              </a:tr>
              <a:tr h="19651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7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235000644"/>
                  </a:ext>
                </a:extLst>
              </a:tr>
              <a:tr h="424179">
                <a:tc>
                  <a:txBody>
                    <a:bodyPr/>
                    <a:lstStyle/>
                    <a:p>
                      <a:pPr marL="285750" indent="-285750">
                        <a:buFont typeface="Arial" panose="020B0604020202020204" pitchFamily="34" charset="0"/>
                        <a:buChar char="•"/>
                      </a:pPr>
                      <a:r>
                        <a:rPr lang="en-GB" sz="2000" dirty="0">
                          <a:latin typeface="Open Sans" panose="020B0606030504020204" pitchFamily="34" charset="0"/>
                          <a:ea typeface="Open Sans" panose="020B0606030504020204" pitchFamily="34" charset="0"/>
                          <a:cs typeface="Open Sans" panose="020B0606030504020204" pitchFamily="34" charset="0"/>
                        </a:rPr>
                        <a:t>97.5%</a:t>
                      </a:r>
                    </a:p>
                  </a:txBody>
                  <a:tcPr/>
                </a:tc>
                <a:tc>
                  <a:txBody>
                    <a:bodyPr/>
                    <a:lstStyle/>
                    <a:p>
                      <a:endParaRPr lang="en-GB" sz="20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3010253143"/>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3972203423"/>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90%</a:t>
                      </a:r>
                    </a:p>
                  </a:txBody>
                  <a:tcPr>
                    <a:solidFill>
                      <a:srgbClr val="07B0AC"/>
                    </a:solidFill>
                  </a:tcPr>
                </a:tc>
                <a:tc>
                  <a:txBody>
                    <a:bodyPr/>
                    <a:lstStyle/>
                    <a:p>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the actual Grant which excludes the Governor contribution</a:t>
                      </a:r>
                    </a:p>
                  </a:txBody>
                  <a:tcPr>
                    <a:solidFill>
                      <a:srgbClr val="07B0AC"/>
                    </a:solidFill>
                  </a:tcPr>
                </a:tc>
                <a:extLst>
                  <a:ext uri="{0D108BD9-81ED-4DB2-BD59-A6C34878D82A}">
                    <a16:rowId xmlns:a16="http://schemas.microsoft.com/office/drawing/2014/main" val="3703001845"/>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737091110"/>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20%</a:t>
                      </a:r>
                    </a:p>
                  </a:txBody>
                  <a:tcPr>
                    <a:solidFill>
                      <a:srgbClr val="07B0AC"/>
                    </a:solidFill>
                  </a:tcPr>
                </a:tc>
                <a:tc>
                  <a:txBody>
                    <a:bodyPr/>
                    <a:lstStyle/>
                    <a:p>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VAT</a:t>
                      </a:r>
                    </a:p>
                  </a:txBody>
                  <a:tcPr>
                    <a:solidFill>
                      <a:srgbClr val="07B0AC"/>
                    </a:solidFill>
                  </a:tcPr>
                </a:tc>
                <a:extLst>
                  <a:ext uri="{0D108BD9-81ED-4DB2-BD59-A6C34878D82A}">
                    <a16:rowId xmlns:a16="http://schemas.microsoft.com/office/drawing/2014/main" val="2081081333"/>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2289617039"/>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15% (or 14%)</a:t>
                      </a:r>
                    </a:p>
                  </a:txBody>
                  <a:tcPr>
                    <a:solidFill>
                      <a:srgbClr val="07B0A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Professional Fees</a:t>
                      </a:r>
                    </a:p>
                  </a:txBody>
                  <a:tcPr>
                    <a:solidFill>
                      <a:srgbClr val="07B0AC"/>
                    </a:solidFill>
                  </a:tcPr>
                </a:tc>
                <a:extLst>
                  <a:ext uri="{0D108BD9-81ED-4DB2-BD59-A6C34878D82A}">
                    <a16:rowId xmlns:a16="http://schemas.microsoft.com/office/drawing/2014/main" val="3432198953"/>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4084085355"/>
                  </a:ext>
                </a:extLst>
              </a:tr>
              <a:tr h="362805">
                <a:tc>
                  <a:txBody>
                    <a:bodyPr/>
                    <a:lstStyle/>
                    <a:p>
                      <a:pPr marL="285750" indent="-285750">
                        <a:buFont typeface="Arial" panose="020B0604020202020204" pitchFamily="34" charset="0"/>
                        <a:buChar char="•"/>
                      </a:pPr>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10%</a:t>
                      </a:r>
                    </a:p>
                  </a:txBody>
                  <a:tcPr>
                    <a:solidFill>
                      <a:srgbClr val="07B0AC"/>
                    </a:solidFill>
                  </a:tcPr>
                </a:tc>
                <a:tc>
                  <a:txBody>
                    <a:bodyPr/>
                    <a:lstStyle/>
                    <a:p>
                      <a:r>
                        <a:rPr lang="en-GB"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The minimum Governor Contribution to the Total Outturn Cost</a:t>
                      </a:r>
                    </a:p>
                  </a:txBody>
                  <a:tcPr>
                    <a:solidFill>
                      <a:srgbClr val="07B0AC"/>
                    </a:solidFill>
                  </a:tcPr>
                </a:tc>
                <a:extLst>
                  <a:ext uri="{0D108BD9-81ED-4DB2-BD59-A6C34878D82A}">
                    <a16:rowId xmlns:a16="http://schemas.microsoft.com/office/drawing/2014/main" val="3123710024"/>
                  </a:ext>
                </a:extLst>
              </a:tr>
              <a:tr h="151169">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tc>
                  <a:txBody>
                    <a:bodyPr/>
                    <a:lstStyle/>
                    <a:p>
                      <a:endParaRPr lang="en-GB" sz="400" dirty="0">
                        <a:latin typeface="Open Sans" panose="020B0606030504020204" pitchFamily="34" charset="0"/>
                        <a:ea typeface="Open Sans" panose="020B0606030504020204" pitchFamily="34" charset="0"/>
                        <a:cs typeface="Open Sans" panose="020B0606030504020204" pitchFamily="34" charset="0"/>
                      </a:endParaRPr>
                    </a:p>
                  </a:txBody>
                  <a:tcPr/>
                </a:tc>
                <a:extLst>
                  <a:ext uri="{0D108BD9-81ED-4DB2-BD59-A6C34878D82A}">
                    <a16:rowId xmlns:a16="http://schemas.microsoft.com/office/drawing/2014/main" val="1905503969"/>
                  </a:ext>
                </a:extLst>
              </a:tr>
            </a:tbl>
          </a:graphicData>
        </a:graphic>
      </p:graphicFrame>
    </p:spTree>
    <p:extLst>
      <p:ext uri="{BB962C8B-B14F-4D97-AF65-F5344CB8AC3E}">
        <p14:creationId xmlns:p14="http://schemas.microsoft.com/office/powerpoint/2010/main" val="8747768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75D61-C6C1-4621-87A0-13CF7D813EC7}"/>
              </a:ext>
            </a:extLst>
          </p:cNvPr>
          <p:cNvSpPr>
            <a:spLocks noGrp="1"/>
          </p:cNvSpPr>
          <p:nvPr>
            <p:ph type="title"/>
          </p:nvPr>
        </p:nvSpPr>
        <p:spPr/>
        <p:txBody>
          <a:bodyPr/>
          <a:lstStyle/>
          <a:p>
            <a:r>
              <a:rPr lang="en-GB" dirty="0"/>
              <a:t>Points to Remember</a:t>
            </a:r>
          </a:p>
        </p:txBody>
      </p:sp>
      <p:sp>
        <p:nvSpPr>
          <p:cNvPr id="3" name="Content Placeholder 2">
            <a:extLst>
              <a:ext uri="{FF2B5EF4-FFF2-40B4-BE49-F238E27FC236}">
                <a16:creationId xmlns:a16="http://schemas.microsoft.com/office/drawing/2014/main" id="{D4449DEE-4C95-435F-B73A-DDAC2623B189}"/>
              </a:ext>
            </a:extLst>
          </p:cNvPr>
          <p:cNvSpPr>
            <a:spLocks noGrp="1"/>
          </p:cNvSpPr>
          <p:nvPr>
            <p:ph idx="1"/>
          </p:nvPr>
        </p:nvSpPr>
        <p:spPr/>
        <p:txBody>
          <a:bodyPr>
            <a:normAutofit/>
          </a:bodyPr>
          <a:lstStyle/>
          <a:p>
            <a:r>
              <a:rPr lang="en-GB" sz="2400" b="1" dirty="0"/>
              <a:t>Capital works have to be &gt;£2,000 (excluding fees, surveys &amp; VAT).</a:t>
            </a:r>
          </a:p>
          <a:p>
            <a:endParaRPr lang="en-GB" sz="2400" b="1" dirty="0"/>
          </a:p>
          <a:p>
            <a:r>
              <a:rPr lang="en-GB" sz="2400" b="1" dirty="0"/>
              <a:t>Governors must:</a:t>
            </a:r>
          </a:p>
          <a:p>
            <a:pPr lvl="1"/>
            <a:r>
              <a:rPr lang="en-GB" sz="2000" dirty="0"/>
              <a:t>Have written approval of DBE before undertaking ANY capital work. Building work cannot proceed unless confirmation of appropriate level of asbestos survey has been received.</a:t>
            </a:r>
          </a:p>
          <a:p>
            <a:pPr lvl="1"/>
            <a:r>
              <a:rPr lang="en-GB" sz="2000" dirty="0"/>
              <a:t>Contact the DBE office as soon as work is contemplated/prior consultation is usually most helpful</a:t>
            </a:r>
          </a:p>
          <a:p>
            <a:pPr lvl="1"/>
            <a:r>
              <a:rPr lang="en-GB" sz="2000" dirty="0"/>
              <a:t>Ensure that anyone undertaking building work in school has adequate and appropriate professional indemnity insurance. (All DBE approved</a:t>
            </a:r>
            <a:br>
              <a:rPr lang="en-GB" sz="2000" dirty="0"/>
            </a:br>
            <a:r>
              <a:rPr lang="en-GB" sz="2000" dirty="0"/>
              <a:t>consultants and contractors have this.)</a:t>
            </a:r>
          </a:p>
          <a:p>
            <a:endParaRPr lang="en-GB" dirty="0"/>
          </a:p>
        </p:txBody>
      </p:sp>
    </p:spTree>
    <p:extLst>
      <p:ext uri="{BB962C8B-B14F-4D97-AF65-F5344CB8AC3E}">
        <p14:creationId xmlns:p14="http://schemas.microsoft.com/office/powerpoint/2010/main" val="15281718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01835-97C8-4468-B5DB-A20AA9AAB463}"/>
              </a:ext>
            </a:extLst>
          </p:cNvPr>
          <p:cNvSpPr>
            <a:spLocks noGrp="1"/>
          </p:cNvSpPr>
          <p:nvPr>
            <p:ph type="title"/>
          </p:nvPr>
        </p:nvSpPr>
        <p:spPr/>
        <p:txBody>
          <a:bodyPr/>
          <a:lstStyle/>
          <a:p>
            <a:r>
              <a:rPr lang="en-GB" dirty="0"/>
              <a:t>Using DFC for ICT Equipment</a:t>
            </a:r>
          </a:p>
        </p:txBody>
      </p:sp>
      <p:sp>
        <p:nvSpPr>
          <p:cNvPr id="3" name="Content Placeholder 2">
            <a:extLst>
              <a:ext uri="{FF2B5EF4-FFF2-40B4-BE49-F238E27FC236}">
                <a16:creationId xmlns:a16="http://schemas.microsoft.com/office/drawing/2014/main" id="{41B413B6-1FF7-410C-BBC4-83FB734752C3}"/>
              </a:ext>
            </a:extLst>
          </p:cNvPr>
          <p:cNvSpPr>
            <a:spLocks noGrp="1"/>
          </p:cNvSpPr>
          <p:nvPr>
            <p:ph idx="1"/>
          </p:nvPr>
        </p:nvSpPr>
        <p:spPr/>
        <p:txBody>
          <a:bodyPr>
            <a:normAutofit/>
          </a:bodyPr>
          <a:lstStyle/>
          <a:p>
            <a:r>
              <a:rPr lang="en-GB" sz="2400" dirty="0"/>
              <a:t>Don’t need to go through Building Consultant for this.</a:t>
            </a:r>
          </a:p>
          <a:p>
            <a:endParaRPr lang="en-GB" sz="2400" dirty="0"/>
          </a:p>
          <a:p>
            <a:r>
              <a:rPr lang="en-GB" sz="2400" dirty="0"/>
              <a:t>Submissions should include 3 comparative quotes.</a:t>
            </a:r>
          </a:p>
          <a:p>
            <a:endParaRPr lang="en-GB" sz="2400" dirty="0"/>
          </a:p>
          <a:p>
            <a:r>
              <a:rPr lang="en-GB" sz="2400" dirty="0"/>
              <a:t>TPM (DBE Services) can help schools get quotes.</a:t>
            </a:r>
          </a:p>
          <a:p>
            <a:endParaRPr lang="en-GB" sz="2400" dirty="0"/>
          </a:p>
          <a:p>
            <a:r>
              <a:rPr lang="en-GB" sz="2400" dirty="0"/>
              <a:t>Warranties: can only use DFC if part of a package price, but can’t if included as a separate item.</a:t>
            </a:r>
          </a:p>
        </p:txBody>
      </p:sp>
    </p:spTree>
    <p:extLst>
      <p:ext uri="{BB962C8B-B14F-4D97-AF65-F5344CB8AC3E}">
        <p14:creationId xmlns:p14="http://schemas.microsoft.com/office/powerpoint/2010/main" val="16432276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15F50-DA86-42F8-8249-1D17C56E9B48}"/>
              </a:ext>
            </a:extLst>
          </p:cNvPr>
          <p:cNvSpPr>
            <a:spLocks noGrp="1"/>
          </p:cNvSpPr>
          <p:nvPr>
            <p:ph type="title"/>
          </p:nvPr>
        </p:nvSpPr>
        <p:spPr>
          <a:xfrm>
            <a:off x="838200" y="365125"/>
            <a:ext cx="10515600" cy="1145623"/>
          </a:xfrm>
        </p:spPr>
        <p:txBody>
          <a:bodyPr>
            <a:normAutofit/>
          </a:bodyPr>
          <a:lstStyle/>
          <a:p>
            <a:r>
              <a:rPr lang="en-GB" dirty="0"/>
              <a:t>Responsibilities of the</a:t>
            </a:r>
            <a:br>
              <a:rPr lang="en-GB" dirty="0"/>
            </a:br>
            <a:r>
              <a:rPr lang="en-GB" dirty="0">
                <a:solidFill>
                  <a:schemeClr val="tx1"/>
                </a:solidFill>
              </a:rPr>
              <a:t>Governing Body </a:t>
            </a:r>
            <a:r>
              <a:rPr lang="en-GB" dirty="0"/>
              <a:t>of VA Schools</a:t>
            </a:r>
          </a:p>
        </p:txBody>
      </p:sp>
      <p:sp>
        <p:nvSpPr>
          <p:cNvPr id="3" name="Content Placeholder 2">
            <a:extLst>
              <a:ext uri="{FF2B5EF4-FFF2-40B4-BE49-F238E27FC236}">
                <a16:creationId xmlns:a16="http://schemas.microsoft.com/office/drawing/2014/main" id="{331781E2-FA56-4D2D-9A31-CAF85A95EA92}"/>
              </a:ext>
            </a:extLst>
          </p:cNvPr>
          <p:cNvSpPr>
            <a:spLocks noGrp="1"/>
          </p:cNvSpPr>
          <p:nvPr>
            <p:ph idx="4294967295"/>
          </p:nvPr>
        </p:nvSpPr>
        <p:spPr>
          <a:xfrm>
            <a:off x="838200" y="1679714"/>
            <a:ext cx="10515600" cy="4190353"/>
          </a:xfrm>
        </p:spPr>
        <p:txBody>
          <a:bodyPr>
            <a:noAutofit/>
          </a:bodyPr>
          <a:lstStyle/>
          <a:p>
            <a:pPr marL="0" indent="0">
              <a:buNone/>
            </a:pPr>
            <a:r>
              <a:rPr lang="en-GB" sz="2400" dirty="0">
                <a:latin typeface="Open Sans" panose="020B0606030504020204" pitchFamily="34" charset="0"/>
                <a:ea typeface="Open Sans" panose="020B0606030504020204" pitchFamily="34" charset="0"/>
                <a:cs typeface="Open Sans" panose="020B0606030504020204" pitchFamily="34" charset="0"/>
              </a:rPr>
              <a:t>There are certain statutory requirements of Voluntary Aided School Governing Bodies with regards to buildings. These include:</a:t>
            </a:r>
          </a:p>
          <a:p>
            <a:pPr marL="0" indent="0">
              <a:buNone/>
            </a:pPr>
            <a:endParaRPr lang="en-GB" sz="2400" dirty="0">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GB" sz="2400" dirty="0">
                <a:latin typeface="Open Sans" panose="020B0606030504020204" pitchFamily="34" charset="0"/>
                <a:ea typeface="Open Sans" panose="020B0606030504020204" pitchFamily="34" charset="0"/>
                <a:cs typeface="Open Sans" panose="020B0606030504020204" pitchFamily="34" charset="0"/>
              </a:rPr>
              <a:t>Securing permission for any capital works undertaken on the school building involving governors’ liability</a:t>
            </a:r>
          </a:p>
          <a:p>
            <a:pPr marL="457200" indent="-457200">
              <a:buFont typeface="+mj-lt"/>
              <a:buAutoNum type="arabicPeriod"/>
            </a:pPr>
            <a:endParaRPr lang="en-GB" sz="2400" dirty="0">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GB" sz="2400" dirty="0">
                <a:latin typeface="Open Sans" panose="020B0606030504020204" pitchFamily="34" charset="0"/>
                <a:ea typeface="Open Sans" panose="020B0606030504020204" pitchFamily="34" charset="0"/>
                <a:cs typeface="Open Sans" panose="020B0606030504020204" pitchFamily="34" charset="0"/>
              </a:rPr>
              <a:t>Effective Management of the Devolved Formula Capital (DFC)</a:t>
            </a:r>
          </a:p>
          <a:p>
            <a:pPr marL="457200" indent="-457200">
              <a:buFont typeface="+mj-lt"/>
              <a:buAutoNum type="arabicPeriod"/>
            </a:pPr>
            <a:endParaRPr lang="en-GB" sz="2400" dirty="0">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mj-lt"/>
              <a:buAutoNum type="arabicPeriod"/>
            </a:pPr>
            <a:r>
              <a:rPr lang="en-GB" sz="2400" dirty="0">
                <a:latin typeface="Open Sans" panose="020B0606030504020204" pitchFamily="34" charset="0"/>
                <a:ea typeface="Open Sans" panose="020B0606030504020204" pitchFamily="34" charset="0"/>
                <a:cs typeface="Open Sans" panose="020B0606030504020204" pitchFamily="34" charset="0"/>
              </a:rPr>
              <a:t>Effective Insurance arrangements</a:t>
            </a:r>
          </a:p>
          <a:p>
            <a:pPr marL="457200" indent="-457200">
              <a:buFont typeface="+mj-lt"/>
              <a:buAutoNum type="arabicPeriod"/>
            </a:pPr>
            <a:endParaRPr lang="en-GB" sz="2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en-GB" sz="20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42790800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E4499-F8B8-422A-810B-D51FB8B05614}"/>
              </a:ext>
            </a:extLst>
          </p:cNvPr>
          <p:cNvSpPr>
            <a:spLocks noGrp="1"/>
          </p:cNvSpPr>
          <p:nvPr>
            <p:ph type="title"/>
          </p:nvPr>
        </p:nvSpPr>
        <p:spPr/>
        <p:txBody>
          <a:bodyPr/>
          <a:lstStyle/>
          <a:p>
            <a:r>
              <a:rPr lang="en-GB" dirty="0"/>
              <a:t>Revenue Projects</a:t>
            </a:r>
          </a:p>
        </p:txBody>
      </p:sp>
      <p:sp>
        <p:nvSpPr>
          <p:cNvPr id="3" name="Content Placeholder 2">
            <a:extLst>
              <a:ext uri="{FF2B5EF4-FFF2-40B4-BE49-F238E27FC236}">
                <a16:creationId xmlns:a16="http://schemas.microsoft.com/office/drawing/2014/main" id="{22C3F917-B589-4BFC-9E6D-5FD42B6931CD}"/>
              </a:ext>
            </a:extLst>
          </p:cNvPr>
          <p:cNvSpPr>
            <a:spLocks noGrp="1"/>
          </p:cNvSpPr>
          <p:nvPr>
            <p:ph idx="1"/>
          </p:nvPr>
        </p:nvSpPr>
        <p:spPr/>
        <p:txBody>
          <a:bodyPr>
            <a:noAutofit/>
          </a:bodyPr>
          <a:lstStyle/>
          <a:p>
            <a:r>
              <a:rPr lang="en-GB" sz="2400" dirty="0"/>
              <a:t>Total Property Management offer independent advisory service supporting schools in the management, maintenance and development of the buildings. </a:t>
            </a:r>
          </a:p>
          <a:p>
            <a:endParaRPr lang="en-GB" sz="2400" dirty="0"/>
          </a:p>
          <a:p>
            <a:r>
              <a:rPr lang="en-GB" sz="2400" dirty="0"/>
              <a:t>TPM offer a one stop shop providing headteachers and governors with everything they need to maintain, manage, repair and develop their school building. </a:t>
            </a:r>
          </a:p>
          <a:p>
            <a:endParaRPr lang="en-GB" sz="2400" dirty="0"/>
          </a:p>
          <a:p>
            <a:r>
              <a:rPr lang="en-GB" sz="2400" dirty="0"/>
              <a:t>Contact Peter Ballard at DBE Services for more information:</a:t>
            </a:r>
            <a:br>
              <a:rPr lang="en-GB" sz="2400" dirty="0"/>
            </a:br>
            <a:r>
              <a:rPr lang="en-GB" sz="2400" dirty="0"/>
              <a:t>01254 958 850</a:t>
            </a:r>
            <a:br>
              <a:rPr lang="en-GB" sz="2400" dirty="0"/>
            </a:br>
            <a:r>
              <a:rPr lang="en-GB" sz="2400" dirty="0"/>
              <a:t>peter@dbeservices.co.uk</a:t>
            </a:r>
          </a:p>
        </p:txBody>
      </p:sp>
    </p:spTree>
    <p:extLst>
      <p:ext uri="{BB962C8B-B14F-4D97-AF65-F5344CB8AC3E}">
        <p14:creationId xmlns:p14="http://schemas.microsoft.com/office/powerpoint/2010/main" val="21689010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E6266-05F7-49E5-9587-FF50A4E37D07}"/>
              </a:ext>
            </a:extLst>
          </p:cNvPr>
          <p:cNvSpPr>
            <a:spLocks noGrp="1"/>
          </p:cNvSpPr>
          <p:nvPr>
            <p:ph type="title"/>
          </p:nvPr>
        </p:nvSpPr>
        <p:spPr/>
        <p:txBody>
          <a:bodyPr/>
          <a:lstStyle/>
          <a:p>
            <a:r>
              <a:rPr lang="en-GB" dirty="0"/>
              <a:t>Thanks For Joining Us</a:t>
            </a:r>
          </a:p>
        </p:txBody>
      </p:sp>
      <p:sp>
        <p:nvSpPr>
          <p:cNvPr id="3" name="Content Placeholder 2">
            <a:extLst>
              <a:ext uri="{FF2B5EF4-FFF2-40B4-BE49-F238E27FC236}">
                <a16:creationId xmlns:a16="http://schemas.microsoft.com/office/drawing/2014/main" id="{BF567D5A-A63B-4862-B50A-3D038EC85BC5}"/>
              </a:ext>
            </a:extLst>
          </p:cNvPr>
          <p:cNvSpPr>
            <a:spLocks noGrp="1"/>
          </p:cNvSpPr>
          <p:nvPr>
            <p:ph idx="1"/>
          </p:nvPr>
        </p:nvSpPr>
        <p:spPr/>
        <p:txBody>
          <a:bodyPr>
            <a:normAutofit/>
          </a:bodyPr>
          <a:lstStyle/>
          <a:p>
            <a:r>
              <a:rPr lang="en-GB" sz="2400" b="1" dirty="0"/>
              <a:t>New Capital Funding (SCA) training days:</a:t>
            </a:r>
          </a:p>
          <a:p>
            <a:pPr lvl="4"/>
            <a:r>
              <a:rPr lang="en-GB" sz="2400" dirty="0"/>
              <a:t>Thurs 23</a:t>
            </a:r>
            <a:r>
              <a:rPr lang="en-GB" sz="2400" baseline="30000" dirty="0"/>
              <a:t>rd</a:t>
            </a:r>
            <a:r>
              <a:rPr lang="en-GB" sz="2400" dirty="0"/>
              <a:t> Jan 2020, 4:00pm – 6:00pm</a:t>
            </a:r>
          </a:p>
          <a:p>
            <a:pPr lvl="4"/>
            <a:r>
              <a:rPr lang="en-GB" sz="2400" dirty="0"/>
              <a:t>Friday 31</a:t>
            </a:r>
            <a:r>
              <a:rPr lang="en-GB" sz="2400" baseline="30000" dirty="0"/>
              <a:t>st</a:t>
            </a:r>
            <a:r>
              <a:rPr lang="en-GB" sz="2400" dirty="0"/>
              <a:t> Jan 2020, 10:00am – 12:00pm</a:t>
            </a:r>
          </a:p>
          <a:p>
            <a:pPr lvl="4"/>
            <a:r>
              <a:rPr lang="en-GB" sz="2400" dirty="0"/>
              <a:t>Monday 10</a:t>
            </a:r>
            <a:r>
              <a:rPr lang="en-GB" sz="2400" baseline="30000" dirty="0"/>
              <a:t>th</a:t>
            </a:r>
            <a:r>
              <a:rPr lang="en-GB" sz="2400" dirty="0"/>
              <a:t> Feb 2020, 2:00pm – 4:00pm</a:t>
            </a:r>
          </a:p>
          <a:p>
            <a:endParaRPr lang="en-GB" sz="2400" dirty="0"/>
          </a:p>
          <a:p>
            <a:r>
              <a:rPr lang="en-GB" sz="2400" b="1" dirty="0"/>
              <a:t>Any questions/issues, contact me by:</a:t>
            </a:r>
          </a:p>
          <a:p>
            <a:pPr lvl="4"/>
            <a:r>
              <a:rPr lang="en-GB" sz="2400" dirty="0"/>
              <a:t>Phone: 	01928 718 843 x 228</a:t>
            </a:r>
          </a:p>
          <a:p>
            <a:pPr lvl="4"/>
            <a:r>
              <a:rPr lang="en-GB" sz="2400" dirty="0"/>
              <a:t>Email:	simon.geddes@chester.Anglican.org</a:t>
            </a:r>
          </a:p>
        </p:txBody>
      </p:sp>
    </p:spTree>
    <p:extLst>
      <p:ext uri="{BB962C8B-B14F-4D97-AF65-F5344CB8AC3E}">
        <p14:creationId xmlns:p14="http://schemas.microsoft.com/office/powerpoint/2010/main" val="21515370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E85F5-89FE-40AC-87FE-CA01F9D30F4C}"/>
              </a:ext>
            </a:extLst>
          </p:cNvPr>
          <p:cNvSpPr>
            <a:spLocks noGrp="1"/>
          </p:cNvSpPr>
          <p:nvPr>
            <p:ph type="title"/>
          </p:nvPr>
        </p:nvSpPr>
        <p:spPr>
          <a:xfrm>
            <a:off x="838200" y="2259322"/>
            <a:ext cx="10515600" cy="1325563"/>
          </a:xfrm>
        </p:spPr>
        <p:txBody>
          <a:bodyPr>
            <a:normAutofit/>
          </a:bodyPr>
          <a:lstStyle/>
          <a:p>
            <a:r>
              <a:rPr lang="en-GB" sz="4000" dirty="0"/>
              <a:t>School </a:t>
            </a:r>
            <a:r>
              <a:rPr lang="en-GB" sz="4000" dirty="0">
                <a:solidFill>
                  <a:schemeClr val="tx1"/>
                </a:solidFill>
              </a:rPr>
              <a:t>Building</a:t>
            </a:r>
            <a:br>
              <a:rPr lang="en-GB" sz="4000" dirty="0"/>
            </a:br>
            <a:r>
              <a:rPr lang="en-GB" sz="4000" dirty="0"/>
              <a:t>Consultants</a:t>
            </a:r>
          </a:p>
        </p:txBody>
      </p:sp>
    </p:spTree>
    <p:extLst>
      <p:ext uri="{BB962C8B-B14F-4D97-AF65-F5344CB8AC3E}">
        <p14:creationId xmlns:p14="http://schemas.microsoft.com/office/powerpoint/2010/main" val="24815547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20CF-B7C1-41E6-A319-1F94AD5F44A9}"/>
              </a:ext>
            </a:extLst>
          </p:cNvPr>
          <p:cNvSpPr>
            <a:spLocks noGrp="1"/>
          </p:cNvSpPr>
          <p:nvPr>
            <p:ph type="title"/>
          </p:nvPr>
        </p:nvSpPr>
        <p:spPr>
          <a:xfrm>
            <a:off x="838200" y="365126"/>
            <a:ext cx="10515600" cy="618848"/>
          </a:xfrm>
        </p:spPr>
        <p:txBody>
          <a:bodyPr>
            <a:normAutofit/>
          </a:bodyPr>
          <a:lstStyle/>
          <a:p>
            <a:r>
              <a:rPr lang="en-GB" dirty="0"/>
              <a:t>Role of the </a:t>
            </a:r>
            <a:r>
              <a:rPr lang="en-GB" dirty="0">
                <a:solidFill>
                  <a:schemeClr val="tx1"/>
                </a:solidFill>
              </a:rPr>
              <a:t>Consultant</a:t>
            </a:r>
          </a:p>
        </p:txBody>
      </p:sp>
      <p:sp>
        <p:nvSpPr>
          <p:cNvPr id="3" name="Content Placeholder 2">
            <a:extLst>
              <a:ext uri="{FF2B5EF4-FFF2-40B4-BE49-F238E27FC236}">
                <a16:creationId xmlns:a16="http://schemas.microsoft.com/office/drawing/2014/main" id="{45E9A386-3ECA-4C58-B792-581EE1B6F1E6}"/>
              </a:ext>
            </a:extLst>
          </p:cNvPr>
          <p:cNvSpPr>
            <a:spLocks noGrp="1"/>
          </p:cNvSpPr>
          <p:nvPr>
            <p:ph idx="1"/>
          </p:nvPr>
        </p:nvSpPr>
        <p:spPr/>
        <p:txBody>
          <a:bodyPr>
            <a:normAutofit/>
          </a:bodyPr>
          <a:lstStyle/>
          <a:p>
            <a:pPr marL="457200" indent="-457200">
              <a:buFont typeface="+mj-lt"/>
              <a:buAutoNum type="arabicPeriod"/>
            </a:pPr>
            <a:r>
              <a:rPr lang="en-GB" dirty="0"/>
              <a:t>The sole professional employed by the school.</a:t>
            </a:r>
            <a:br>
              <a:rPr lang="en-GB" sz="2000" dirty="0"/>
            </a:br>
            <a:endParaRPr lang="en-GB" sz="2000" dirty="0"/>
          </a:p>
          <a:p>
            <a:pPr marL="457200" indent="-457200">
              <a:buFont typeface="+mj-lt"/>
              <a:buAutoNum type="arabicPeriod" startAt="2"/>
            </a:pPr>
            <a:r>
              <a:rPr lang="en-GB" sz="2400" dirty="0"/>
              <a:t>It shall be the School Building Consultant’s responsibility to:</a:t>
            </a:r>
          </a:p>
          <a:p>
            <a:pPr lvl="1"/>
            <a:r>
              <a:rPr lang="en-GB" sz="2000" dirty="0"/>
              <a:t>Obtain all necessary surveys, special reports, specialist services and statutory approvals including planning and building regulations</a:t>
            </a:r>
          </a:p>
          <a:p>
            <a:pPr lvl="1"/>
            <a:r>
              <a:rPr lang="en-GB" sz="2000" dirty="0"/>
              <a:t>Investigate any legal issues relating to a project and ensure they are resolved</a:t>
            </a:r>
          </a:p>
          <a:p>
            <a:pPr lvl="1"/>
            <a:r>
              <a:rPr lang="en-GB" sz="2000" dirty="0"/>
              <a:t>Ensure all other requirements are in place for the successful delivery of projects </a:t>
            </a:r>
          </a:p>
          <a:p>
            <a:pPr lvl="1"/>
            <a:endParaRPr lang="en-GB" sz="1600" dirty="0"/>
          </a:p>
          <a:p>
            <a:pPr marL="457200" indent="-457200">
              <a:buFont typeface="+mj-lt"/>
              <a:buAutoNum type="arabicPeriod" startAt="3"/>
            </a:pPr>
            <a:r>
              <a:rPr lang="en-GB" sz="2400" dirty="0"/>
              <a:t>Advise the school on all building matters including repairs and maintenance, refurbishment, alterations, extensions and new buildings to address condition, suitability and sufficiency</a:t>
            </a:r>
            <a:br>
              <a:rPr lang="en-GB" sz="2400" dirty="0"/>
            </a:br>
            <a:r>
              <a:rPr lang="en-GB" sz="2400" dirty="0"/>
              <a:t>of the school’s premises. </a:t>
            </a:r>
          </a:p>
          <a:p>
            <a:pPr marL="0" indent="0">
              <a:buNone/>
            </a:pPr>
            <a:endParaRPr lang="en-GB" sz="2000" dirty="0"/>
          </a:p>
        </p:txBody>
      </p:sp>
    </p:spTree>
    <p:extLst>
      <p:ext uri="{BB962C8B-B14F-4D97-AF65-F5344CB8AC3E}">
        <p14:creationId xmlns:p14="http://schemas.microsoft.com/office/powerpoint/2010/main" val="28362999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20CF-B7C1-41E6-A319-1F94AD5F44A9}"/>
              </a:ext>
            </a:extLst>
          </p:cNvPr>
          <p:cNvSpPr>
            <a:spLocks noGrp="1"/>
          </p:cNvSpPr>
          <p:nvPr>
            <p:ph type="title"/>
          </p:nvPr>
        </p:nvSpPr>
        <p:spPr/>
        <p:txBody>
          <a:bodyPr>
            <a:normAutofit/>
          </a:bodyPr>
          <a:lstStyle/>
          <a:p>
            <a:r>
              <a:rPr lang="en-GB" dirty="0"/>
              <a:t>Role of the </a:t>
            </a:r>
            <a:r>
              <a:rPr lang="en-GB" dirty="0">
                <a:solidFill>
                  <a:schemeClr val="tx1"/>
                </a:solidFill>
              </a:rPr>
              <a:t>Consultant</a:t>
            </a:r>
          </a:p>
        </p:txBody>
      </p:sp>
      <p:sp>
        <p:nvSpPr>
          <p:cNvPr id="3" name="Content Placeholder 2">
            <a:extLst>
              <a:ext uri="{FF2B5EF4-FFF2-40B4-BE49-F238E27FC236}">
                <a16:creationId xmlns:a16="http://schemas.microsoft.com/office/drawing/2014/main" id="{45E9A386-3ECA-4C58-B792-581EE1B6F1E6}"/>
              </a:ext>
            </a:extLst>
          </p:cNvPr>
          <p:cNvSpPr>
            <a:spLocks noGrp="1"/>
          </p:cNvSpPr>
          <p:nvPr>
            <p:ph idx="1"/>
          </p:nvPr>
        </p:nvSpPr>
        <p:spPr/>
        <p:txBody>
          <a:bodyPr>
            <a:normAutofit/>
          </a:bodyPr>
          <a:lstStyle/>
          <a:p>
            <a:pPr marL="457200" indent="-457200">
              <a:buFont typeface="+mj-lt"/>
              <a:buAutoNum type="arabicPeriod" startAt="4"/>
            </a:pPr>
            <a:r>
              <a:rPr lang="en-GB" sz="2400" dirty="0"/>
              <a:t>Prepare building development plans for a five year period. </a:t>
            </a:r>
            <a:br>
              <a:rPr lang="en-GB" sz="2400" dirty="0"/>
            </a:br>
            <a:endParaRPr lang="en-GB" sz="2400" dirty="0"/>
          </a:p>
          <a:p>
            <a:pPr marL="457200" indent="-457200">
              <a:buFont typeface="+mj-lt"/>
              <a:buAutoNum type="arabicPeriod" startAt="4"/>
            </a:pPr>
            <a:r>
              <a:rPr lang="en-GB" sz="2400" dirty="0"/>
              <a:t>Advise on all financial matters relating to buildings including available funding streams, financial liabilities and the financial management of building projects. </a:t>
            </a:r>
          </a:p>
          <a:p>
            <a:pPr marL="342900" indent="-342900">
              <a:buFont typeface="+mj-lt"/>
              <a:buAutoNum type="arabicPeriod" startAt="4"/>
            </a:pPr>
            <a:endParaRPr lang="en-GB" sz="2400" dirty="0"/>
          </a:p>
          <a:p>
            <a:pPr marL="457200" indent="-457200">
              <a:buFont typeface="+mj-lt"/>
              <a:buAutoNum type="arabicPeriod" startAt="4"/>
            </a:pPr>
            <a:r>
              <a:rPr lang="en-GB" sz="2400" dirty="0"/>
              <a:t>Liaise, on behalf of the school, with Dioceses, Local Authorities, DFE, ESFA and other relevant bodies and prepare submissions, on behalf of the school, obtain approval for schemes requiring DFC funding and to bid for LCVAP funding.</a:t>
            </a:r>
          </a:p>
          <a:p>
            <a:pPr marL="457200" indent="-457200">
              <a:buFont typeface="+mj-lt"/>
              <a:buAutoNum type="arabicPeriod" startAt="4"/>
            </a:pPr>
            <a:endParaRPr lang="en-GB" sz="2400" dirty="0"/>
          </a:p>
          <a:p>
            <a:pPr marL="457200" indent="-457200">
              <a:buFont typeface="+mj-lt"/>
              <a:buAutoNum type="arabicPeriod" startAt="4"/>
            </a:pPr>
            <a:r>
              <a:rPr lang="en-GB" sz="2400" dirty="0"/>
              <a:t>Visit the school at least twice a year to discuss building requirements</a:t>
            </a:r>
          </a:p>
        </p:txBody>
      </p:sp>
    </p:spTree>
    <p:extLst>
      <p:ext uri="{BB962C8B-B14F-4D97-AF65-F5344CB8AC3E}">
        <p14:creationId xmlns:p14="http://schemas.microsoft.com/office/powerpoint/2010/main" val="34737232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E85F5-89FE-40AC-87FE-CA01F9D30F4C}"/>
              </a:ext>
            </a:extLst>
          </p:cNvPr>
          <p:cNvSpPr>
            <a:spLocks noGrp="1"/>
          </p:cNvSpPr>
          <p:nvPr>
            <p:ph type="title"/>
          </p:nvPr>
        </p:nvSpPr>
        <p:spPr>
          <a:xfrm>
            <a:off x="838200" y="2259322"/>
            <a:ext cx="10515600" cy="1325563"/>
          </a:xfrm>
        </p:spPr>
        <p:txBody>
          <a:bodyPr>
            <a:normAutofit/>
          </a:bodyPr>
          <a:lstStyle/>
          <a:p>
            <a:r>
              <a:rPr lang="en-GB" sz="4000" dirty="0"/>
              <a:t>Funding </a:t>
            </a:r>
            <a:r>
              <a:rPr lang="en-GB" sz="4000" dirty="0">
                <a:solidFill>
                  <a:schemeClr val="tx1"/>
                </a:solidFill>
              </a:rPr>
              <a:t>Capital</a:t>
            </a:r>
            <a:br>
              <a:rPr lang="en-GB" sz="4000" dirty="0"/>
            </a:br>
            <a:r>
              <a:rPr lang="en-GB" sz="4000" dirty="0"/>
              <a:t>Building Works</a:t>
            </a:r>
          </a:p>
        </p:txBody>
      </p:sp>
    </p:spTree>
    <p:extLst>
      <p:ext uri="{BB962C8B-B14F-4D97-AF65-F5344CB8AC3E}">
        <p14:creationId xmlns:p14="http://schemas.microsoft.com/office/powerpoint/2010/main" val="2227474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5A7F4-4334-41C6-A0D8-2FB71AFDC91C}"/>
              </a:ext>
            </a:extLst>
          </p:cNvPr>
          <p:cNvSpPr>
            <a:spLocks noGrp="1"/>
          </p:cNvSpPr>
          <p:nvPr>
            <p:ph type="title"/>
          </p:nvPr>
        </p:nvSpPr>
        <p:spPr/>
        <p:txBody>
          <a:bodyPr/>
          <a:lstStyle/>
          <a:p>
            <a:r>
              <a:rPr lang="en-GB" dirty="0"/>
              <a:t>The Important </a:t>
            </a:r>
            <a:r>
              <a:rPr lang="en-GB" dirty="0">
                <a:solidFill>
                  <a:schemeClr val="tx1"/>
                </a:solidFill>
              </a:rPr>
              <a:t>Numbers</a:t>
            </a:r>
          </a:p>
        </p:txBody>
      </p:sp>
      <p:graphicFrame>
        <p:nvGraphicFramePr>
          <p:cNvPr id="4" name="Content Placeholder 3">
            <a:extLst>
              <a:ext uri="{FF2B5EF4-FFF2-40B4-BE49-F238E27FC236}">
                <a16:creationId xmlns:a16="http://schemas.microsoft.com/office/drawing/2014/main" id="{F52D0D7D-31BE-4A65-892C-CC7A44BF9073}"/>
              </a:ext>
            </a:extLst>
          </p:cNvPr>
          <p:cNvGraphicFramePr>
            <a:graphicFrameLocks noGrp="1"/>
          </p:cNvGraphicFramePr>
          <p:nvPr>
            <p:ph idx="1"/>
            <p:extLst>
              <p:ext uri="{D42A27DB-BD31-4B8C-83A1-F6EECF244321}">
                <p14:modId xmlns:p14="http://schemas.microsoft.com/office/powerpoint/2010/main" val="1196076270"/>
              </p:ext>
            </p:extLst>
          </p:nvPr>
        </p:nvGraphicFramePr>
        <p:xfrm>
          <a:off x="838200" y="1304925"/>
          <a:ext cx="10412896" cy="3761739"/>
        </p:xfrm>
        <a:graphic>
          <a:graphicData uri="http://schemas.openxmlformats.org/drawingml/2006/table">
            <a:tbl>
              <a:tblPr bandRow="1">
                <a:tableStyleId>{2D5ABB26-0587-4C30-8999-92F81FD0307C}</a:tableStyleId>
              </a:tblPr>
              <a:tblGrid>
                <a:gridCol w="2330158">
                  <a:extLst>
                    <a:ext uri="{9D8B030D-6E8A-4147-A177-3AD203B41FA5}">
                      <a16:colId xmlns:a16="http://schemas.microsoft.com/office/drawing/2014/main" val="1441120849"/>
                    </a:ext>
                  </a:extLst>
                </a:gridCol>
                <a:gridCol w="8082738">
                  <a:extLst>
                    <a:ext uri="{9D8B030D-6E8A-4147-A177-3AD203B41FA5}">
                      <a16:colId xmlns:a16="http://schemas.microsoft.com/office/drawing/2014/main" val="528720227"/>
                    </a:ext>
                  </a:extLst>
                </a:gridCol>
              </a:tblGrid>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298627988"/>
                  </a:ext>
                </a:extLst>
              </a:tr>
              <a:tr h="19651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7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1235000644"/>
                  </a:ext>
                </a:extLst>
              </a:tr>
              <a:tr h="424179">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97.5%</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01025314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972203423"/>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90%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703001845"/>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737091110"/>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20%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08108133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289617039"/>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15%</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432198953"/>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4084085355"/>
                  </a:ext>
                </a:extLst>
              </a:tr>
              <a:tr h="362805">
                <a:tc>
                  <a:txBody>
                    <a:bodyPr/>
                    <a:lstStyle/>
                    <a:p>
                      <a:pPr marL="285750" indent="-285750">
                        <a:buFont typeface="Arial" panose="020B0604020202020204" pitchFamily="34" charset="0"/>
                        <a:buChar char="•"/>
                      </a:pPr>
                      <a:r>
                        <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rPr>
                        <a:t>10%</a:t>
                      </a: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3123710024"/>
                  </a:ext>
                </a:extLst>
              </a:tr>
              <a:tr h="151169">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4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1905503969"/>
                  </a:ext>
                </a:extLst>
              </a:tr>
              <a:tr h="362805">
                <a:tc>
                  <a:txBody>
                    <a:bodyPr/>
                    <a:lstStyle/>
                    <a:p>
                      <a:pPr marL="0" indent="0">
                        <a:buFont typeface="Arial" panose="020B0604020202020204" pitchFamily="34" charset="0"/>
                        <a:buNone/>
                      </a:pPr>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tc>
                  <a:txBody>
                    <a:bodyPr/>
                    <a:lstStyle/>
                    <a:p>
                      <a:endParaRPr lang="en-GB" sz="20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txBody>
                  <a:tcPr>
                    <a:noFill/>
                  </a:tcPr>
                </a:tc>
                <a:extLst>
                  <a:ext uri="{0D108BD9-81ED-4DB2-BD59-A6C34878D82A}">
                    <a16:rowId xmlns:a16="http://schemas.microsoft.com/office/drawing/2014/main" val="2540889683"/>
                  </a:ext>
                </a:extLst>
              </a:tr>
            </a:tbl>
          </a:graphicData>
        </a:graphic>
      </p:graphicFrame>
    </p:spTree>
    <p:extLst>
      <p:ext uri="{BB962C8B-B14F-4D97-AF65-F5344CB8AC3E}">
        <p14:creationId xmlns:p14="http://schemas.microsoft.com/office/powerpoint/2010/main" val="19437054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206FA-C997-488D-8CE6-86ADD74CDB22}"/>
              </a:ext>
            </a:extLst>
          </p:cNvPr>
          <p:cNvSpPr>
            <a:spLocks noGrp="1"/>
          </p:cNvSpPr>
          <p:nvPr>
            <p:ph type="title"/>
          </p:nvPr>
        </p:nvSpPr>
        <p:spPr/>
        <p:txBody>
          <a:bodyPr/>
          <a:lstStyle/>
          <a:p>
            <a:r>
              <a:rPr lang="en-GB" dirty="0"/>
              <a:t>Capital Project </a:t>
            </a:r>
            <a:r>
              <a:rPr lang="en-GB" dirty="0">
                <a:solidFill>
                  <a:schemeClr val="tx1"/>
                </a:solidFill>
              </a:rPr>
              <a:t>Costs</a:t>
            </a:r>
          </a:p>
        </p:txBody>
      </p:sp>
      <p:sp>
        <p:nvSpPr>
          <p:cNvPr id="3" name="Content Placeholder 2">
            <a:extLst>
              <a:ext uri="{FF2B5EF4-FFF2-40B4-BE49-F238E27FC236}">
                <a16:creationId xmlns:a16="http://schemas.microsoft.com/office/drawing/2014/main" id="{676FF39A-1389-4F95-B308-3EF8D132C6E2}"/>
              </a:ext>
            </a:extLst>
          </p:cNvPr>
          <p:cNvSpPr>
            <a:spLocks noGrp="1"/>
          </p:cNvSpPr>
          <p:nvPr>
            <p:ph idx="1"/>
          </p:nvPr>
        </p:nvSpPr>
        <p:spPr/>
        <p:txBody>
          <a:bodyPr>
            <a:normAutofit/>
          </a:bodyPr>
          <a:lstStyle/>
          <a:p>
            <a:pPr marL="457200" indent="-457200">
              <a:buFont typeface="+mj-lt"/>
              <a:buAutoNum type="arabicPeriod"/>
            </a:pPr>
            <a:r>
              <a:rPr lang="en-GB" sz="2400" dirty="0"/>
              <a:t>Basic Building Work</a:t>
            </a:r>
          </a:p>
          <a:p>
            <a:pPr marL="457200" indent="-457200">
              <a:buFont typeface="+mj-lt"/>
              <a:buAutoNum type="arabicPeriod"/>
            </a:pPr>
            <a:r>
              <a:rPr lang="en-GB" sz="2400" dirty="0"/>
              <a:t>Preliminary Costs &amp; Contingencies</a:t>
            </a:r>
          </a:p>
          <a:p>
            <a:pPr marL="457200" indent="-457200">
              <a:buFont typeface="+mj-lt"/>
              <a:buAutoNum type="arabicPeriod"/>
            </a:pPr>
            <a:r>
              <a:rPr lang="en-GB" sz="2400" dirty="0"/>
              <a:t>VAT at 20% on the actual building work</a:t>
            </a:r>
          </a:p>
          <a:p>
            <a:pPr marL="457200" indent="-457200">
              <a:buFont typeface="+mj-lt"/>
              <a:buAutoNum type="arabicPeriod"/>
            </a:pPr>
            <a:endParaRPr lang="en-GB" sz="2400" dirty="0"/>
          </a:p>
          <a:p>
            <a:pPr marL="457200" indent="-457200">
              <a:buFont typeface="+mj-lt"/>
              <a:buAutoNum type="arabicPeriod"/>
            </a:pPr>
            <a:r>
              <a:rPr lang="en-GB" sz="2400" dirty="0"/>
              <a:t>Professional fees at 15% of that total</a:t>
            </a:r>
          </a:p>
          <a:p>
            <a:pPr marL="457200" indent="-457200">
              <a:buFont typeface="+mj-lt"/>
              <a:buAutoNum type="arabicPeriod"/>
            </a:pPr>
            <a:r>
              <a:rPr lang="en-GB" sz="2400" dirty="0"/>
              <a:t>Additional VAT at 20% on the professional fees</a:t>
            </a:r>
          </a:p>
          <a:p>
            <a:pPr marL="457200" indent="-457200">
              <a:buFont typeface="+mj-lt"/>
              <a:buAutoNum type="arabicPeriod"/>
            </a:pPr>
            <a:r>
              <a:rPr lang="en-GB" sz="2400" dirty="0"/>
              <a:t>Other Fees (usually with VAT added)</a:t>
            </a:r>
          </a:p>
          <a:p>
            <a:pPr marL="457200" indent="-457200">
              <a:buFont typeface="+mj-lt"/>
              <a:buAutoNum type="arabicPeriod"/>
            </a:pPr>
            <a:endParaRPr lang="en-GB" sz="2400" dirty="0"/>
          </a:p>
          <a:p>
            <a:pPr marL="457200" indent="-457200">
              <a:buFont typeface="+mj-lt"/>
              <a:buAutoNum type="arabicPeriod"/>
            </a:pPr>
            <a:r>
              <a:rPr lang="en-GB" sz="2400" dirty="0"/>
              <a:t>Gives </a:t>
            </a:r>
            <a:r>
              <a:rPr lang="en-GB" sz="2400" b="1" dirty="0"/>
              <a:t>TOTAL PROJECT COST </a:t>
            </a:r>
            <a:r>
              <a:rPr lang="en-GB" sz="2400" dirty="0"/>
              <a:t>or </a:t>
            </a:r>
            <a:r>
              <a:rPr lang="en-GB" sz="2400" b="1" dirty="0"/>
              <a:t>OUTTURN COST</a:t>
            </a:r>
          </a:p>
        </p:txBody>
      </p:sp>
    </p:spTree>
    <p:extLst>
      <p:ext uri="{BB962C8B-B14F-4D97-AF65-F5344CB8AC3E}">
        <p14:creationId xmlns:p14="http://schemas.microsoft.com/office/powerpoint/2010/main" val="31240273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727</TotalTime>
  <Words>3256</Words>
  <Application>Microsoft Office PowerPoint</Application>
  <PresentationFormat>Widescreen</PresentationFormat>
  <Paragraphs>510</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Open Sans</vt:lpstr>
      <vt:lpstr>Office Theme</vt:lpstr>
      <vt:lpstr>BUILDINGS FOR BUILDING THE KINGDOM</vt:lpstr>
      <vt:lpstr>Trustees</vt:lpstr>
      <vt:lpstr>Responsibilities of the Governing Body of VA Schools</vt:lpstr>
      <vt:lpstr>School Building Consultants</vt:lpstr>
      <vt:lpstr>Role of the Consultant</vt:lpstr>
      <vt:lpstr>Role of the Consultant</vt:lpstr>
      <vt:lpstr>Funding Capital Building Works</vt:lpstr>
      <vt:lpstr>The Important Numbers</vt:lpstr>
      <vt:lpstr>Capital Project Costs</vt:lpstr>
      <vt:lpstr>Example</vt:lpstr>
      <vt:lpstr>Other Fees To Look For</vt:lpstr>
      <vt:lpstr>VAT</vt:lpstr>
      <vt:lpstr>The Important Numbers</vt:lpstr>
      <vt:lpstr>The Important Numbers</vt:lpstr>
      <vt:lpstr>Sources of Capital Funding</vt:lpstr>
      <vt:lpstr>Sources of Capital Funding</vt:lpstr>
      <vt:lpstr>LCVAP Breakdown 2019/20</vt:lpstr>
      <vt:lpstr>SALIX Funding/Loans</vt:lpstr>
      <vt:lpstr>LCVAP/SCA Process</vt:lpstr>
      <vt:lpstr>LCVAP/SCA Process</vt:lpstr>
      <vt:lpstr>LCVAP/SCA Paying Bills</vt:lpstr>
      <vt:lpstr>Governor Contribution</vt:lpstr>
      <vt:lpstr>Example</vt:lpstr>
      <vt:lpstr>Example</vt:lpstr>
      <vt:lpstr>Example</vt:lpstr>
      <vt:lpstr>The Important Numbers</vt:lpstr>
      <vt:lpstr>The Important Numbers</vt:lpstr>
      <vt:lpstr>Points to Remember</vt:lpstr>
      <vt:lpstr>Using DFC for ICT Equipment</vt:lpstr>
      <vt:lpstr>Revenue Projects</vt:lpstr>
      <vt:lpstr>Thanks For Joining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BUILDINGS FOR BUILDING THE KINGDOM</dc:title>
  <dc:creator>Simon Geddes</dc:creator>
  <cp:lastModifiedBy>Simon Geddes</cp:lastModifiedBy>
  <cp:revision>50</cp:revision>
  <cp:lastPrinted>2019-09-26T11:13:18Z</cp:lastPrinted>
  <dcterms:created xsi:type="dcterms:W3CDTF">2019-09-18T15:45:56Z</dcterms:created>
  <dcterms:modified xsi:type="dcterms:W3CDTF">2019-09-26T11:13:31Z</dcterms:modified>
</cp:coreProperties>
</file>