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82" r:id="rId6"/>
    <p:sldId id="291" r:id="rId7"/>
    <p:sldId id="284" r:id="rId8"/>
    <p:sldId id="285" r:id="rId9"/>
    <p:sldId id="286" r:id="rId10"/>
    <p:sldId id="266" r:id="rId11"/>
    <p:sldId id="267" r:id="rId12"/>
    <p:sldId id="268" r:id="rId13"/>
    <p:sldId id="269" r:id="rId14"/>
    <p:sldId id="294" r:id="rId15"/>
    <p:sldId id="292" r:id="rId16"/>
    <p:sldId id="293" r:id="rId17"/>
    <p:sldId id="270" r:id="rId18"/>
    <p:sldId id="290" r:id="rId19"/>
    <p:sldId id="295" r:id="rId20"/>
    <p:sldId id="273" r:id="rId21"/>
    <p:sldId id="280" r:id="rId22"/>
    <p:sldId id="275" r:id="rId23"/>
    <p:sldId id="276" r:id="rId24"/>
    <p:sldId id="277" r:id="rId25"/>
    <p:sldId id="297" r:id="rId26"/>
    <p:sldId id="278" r:id="rId2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25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6411"/>
          </a:xfrm>
          <a:prstGeom prst="rect">
            <a:avLst/>
          </a:prstGeom>
        </p:spPr>
        <p:txBody>
          <a:bodyPr vert="horz" lIns="95573" tIns="47786" rIns="95573" bIns="4778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60" cy="496411"/>
          </a:xfrm>
          <a:prstGeom prst="rect">
            <a:avLst/>
          </a:prstGeom>
        </p:spPr>
        <p:txBody>
          <a:bodyPr vert="horz" lIns="95573" tIns="47786" rIns="95573" bIns="47786" rtlCol="0"/>
          <a:lstStyle>
            <a:lvl1pPr algn="r">
              <a:defRPr sz="1300"/>
            </a:lvl1pPr>
          </a:lstStyle>
          <a:p>
            <a:fld id="{12D69507-7BA1-4CA4-A466-7A997CFC400A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60" cy="496411"/>
          </a:xfrm>
          <a:prstGeom prst="rect">
            <a:avLst/>
          </a:prstGeom>
        </p:spPr>
        <p:txBody>
          <a:bodyPr vert="horz" lIns="95573" tIns="47786" rIns="95573" bIns="4778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60" cy="496411"/>
          </a:xfrm>
          <a:prstGeom prst="rect">
            <a:avLst/>
          </a:prstGeom>
        </p:spPr>
        <p:txBody>
          <a:bodyPr vert="horz" lIns="95573" tIns="47786" rIns="95573" bIns="47786" rtlCol="0" anchor="b"/>
          <a:lstStyle>
            <a:lvl1pPr algn="r">
              <a:defRPr sz="1300"/>
            </a:lvl1pPr>
          </a:lstStyle>
          <a:p>
            <a:fld id="{00595BDB-D910-40FD-B34D-2AFE519DAA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21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93" cy="497040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815" y="0"/>
            <a:ext cx="2945293" cy="497040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r">
              <a:defRPr sz="1200"/>
            </a:lvl1pPr>
          </a:lstStyle>
          <a:p>
            <a:fld id="{4BCC9B29-5A7B-42F7-88FF-3C8128FDBB83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52" tIns="45226" rIns="90452" bIns="4522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4" y="4715593"/>
            <a:ext cx="5437827" cy="4468645"/>
          </a:xfrm>
          <a:prstGeom prst="rect">
            <a:avLst/>
          </a:prstGeom>
        </p:spPr>
        <p:txBody>
          <a:bodyPr vert="horz" lIns="90452" tIns="45226" rIns="90452" bIns="4522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612"/>
            <a:ext cx="2945293" cy="497040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815" y="9429612"/>
            <a:ext cx="2945293" cy="497040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r">
              <a:defRPr sz="1200"/>
            </a:lvl1pPr>
          </a:lstStyle>
          <a:p>
            <a:fld id="{E45D6A18-B850-4625-8172-8111385533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01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you’d rather watch and listen to a guided tour of a church building,</a:t>
            </a:r>
            <a:r>
              <a:rPr lang="en-GB" baseline="0" dirty="0"/>
              <a:t> pointing out how to look after different features, then watch this free to download film. You can also purchase a book from the Society of Protection of Ancient Buildings bookshop online, called ‘Faith in Maintenance’, along with a maintenance calendar. c. 55 minutes long, very practical, easy to understand guide to maintaining the fabric of a church building.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2FA4A-9274-472D-A4F2-16844CE0AF8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243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B8EE-8171-45DC-9CB8-A3F380A11249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EFE2-787F-4549-936E-A1E7872A9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032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B8EE-8171-45DC-9CB8-A3F380A11249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EFE2-787F-4549-936E-A1E7872A9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01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B8EE-8171-45DC-9CB8-A3F380A11249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EFE2-787F-4549-936E-A1E7872A9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31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B8EE-8171-45DC-9CB8-A3F380A11249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EFE2-787F-4549-936E-A1E7872A9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701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B8EE-8171-45DC-9CB8-A3F380A11249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EFE2-787F-4549-936E-A1E7872A9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193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B8EE-8171-45DC-9CB8-A3F380A11249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EFE2-787F-4549-936E-A1E7872A9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653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B8EE-8171-45DC-9CB8-A3F380A11249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EFE2-787F-4549-936E-A1E7872A9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527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B8EE-8171-45DC-9CB8-A3F380A11249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EFE2-787F-4549-936E-A1E7872A9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0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B8EE-8171-45DC-9CB8-A3F380A11249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EFE2-787F-4549-936E-A1E7872A9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49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B8EE-8171-45DC-9CB8-A3F380A11249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EFE2-787F-4549-936E-A1E7872A9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06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B8EE-8171-45DC-9CB8-A3F380A11249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EFE2-787F-4549-936E-A1E7872A9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745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6B8EE-8171-45DC-9CB8-A3F380A11249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2EFE2-787F-4549-936E-A1E7872A9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50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urchofengland.org/more/church-resources/churchcar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ster.anglican.or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3096343"/>
          </a:xfrm>
        </p:spPr>
        <p:txBody>
          <a:bodyPr>
            <a:normAutofit/>
          </a:bodyPr>
          <a:lstStyle/>
          <a:p>
            <a:r>
              <a:rPr lang="en-GB" sz="5400" dirty="0"/>
              <a:t>Churchwardens training</a:t>
            </a:r>
            <a:br>
              <a:rPr lang="en-GB" sz="5400" dirty="0"/>
            </a:br>
            <a:br>
              <a:rPr lang="en-GB" dirty="0"/>
            </a:b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Some ideas to help you cope!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68560" y="5558608"/>
            <a:ext cx="6400800" cy="1752600"/>
          </a:xfrm>
        </p:spPr>
        <p:txBody>
          <a:bodyPr/>
          <a:lstStyle/>
          <a:p>
            <a:r>
              <a:rPr lang="en-GB" dirty="0"/>
              <a:t>17</a:t>
            </a:r>
            <a:r>
              <a:rPr lang="en-GB" baseline="30000" dirty="0"/>
              <a:t>th</a:t>
            </a:r>
            <a:r>
              <a:rPr lang="en-GB" dirty="0"/>
              <a:t> July 2019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573016"/>
            <a:ext cx="3311773" cy="2484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68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69ED59-0FDD-4EFE-85AA-3CCA960882C9}"/>
              </a:ext>
            </a:extLst>
          </p:cNvPr>
          <p:cNvSpPr txBox="1"/>
          <p:nvPr/>
        </p:nvSpPr>
        <p:spPr>
          <a:xfrm>
            <a:off x="1907704" y="332656"/>
            <a:ext cx="5328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Diocesan communications</a:t>
            </a:r>
            <a:endParaRPr lang="en-GB" sz="3200" dirty="0"/>
          </a:p>
          <a:p>
            <a:r>
              <a:rPr lang="en-GB" sz="3200" dirty="0"/>
              <a:t>Facebook - Diocese of Chester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350918-A2BB-48D5-A231-36AC616AEC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44824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74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BBCD5A-9CD9-4C36-99DF-183FDFA4A9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551" y="1700808"/>
            <a:ext cx="7648897" cy="59101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6C328B-35D2-437E-83B8-C25D6825FC86}"/>
              </a:ext>
            </a:extLst>
          </p:cNvPr>
          <p:cNvSpPr txBox="1"/>
          <p:nvPr/>
        </p:nvSpPr>
        <p:spPr>
          <a:xfrm>
            <a:off x="1907704" y="332656"/>
            <a:ext cx="5328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Diocesan communications</a:t>
            </a:r>
            <a:endParaRPr lang="en-GB" sz="3200" dirty="0"/>
          </a:p>
          <a:p>
            <a:r>
              <a:rPr lang="en-GB" sz="3200" dirty="0"/>
              <a:t>Twitter - @</a:t>
            </a:r>
            <a:r>
              <a:rPr lang="en-GB" sz="3200" dirty="0" err="1"/>
              <a:t>ChesterDiocese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221664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C0DC05-99C6-44D9-B345-2576E71E76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844824"/>
            <a:ext cx="9144000" cy="571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B84B87-6EFA-4F9D-8388-FCEEE0C856F4}"/>
              </a:ext>
            </a:extLst>
          </p:cNvPr>
          <p:cNvSpPr txBox="1"/>
          <p:nvPr/>
        </p:nvSpPr>
        <p:spPr>
          <a:xfrm>
            <a:off x="251520" y="332656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Church of England website</a:t>
            </a:r>
          </a:p>
          <a:p>
            <a:pPr algn="ctr"/>
            <a:r>
              <a:rPr lang="en-GB" sz="3200" dirty="0"/>
              <a:t>www.churchofengland.org</a:t>
            </a:r>
          </a:p>
        </p:txBody>
      </p:sp>
    </p:spTree>
    <p:extLst>
      <p:ext uri="{BB962C8B-B14F-4D97-AF65-F5344CB8AC3E}">
        <p14:creationId xmlns:p14="http://schemas.microsoft.com/office/powerpoint/2010/main" val="2497562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9C14A7-7441-4D24-A116-E5DFB5274F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60848"/>
            <a:ext cx="9144000" cy="5715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3950AF-2347-4806-8A59-29CB543FD271}"/>
              </a:ext>
            </a:extLst>
          </p:cNvPr>
          <p:cNvSpPr txBox="1"/>
          <p:nvPr/>
        </p:nvSpPr>
        <p:spPr>
          <a:xfrm>
            <a:off x="1475656" y="260648"/>
            <a:ext cx="7560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/>
              <a:t>ChurchCare</a:t>
            </a:r>
            <a:r>
              <a:rPr lang="en-GB" sz="3200" b="1" dirty="0"/>
              <a:t> website</a:t>
            </a:r>
            <a:r>
              <a:rPr lang="en-GB" sz="3200" dirty="0"/>
              <a:t> </a:t>
            </a:r>
            <a:r>
              <a:rPr lang="en-GB" sz="2800" dirty="0">
                <a:hlinkClick r:id="rId3"/>
              </a:rPr>
              <a:t>www.churchofengland.org/more/church-resources/churchcare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61201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41DF2-3053-441C-8A39-15C12260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6839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err="1"/>
              <a:t>ChurchCare</a:t>
            </a:r>
            <a:r>
              <a:rPr lang="en-GB" sz="3200" dirty="0"/>
              <a:t> website</a:t>
            </a:r>
            <a:br>
              <a:rPr lang="en-GB" sz="3200" dirty="0"/>
            </a:br>
            <a:r>
              <a:rPr lang="en-GB" sz="2800" dirty="0"/>
              <a:t>How the Church Buildings Council can help</a:t>
            </a:r>
            <a:endParaRPr lang="en-GB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B437FD-C50D-423A-8F12-0D968A6EE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5BD296-4AE1-4252-B129-02B8F7C11E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08" y="1288441"/>
            <a:ext cx="7707583" cy="535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37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C9A8F-7D72-4819-ABD1-20B017645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56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b="1" dirty="0"/>
              <a:t>Parish Resources website</a:t>
            </a:r>
            <a:br>
              <a:rPr lang="en-GB" dirty="0"/>
            </a:br>
            <a:r>
              <a:rPr lang="en-GB" sz="3600" dirty="0"/>
              <a:t>www.parishresources.org.uk / Buildings</a:t>
            </a:r>
            <a:br>
              <a:rPr lang="en-GB" sz="3600" dirty="0"/>
            </a:br>
            <a:r>
              <a:rPr lang="en-GB" sz="2200" dirty="0"/>
              <a:t>(Includes fundraising guides)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092ABA-0741-47B0-9F6E-62ED0EA287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29" y="1916832"/>
            <a:ext cx="9145016" cy="5715635"/>
          </a:xfrm>
          <a:prstGeom prst="rect">
            <a:avLst/>
          </a:prstGeom>
        </p:spPr>
      </p:pic>
      <p:sp>
        <p:nvSpPr>
          <p:cNvPr id="8" name="Right Arrow 5">
            <a:extLst>
              <a:ext uri="{FF2B5EF4-FFF2-40B4-BE49-F238E27FC236}">
                <a16:creationId xmlns:a16="http://schemas.microsoft.com/office/drawing/2014/main" id="{9679335F-2D78-423E-BB11-6FD24158388A}"/>
              </a:ext>
            </a:extLst>
          </p:cNvPr>
          <p:cNvSpPr/>
          <p:nvPr/>
        </p:nvSpPr>
        <p:spPr>
          <a:xfrm rot="20076316">
            <a:off x="3165191" y="3266719"/>
            <a:ext cx="2240655" cy="3245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72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2A30E-4B73-4714-A7BA-B4747427C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743" y="558384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b="1" dirty="0"/>
              <a:t>Diocese of Chester Fundraising Guide</a:t>
            </a:r>
            <a:br>
              <a:rPr lang="en-GB" sz="3200" dirty="0"/>
            </a:br>
            <a:r>
              <a:rPr lang="en-GB" sz="3200" dirty="0"/>
              <a:t>www.chester.anglican.org/mission/giving-and-fundraising/fundraising/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752C26-342A-41AF-B286-E9918600E2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260" y="1992409"/>
            <a:ext cx="9252520" cy="5782826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A587467C-9F5E-4415-948A-23F285994C52}"/>
              </a:ext>
            </a:extLst>
          </p:cNvPr>
          <p:cNvSpPr/>
          <p:nvPr/>
        </p:nvSpPr>
        <p:spPr>
          <a:xfrm rot="20076316">
            <a:off x="2299545" y="5586806"/>
            <a:ext cx="2240655" cy="3245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F60C80B-D221-441F-893B-5CD14E67977E}"/>
              </a:ext>
            </a:extLst>
          </p:cNvPr>
          <p:cNvSpPr/>
          <p:nvPr/>
        </p:nvSpPr>
        <p:spPr>
          <a:xfrm>
            <a:off x="5652120" y="5677634"/>
            <a:ext cx="1440160" cy="448778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EAA4CB8-3002-4E66-9906-49D3D09B92B9}"/>
              </a:ext>
            </a:extLst>
          </p:cNvPr>
          <p:cNvSpPr/>
          <p:nvPr/>
        </p:nvSpPr>
        <p:spPr>
          <a:xfrm>
            <a:off x="4211960" y="3204611"/>
            <a:ext cx="936104" cy="448778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452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9F23C0-E419-4E9E-8C9D-3E9CCAEB77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72816"/>
            <a:ext cx="9144000" cy="5715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68CE9C-9B67-4A42-B89B-86BEDCFF5349}"/>
              </a:ext>
            </a:extLst>
          </p:cNvPr>
          <p:cNvSpPr/>
          <p:nvPr/>
        </p:nvSpPr>
        <p:spPr>
          <a:xfrm>
            <a:off x="1907704" y="404664"/>
            <a:ext cx="5688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/>
              <a:t>Our local county church trust </a:t>
            </a:r>
            <a:r>
              <a:rPr lang="en-GB" sz="3200" dirty="0"/>
              <a:t>www.hccpt.org</a:t>
            </a:r>
          </a:p>
        </p:txBody>
      </p:sp>
    </p:spTree>
    <p:extLst>
      <p:ext uri="{BB962C8B-B14F-4D97-AF65-F5344CB8AC3E}">
        <p14:creationId xmlns:p14="http://schemas.microsoft.com/office/powerpoint/2010/main" val="543006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en-GB" sz="3200" b="1" dirty="0"/>
              <a:t>Caring for buildings</a:t>
            </a:r>
            <a:br>
              <a:rPr lang="en-GB" dirty="0"/>
            </a:br>
            <a:r>
              <a:rPr lang="en-GB" sz="3300" dirty="0"/>
              <a:t>Faith in Maintenance project www.spabfim.org.uk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718901-666B-4E4E-991E-E9D7FE8801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80" y="2083669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16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9598C-115B-4BA4-B4D6-125E983E0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dirty="0"/>
              <a:t>Caring for buildings</a:t>
            </a:r>
            <a:br>
              <a:rPr lang="en-GB" dirty="0"/>
            </a:br>
            <a:r>
              <a:rPr lang="en-GB" sz="2700" dirty="0"/>
              <a:t>www.chester.anglican.org/mission/buildings-for-mission/buildings-maintenance.php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E26307-C50C-4B42-88F6-BB368901F5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48" y="1973846"/>
            <a:ext cx="8352928" cy="5220581"/>
          </a:xfrm>
          <a:prstGeom prst="rect">
            <a:avLst/>
          </a:prstGeom>
        </p:spPr>
      </p:pic>
      <p:sp>
        <p:nvSpPr>
          <p:cNvPr id="5" name="Right Arrow 5">
            <a:extLst>
              <a:ext uri="{FF2B5EF4-FFF2-40B4-BE49-F238E27FC236}">
                <a16:creationId xmlns:a16="http://schemas.microsoft.com/office/drawing/2014/main" id="{755A16AD-7132-46C1-99EE-398F052C7D63}"/>
              </a:ext>
            </a:extLst>
          </p:cNvPr>
          <p:cNvSpPr/>
          <p:nvPr/>
        </p:nvSpPr>
        <p:spPr>
          <a:xfrm rot="20076316">
            <a:off x="2229087" y="5048912"/>
            <a:ext cx="2240655" cy="3245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665415E-7BDA-49AA-A818-6C33842DA918}"/>
              </a:ext>
            </a:extLst>
          </p:cNvPr>
          <p:cNvSpPr/>
          <p:nvPr/>
        </p:nvSpPr>
        <p:spPr>
          <a:xfrm>
            <a:off x="4454850" y="4509120"/>
            <a:ext cx="1413294" cy="37677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085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Online Resources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200" y="1628800"/>
            <a:ext cx="8639599" cy="485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275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8C9CBF5-E174-4EBF-AF48-9AB0CAEC5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b="1" dirty="0"/>
              <a:t>Caring for buildings - insurance</a:t>
            </a:r>
            <a:br>
              <a:rPr lang="en-GB" dirty="0"/>
            </a:br>
            <a:r>
              <a:rPr lang="en-GB" sz="3600" dirty="0"/>
              <a:t>www.ecclesiastical.com/church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D15DB8-1736-4838-A7FE-048BED636D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7" y="1844824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6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dirty="0"/>
              <a:t>Parish Buying</a:t>
            </a:r>
            <a:br>
              <a:rPr lang="en-GB" dirty="0"/>
            </a:br>
            <a:r>
              <a:rPr lang="en-GB" sz="3600" dirty="0"/>
              <a:t>www.parishresources.org.uk/buying-smarter/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A61E0-22F0-48C5-9EAB-71FBE312D6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72816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96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tx1"/>
            </a:gs>
            <a:gs pos="10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2672648" cy="4176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2336" y="2093223"/>
            <a:ext cx="2620725" cy="41112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5026" y="548680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Useful books</a:t>
            </a:r>
          </a:p>
        </p:txBody>
      </p:sp>
      <p:pic>
        <p:nvPicPr>
          <p:cNvPr id="12290" name="Picture 2" descr="C:\Users\Ian Bishop\Pictures\CHurchwarden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1594" y="1801852"/>
            <a:ext cx="2998193" cy="469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19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tx1"/>
            </a:gs>
            <a:gs pos="10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489" y="1772816"/>
            <a:ext cx="260985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2087" y="1059309"/>
            <a:ext cx="2990850" cy="4543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2274371"/>
            <a:ext cx="2363138" cy="3328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1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tx1"/>
            </a:gs>
            <a:gs pos="10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3276600" cy="381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998879"/>
            <a:ext cx="2371725" cy="381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134" y="1998879"/>
            <a:ext cx="2676525" cy="381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73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36403D-4EED-4231-AD69-F4E5174326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-7919"/>
            <a:ext cx="2952328" cy="38364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1C1C24-6ADA-41D6-8473-E79F57ADD8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0"/>
            <a:ext cx="2841670" cy="38324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B24AE9-68D6-48F3-9FCD-45D16ECF14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784" y="3068960"/>
            <a:ext cx="4788024" cy="327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5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Archdeacons</a:t>
            </a:r>
            <a:r>
              <a:rPr lang="en-GB" sz="2800" dirty="0"/>
              <a:t> - </a:t>
            </a:r>
            <a:r>
              <a:rPr lang="en-GB" sz="2800" dirty="0" err="1"/>
              <a:t>Ven</a:t>
            </a:r>
            <a:r>
              <a:rPr lang="en-GB" sz="2800" dirty="0"/>
              <a:t> Mike Gilbertson/ </a:t>
            </a:r>
            <a:r>
              <a:rPr lang="en-GB" sz="2800" dirty="0" err="1"/>
              <a:t>Ven</a:t>
            </a:r>
            <a:r>
              <a:rPr lang="en-GB" sz="2800" dirty="0"/>
              <a:t> Ian Bishop</a:t>
            </a:r>
          </a:p>
          <a:p>
            <a:r>
              <a:rPr lang="en-GB" sz="2800" dirty="0">
                <a:solidFill>
                  <a:srgbClr val="FF0000"/>
                </a:solidFill>
              </a:rPr>
              <a:t>Finance</a:t>
            </a:r>
            <a:r>
              <a:rPr lang="en-GB" sz="2800" dirty="0"/>
              <a:t> - Nigel Strange/ George Colville/ Sharon Taylor-Booth</a:t>
            </a:r>
          </a:p>
          <a:p>
            <a:r>
              <a:rPr lang="en-GB" sz="2800" dirty="0">
                <a:solidFill>
                  <a:srgbClr val="FF0000"/>
                </a:solidFill>
              </a:rPr>
              <a:t>Safeguarding </a:t>
            </a:r>
            <a:r>
              <a:rPr lang="en-GB" sz="2800" dirty="0"/>
              <a:t>- Pauline Butterfield</a:t>
            </a:r>
          </a:p>
          <a:p>
            <a:r>
              <a:rPr lang="en-GB" sz="2800" dirty="0">
                <a:solidFill>
                  <a:srgbClr val="FF0000"/>
                </a:solidFill>
              </a:rPr>
              <a:t>HR</a:t>
            </a:r>
            <a:r>
              <a:rPr lang="en-GB" sz="2800" dirty="0"/>
              <a:t> - Liz Geddes</a:t>
            </a:r>
          </a:p>
          <a:p>
            <a:r>
              <a:rPr lang="en-GB" sz="2800" dirty="0">
                <a:solidFill>
                  <a:srgbClr val="FF0000"/>
                </a:solidFill>
              </a:rPr>
              <a:t>Vicarages</a:t>
            </a:r>
            <a:r>
              <a:rPr lang="en-GB" sz="2800" dirty="0"/>
              <a:t> - Alan Kempster-Down</a:t>
            </a:r>
          </a:p>
          <a:p>
            <a:r>
              <a:rPr lang="en-GB" sz="2800" dirty="0">
                <a:solidFill>
                  <a:srgbClr val="FF0000"/>
                </a:solidFill>
              </a:rPr>
              <a:t>Church Buildings</a:t>
            </a:r>
            <a:r>
              <a:rPr lang="en-GB" sz="2800" dirty="0"/>
              <a:t> - Caroline Hilton and Emily Allen</a:t>
            </a:r>
          </a:p>
          <a:p>
            <a:r>
              <a:rPr lang="en-GB" sz="2800" dirty="0">
                <a:solidFill>
                  <a:srgbClr val="FF0000"/>
                </a:solidFill>
              </a:rPr>
              <a:t>Mission </a:t>
            </a:r>
            <a:r>
              <a:rPr lang="en-GB" sz="2800" dirty="0"/>
              <a:t>- Lyn Weston and team</a:t>
            </a:r>
          </a:p>
          <a:p>
            <a:r>
              <a:rPr lang="en-GB" sz="2800" dirty="0">
                <a:solidFill>
                  <a:srgbClr val="FF0000"/>
                </a:solidFill>
              </a:rPr>
              <a:t>Social Responsibility </a:t>
            </a:r>
            <a:r>
              <a:rPr lang="en-GB" sz="2800" dirty="0"/>
              <a:t>- Debbie Dalby and team</a:t>
            </a:r>
          </a:p>
          <a:p>
            <a:r>
              <a:rPr lang="en-GB" sz="2800" dirty="0">
                <a:solidFill>
                  <a:srgbClr val="FF0000"/>
                </a:solidFill>
              </a:rPr>
              <a:t>Your Rural Dean</a:t>
            </a:r>
          </a:p>
          <a:p>
            <a:r>
              <a:rPr lang="en-GB" sz="2800" dirty="0">
                <a:solidFill>
                  <a:srgbClr val="FF0000"/>
                </a:solidFill>
              </a:rPr>
              <a:t>EIG</a:t>
            </a:r>
            <a:r>
              <a:rPr lang="en-GB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8539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4077072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Available at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44623"/>
            <a:ext cx="8964488" cy="641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639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680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22BA81-D7B5-4738-AA7A-2DFB0BEF84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3" y="2048413"/>
            <a:ext cx="9144000" cy="57150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20076316">
            <a:off x="4500863" y="4116576"/>
            <a:ext cx="2240655" cy="3245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401F06A-CC74-46AC-83A8-DE29DA2D6E0F}"/>
              </a:ext>
            </a:extLst>
          </p:cNvPr>
          <p:cNvSpPr/>
          <p:nvPr/>
        </p:nvSpPr>
        <p:spPr>
          <a:xfrm>
            <a:off x="6444208" y="2966225"/>
            <a:ext cx="1584176" cy="50405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11CCCF-C26F-4C7B-A0B6-BBABF7DB9686}"/>
              </a:ext>
            </a:extLst>
          </p:cNvPr>
          <p:cNvSpPr txBox="1"/>
          <p:nvPr/>
        </p:nvSpPr>
        <p:spPr>
          <a:xfrm>
            <a:off x="107504" y="260648"/>
            <a:ext cx="892899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  <a:p>
            <a:pPr algn="ctr"/>
            <a:r>
              <a:rPr lang="en-GB" sz="3200" b="1" dirty="0"/>
              <a:t>Diocesan support with church buildings</a:t>
            </a:r>
          </a:p>
          <a:p>
            <a:pPr algn="ctr"/>
            <a:r>
              <a:rPr lang="en-GB" sz="3200" dirty="0"/>
              <a:t>www.chester.anglican.org /Support and information / Church buildings</a:t>
            </a:r>
          </a:p>
        </p:txBody>
      </p:sp>
    </p:spTree>
    <p:extLst>
      <p:ext uri="{BB962C8B-B14F-4D97-AF65-F5344CB8AC3E}">
        <p14:creationId xmlns:p14="http://schemas.microsoft.com/office/powerpoint/2010/main" val="88599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1FCE8C-8583-4FFE-8CCC-79E4F81E2A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6" y="1838266"/>
            <a:ext cx="9144000" cy="5715000"/>
          </a:xfrm>
          <a:prstGeom prst="rect">
            <a:avLst/>
          </a:prstGeom>
        </p:spPr>
      </p:pic>
      <p:sp>
        <p:nvSpPr>
          <p:cNvPr id="5" name="Right Arrow 5">
            <a:extLst>
              <a:ext uri="{FF2B5EF4-FFF2-40B4-BE49-F238E27FC236}">
                <a16:creationId xmlns:a16="http://schemas.microsoft.com/office/drawing/2014/main" id="{EA310660-7684-4FCE-982D-B348648505DC}"/>
              </a:ext>
            </a:extLst>
          </p:cNvPr>
          <p:cNvSpPr/>
          <p:nvPr/>
        </p:nvSpPr>
        <p:spPr>
          <a:xfrm rot="20076316">
            <a:off x="2338882" y="4613856"/>
            <a:ext cx="2240655" cy="3245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E6F68D-1122-406F-891E-386E05DF65E3}"/>
              </a:ext>
            </a:extLst>
          </p:cNvPr>
          <p:cNvSpPr/>
          <p:nvPr/>
        </p:nvSpPr>
        <p:spPr>
          <a:xfrm>
            <a:off x="4283968" y="2803604"/>
            <a:ext cx="792088" cy="448778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8161DD-E530-4FCC-8831-369E47E06153}"/>
              </a:ext>
            </a:extLst>
          </p:cNvPr>
          <p:cNvSpPr txBox="1"/>
          <p:nvPr/>
        </p:nvSpPr>
        <p:spPr>
          <a:xfrm>
            <a:off x="539552" y="260648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Diocesan support with church buildings</a:t>
            </a:r>
            <a:endParaRPr lang="en-GB" sz="3200" dirty="0">
              <a:hlinkClick r:id="rId3"/>
            </a:endParaRPr>
          </a:p>
          <a:p>
            <a:pPr algn="ctr"/>
            <a:r>
              <a:rPr lang="en-GB" sz="3200" dirty="0">
                <a:hlinkClick r:id="rId3"/>
              </a:rPr>
              <a:t>www.chester.anglican.org</a:t>
            </a:r>
            <a:r>
              <a:rPr lang="en-GB" sz="3200" dirty="0"/>
              <a:t> </a:t>
            </a:r>
            <a:r>
              <a:rPr lang="en-GB" sz="2400" dirty="0"/>
              <a:t>/ </a:t>
            </a:r>
            <a:r>
              <a:rPr lang="en-GB" sz="3200" dirty="0"/>
              <a:t>Mission</a:t>
            </a:r>
            <a:r>
              <a:rPr lang="en-GB" sz="2400" dirty="0"/>
              <a:t> </a:t>
            </a:r>
            <a:r>
              <a:rPr lang="en-GB" sz="3200" dirty="0"/>
              <a:t>/ Buildings for Mission</a:t>
            </a:r>
          </a:p>
        </p:txBody>
      </p:sp>
    </p:spTree>
    <p:extLst>
      <p:ext uri="{BB962C8B-B14F-4D97-AF65-F5344CB8AC3E}">
        <p14:creationId xmlns:p14="http://schemas.microsoft.com/office/powerpoint/2010/main" val="1810297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D4A815-C42A-45D9-ACBD-4C685C7C6559}"/>
              </a:ext>
            </a:extLst>
          </p:cNvPr>
          <p:cNvSpPr txBox="1"/>
          <p:nvPr/>
        </p:nvSpPr>
        <p:spPr>
          <a:xfrm>
            <a:off x="107504" y="260648"/>
            <a:ext cx="8928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Diocesan support with parish matters</a:t>
            </a:r>
            <a:endParaRPr lang="en-GB" sz="3200" dirty="0"/>
          </a:p>
          <a:p>
            <a:pPr algn="ctr"/>
            <a:r>
              <a:rPr lang="en-GB" sz="3200" dirty="0"/>
              <a:t>www.chester.anglican.org </a:t>
            </a:r>
            <a:r>
              <a:rPr lang="en-GB" sz="2000" dirty="0"/>
              <a:t>/Support and information/ HR/Parishes</a:t>
            </a:r>
            <a:endParaRPr lang="en-GB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C12E55-A6B1-4DCD-B864-3D763CE357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587"/>
            <a:ext cx="9144000" cy="5715000"/>
          </a:xfrm>
          <a:prstGeom prst="rect">
            <a:avLst/>
          </a:prstGeom>
        </p:spPr>
      </p:pic>
      <p:sp>
        <p:nvSpPr>
          <p:cNvPr id="5" name="Right Arrow 5">
            <a:extLst>
              <a:ext uri="{FF2B5EF4-FFF2-40B4-BE49-F238E27FC236}">
                <a16:creationId xmlns:a16="http://schemas.microsoft.com/office/drawing/2014/main" id="{84763C2B-D2E7-42FF-BC3C-5F0E1D333336}"/>
              </a:ext>
            </a:extLst>
          </p:cNvPr>
          <p:cNvSpPr/>
          <p:nvPr/>
        </p:nvSpPr>
        <p:spPr>
          <a:xfrm rot="20076316">
            <a:off x="4461333" y="4556773"/>
            <a:ext cx="2240655" cy="3245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AB611E3-64B9-4948-BB6A-9B681E84F9D5}"/>
              </a:ext>
            </a:extLst>
          </p:cNvPr>
          <p:cNvSpPr/>
          <p:nvPr/>
        </p:nvSpPr>
        <p:spPr>
          <a:xfrm>
            <a:off x="6372200" y="2564904"/>
            <a:ext cx="1440160" cy="448778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327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768AA9-47A7-4852-92D5-465C1CB39E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52" y="1844824"/>
            <a:ext cx="9144000" cy="571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0A9B45-E710-4211-B39C-A1D763AB6432}"/>
              </a:ext>
            </a:extLst>
          </p:cNvPr>
          <p:cNvSpPr txBox="1"/>
          <p:nvPr/>
        </p:nvSpPr>
        <p:spPr>
          <a:xfrm>
            <a:off x="107504" y="260648"/>
            <a:ext cx="9036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Diocesan communications</a:t>
            </a:r>
          </a:p>
          <a:p>
            <a:pPr algn="ctr"/>
            <a:r>
              <a:rPr lang="en-GB" sz="3200" dirty="0"/>
              <a:t>www.chester.anglican.org </a:t>
            </a:r>
            <a:r>
              <a:rPr lang="en-GB" sz="2000" dirty="0"/>
              <a:t>/ </a:t>
            </a:r>
            <a:r>
              <a:rPr lang="en-GB" sz="2800" dirty="0"/>
              <a:t>Support and Information / </a:t>
            </a:r>
            <a:r>
              <a:rPr lang="en-GB" sz="2000" dirty="0"/>
              <a:t>Communications / CDN and E bulletins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26581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705BB3-65FF-43F6-8AF1-351DFB940801}"/>
              </a:ext>
            </a:extLst>
          </p:cNvPr>
          <p:cNvSpPr txBox="1"/>
          <p:nvPr/>
        </p:nvSpPr>
        <p:spPr>
          <a:xfrm>
            <a:off x="5436096" y="2852936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Chester</a:t>
            </a:r>
          </a:p>
          <a:p>
            <a:r>
              <a:rPr lang="en-GB" sz="3200" dirty="0"/>
              <a:t>Diocesan News (CDN)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EEBE66-E7DB-4BD6-9313-3A4E6A953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065461"/>
            <a:ext cx="4248472" cy="58473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604EFFB-7BA8-40B3-9CCC-22A6171A41A9}"/>
              </a:ext>
            </a:extLst>
          </p:cNvPr>
          <p:cNvSpPr/>
          <p:nvPr/>
        </p:nvSpPr>
        <p:spPr>
          <a:xfrm>
            <a:off x="1711809" y="476672"/>
            <a:ext cx="46344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/>
              <a:t>Diocesan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1772760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1220</TotalTime>
  <Words>306</Words>
  <Application>Microsoft Office PowerPoint</Application>
  <PresentationFormat>On-screen Show (4:3)</PresentationFormat>
  <Paragraphs>45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Churchwardens training  Some ideas to help you cope!</vt:lpstr>
      <vt:lpstr>Online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ChurchCare website How the Church Buildings Council can help</vt:lpstr>
      <vt:lpstr>Parish Resources website www.parishresources.org.uk / Buildings (Includes fundraising guides)</vt:lpstr>
      <vt:lpstr>Diocese of Chester Fundraising Guide www.chester.anglican.org/mission/giving-and-fundraising/fundraising/</vt:lpstr>
      <vt:lpstr>PowerPoint Presentation</vt:lpstr>
      <vt:lpstr>Caring for buildings Faith in Maintenance project www.spabfim.org.uk</vt:lpstr>
      <vt:lpstr>Caring for buildings www.chester.anglican.org/mission/buildings-for-mission/buildings-maintenance.php</vt:lpstr>
      <vt:lpstr>Caring for buildings - insurance www.ecclesiastical.com/church</vt:lpstr>
      <vt:lpstr>Parish Buying www.parishresources.org.uk/buying-smarter/</vt:lpstr>
      <vt:lpstr>PowerPoint Presentation</vt:lpstr>
      <vt:lpstr>PowerPoint Presentation</vt:lpstr>
      <vt:lpstr>PowerPoint Presentation</vt:lpstr>
      <vt:lpstr>PowerPoint Presentation</vt:lpstr>
      <vt:lpstr>Useful people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Churchwardens Morning</dc:title>
  <dc:creator>Ian Bishop</dc:creator>
  <cp:lastModifiedBy>Stephen Freeman</cp:lastModifiedBy>
  <cp:revision>63</cp:revision>
  <cp:lastPrinted>2017-07-17T09:02:23Z</cp:lastPrinted>
  <dcterms:created xsi:type="dcterms:W3CDTF">2013-10-09T12:59:52Z</dcterms:created>
  <dcterms:modified xsi:type="dcterms:W3CDTF">2019-07-24T12:24:02Z</dcterms:modified>
</cp:coreProperties>
</file>