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334" r:id="rId3"/>
    <p:sldId id="330" r:id="rId4"/>
    <p:sldId id="317" r:id="rId5"/>
    <p:sldId id="319" r:id="rId6"/>
    <p:sldId id="335" r:id="rId7"/>
    <p:sldId id="321" r:id="rId8"/>
    <p:sldId id="324" r:id="rId9"/>
    <p:sldId id="323" r:id="rId10"/>
    <p:sldId id="325" r:id="rId11"/>
    <p:sldId id="326" r:id="rId12"/>
    <p:sldId id="332" r:id="rId13"/>
    <p:sldId id="327" r:id="rId14"/>
    <p:sldId id="328" r:id="rId15"/>
    <p:sldId id="329" r:id="rId16"/>
    <p:sldId id="318" r:id="rId17"/>
    <p:sldId id="337" r:id="rId18"/>
    <p:sldId id="305" r:id="rId19"/>
    <p:sldId id="336" r:id="rId20"/>
    <p:sldId id="307" r:id="rId21"/>
    <p:sldId id="322" r:id="rId22"/>
    <p:sldId id="338" r:id="rId23"/>
    <p:sldId id="339" r:id="rId24"/>
    <p:sldId id="263" r:id="rId2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66"/>
    <a:srgbClr val="CC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2196" y="-9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30" d="100"/>
          <a:sy n="130" d="100"/>
        </p:scale>
        <p:origin x="-2220" y="36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24A8A-2FD3-4656-B915-A7172D2BCB8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D3C3DBFA-B21E-48BC-996B-7AA3406B35AB}">
      <dgm:prSet phldrT="[Text]"/>
      <dgm:spPr/>
      <dgm:t>
        <a:bodyPr/>
        <a:lstStyle/>
        <a:p>
          <a:r>
            <a:rPr lang="en-GB" dirty="0" smtClean="0"/>
            <a:t>Church</a:t>
          </a:r>
          <a:endParaRPr lang="en-GB" dirty="0"/>
        </a:p>
      </dgm:t>
    </dgm:pt>
    <dgm:pt modelId="{B3E3C8BF-1A59-4E67-9433-60B9DF1BAAD0}" type="parTrans" cxnId="{DC88706A-C31F-4EC9-811E-70AC634BC3C1}">
      <dgm:prSet/>
      <dgm:spPr/>
      <dgm:t>
        <a:bodyPr/>
        <a:lstStyle/>
        <a:p>
          <a:endParaRPr lang="en-GB"/>
        </a:p>
      </dgm:t>
    </dgm:pt>
    <dgm:pt modelId="{4EED67DF-72BF-4B19-A01F-039506864F53}" type="sibTrans" cxnId="{DC88706A-C31F-4EC9-811E-70AC634BC3C1}">
      <dgm:prSet/>
      <dgm:spPr/>
      <dgm:t>
        <a:bodyPr/>
        <a:lstStyle/>
        <a:p>
          <a:endParaRPr lang="en-GB"/>
        </a:p>
      </dgm:t>
    </dgm:pt>
    <dgm:pt modelId="{107B08E3-183F-4B42-87D2-AE0897188228}">
      <dgm:prSet phldrT="[Text]"/>
      <dgm:spPr/>
      <dgm:t>
        <a:bodyPr/>
        <a:lstStyle/>
        <a:p>
          <a:r>
            <a:rPr lang="en-GB" dirty="0" smtClean="0"/>
            <a:t>Communities</a:t>
          </a:r>
          <a:endParaRPr lang="en-GB" dirty="0"/>
        </a:p>
      </dgm:t>
    </dgm:pt>
    <dgm:pt modelId="{3B095A45-4D41-4C61-B270-7875F1B7656F}" type="parTrans" cxnId="{302A9F5B-0BFA-462F-B677-1B3EFD5D13A6}">
      <dgm:prSet/>
      <dgm:spPr/>
      <dgm:t>
        <a:bodyPr/>
        <a:lstStyle/>
        <a:p>
          <a:endParaRPr lang="en-GB"/>
        </a:p>
      </dgm:t>
    </dgm:pt>
    <dgm:pt modelId="{B518AC55-48D0-4125-BBF1-CC8B7C4B6261}" type="sibTrans" cxnId="{302A9F5B-0BFA-462F-B677-1B3EFD5D13A6}">
      <dgm:prSet/>
      <dgm:spPr/>
      <dgm:t>
        <a:bodyPr/>
        <a:lstStyle/>
        <a:p>
          <a:endParaRPr lang="en-GB"/>
        </a:p>
      </dgm:t>
    </dgm:pt>
    <dgm:pt modelId="{26EAC8B5-75C0-43E5-9D95-6D34955C3D46}">
      <dgm:prSet phldrT="[Text]"/>
      <dgm:spPr/>
      <dgm:t>
        <a:bodyPr/>
        <a:lstStyle/>
        <a:p>
          <a:r>
            <a:rPr lang="en-GB" dirty="0" smtClean="0"/>
            <a:t>Major donors</a:t>
          </a:r>
          <a:endParaRPr lang="en-GB" dirty="0"/>
        </a:p>
      </dgm:t>
    </dgm:pt>
    <dgm:pt modelId="{C5BE48FE-E55D-4935-810A-F1351FD12847}" type="parTrans" cxnId="{8F4ACD07-95FE-481B-95B5-75C6D309031F}">
      <dgm:prSet/>
      <dgm:spPr/>
      <dgm:t>
        <a:bodyPr/>
        <a:lstStyle/>
        <a:p>
          <a:endParaRPr lang="en-GB"/>
        </a:p>
      </dgm:t>
    </dgm:pt>
    <dgm:pt modelId="{E8D53BF5-2151-4BB1-946E-2553EF31161C}" type="sibTrans" cxnId="{8F4ACD07-95FE-481B-95B5-75C6D309031F}">
      <dgm:prSet/>
      <dgm:spPr/>
      <dgm:t>
        <a:bodyPr/>
        <a:lstStyle/>
        <a:p>
          <a:endParaRPr lang="en-GB"/>
        </a:p>
      </dgm:t>
    </dgm:pt>
    <dgm:pt modelId="{58212000-5DB2-475E-BC0D-DE8671775A3C}">
      <dgm:prSet phldrT="[Text]"/>
      <dgm:spPr/>
      <dgm:t>
        <a:bodyPr/>
        <a:lstStyle/>
        <a:p>
          <a:r>
            <a:rPr lang="en-GB" dirty="0" smtClean="0"/>
            <a:t>Grant-making  Organisations (government)</a:t>
          </a:r>
          <a:endParaRPr lang="en-GB" dirty="0"/>
        </a:p>
      </dgm:t>
    </dgm:pt>
    <dgm:pt modelId="{9CA1CF6F-1086-42AC-9EF8-37F541D79477}" type="parTrans" cxnId="{2631A2D7-B679-4FC6-B15E-1A33DFE94C46}">
      <dgm:prSet/>
      <dgm:spPr/>
      <dgm:t>
        <a:bodyPr/>
        <a:lstStyle/>
        <a:p>
          <a:endParaRPr lang="en-GB"/>
        </a:p>
      </dgm:t>
    </dgm:pt>
    <dgm:pt modelId="{F999836D-C159-4EAD-9EBD-667EC54FE3AD}" type="sibTrans" cxnId="{2631A2D7-B679-4FC6-B15E-1A33DFE94C46}">
      <dgm:prSet/>
      <dgm:spPr/>
      <dgm:t>
        <a:bodyPr/>
        <a:lstStyle/>
        <a:p>
          <a:endParaRPr lang="en-GB"/>
        </a:p>
      </dgm:t>
    </dgm:pt>
    <dgm:pt modelId="{297BE669-0776-4E74-BC53-10D114BDF25B}">
      <dgm:prSet phldrT="[Text]"/>
      <dgm:spPr/>
      <dgm:t>
        <a:bodyPr/>
        <a:lstStyle/>
        <a:p>
          <a:r>
            <a:rPr lang="en-GB" dirty="0" smtClean="0"/>
            <a:t>Grant-making Trusts &amp; Foundations</a:t>
          </a:r>
          <a:endParaRPr lang="en-GB" dirty="0"/>
        </a:p>
      </dgm:t>
    </dgm:pt>
    <dgm:pt modelId="{2FC0D980-1724-4C63-9334-D9646BB4A217}" type="parTrans" cxnId="{DC573444-D3B5-4973-8218-618306BEA729}">
      <dgm:prSet/>
      <dgm:spPr/>
      <dgm:t>
        <a:bodyPr/>
        <a:lstStyle/>
        <a:p>
          <a:endParaRPr lang="en-GB"/>
        </a:p>
      </dgm:t>
    </dgm:pt>
    <dgm:pt modelId="{8E419114-CBE7-45A3-8537-5590268CFDB8}" type="sibTrans" cxnId="{DC573444-D3B5-4973-8218-618306BEA729}">
      <dgm:prSet/>
      <dgm:spPr/>
      <dgm:t>
        <a:bodyPr/>
        <a:lstStyle/>
        <a:p>
          <a:endParaRPr lang="en-GB"/>
        </a:p>
      </dgm:t>
    </dgm:pt>
    <dgm:pt modelId="{CA1B3D3C-C0CA-4AEC-92D6-7FEB5E2C9FF5}" type="pres">
      <dgm:prSet presAssocID="{25524A8A-2FD3-4656-B915-A7172D2BCB88}" presName="diagram" presStyleCnt="0">
        <dgm:presLayoutVars>
          <dgm:dir/>
          <dgm:resizeHandles val="exact"/>
        </dgm:presLayoutVars>
      </dgm:prSet>
      <dgm:spPr/>
      <dgm:t>
        <a:bodyPr/>
        <a:lstStyle/>
        <a:p>
          <a:endParaRPr lang="en-GB"/>
        </a:p>
      </dgm:t>
    </dgm:pt>
    <dgm:pt modelId="{D9945AD8-CFFF-4CE7-ADAE-3ABB3CD564F8}" type="pres">
      <dgm:prSet presAssocID="{D3C3DBFA-B21E-48BC-996B-7AA3406B35AB}" presName="node" presStyleLbl="node1" presStyleIdx="0" presStyleCnt="5">
        <dgm:presLayoutVars>
          <dgm:bulletEnabled val="1"/>
        </dgm:presLayoutVars>
      </dgm:prSet>
      <dgm:spPr/>
      <dgm:t>
        <a:bodyPr/>
        <a:lstStyle/>
        <a:p>
          <a:endParaRPr lang="en-GB"/>
        </a:p>
      </dgm:t>
    </dgm:pt>
    <dgm:pt modelId="{487777F3-5766-4A87-98C0-F734A607412B}" type="pres">
      <dgm:prSet presAssocID="{4EED67DF-72BF-4B19-A01F-039506864F53}" presName="sibTrans" presStyleCnt="0"/>
      <dgm:spPr/>
    </dgm:pt>
    <dgm:pt modelId="{8F3242D0-7D83-46F4-B5E2-57D0A87CA798}" type="pres">
      <dgm:prSet presAssocID="{107B08E3-183F-4B42-87D2-AE0897188228}" presName="node" presStyleLbl="node1" presStyleIdx="1" presStyleCnt="5">
        <dgm:presLayoutVars>
          <dgm:bulletEnabled val="1"/>
        </dgm:presLayoutVars>
      </dgm:prSet>
      <dgm:spPr/>
      <dgm:t>
        <a:bodyPr/>
        <a:lstStyle/>
        <a:p>
          <a:endParaRPr lang="en-GB"/>
        </a:p>
      </dgm:t>
    </dgm:pt>
    <dgm:pt modelId="{B8A28D4B-9D89-4E62-85C3-1BF35195A42A}" type="pres">
      <dgm:prSet presAssocID="{B518AC55-48D0-4125-BBF1-CC8B7C4B6261}" presName="sibTrans" presStyleCnt="0"/>
      <dgm:spPr/>
    </dgm:pt>
    <dgm:pt modelId="{AB7F9E75-4CED-4471-930A-A38406B13187}" type="pres">
      <dgm:prSet presAssocID="{26EAC8B5-75C0-43E5-9D95-6D34955C3D46}" presName="node" presStyleLbl="node1" presStyleIdx="2" presStyleCnt="5">
        <dgm:presLayoutVars>
          <dgm:bulletEnabled val="1"/>
        </dgm:presLayoutVars>
      </dgm:prSet>
      <dgm:spPr/>
      <dgm:t>
        <a:bodyPr/>
        <a:lstStyle/>
        <a:p>
          <a:endParaRPr lang="en-GB"/>
        </a:p>
      </dgm:t>
    </dgm:pt>
    <dgm:pt modelId="{33443AE7-F94A-432A-8E92-9E0C40E85CE6}" type="pres">
      <dgm:prSet presAssocID="{E8D53BF5-2151-4BB1-946E-2553EF31161C}" presName="sibTrans" presStyleCnt="0"/>
      <dgm:spPr/>
    </dgm:pt>
    <dgm:pt modelId="{0530DFA2-A0EC-4D47-BA53-EC436388E391}" type="pres">
      <dgm:prSet presAssocID="{58212000-5DB2-475E-BC0D-DE8671775A3C}" presName="node" presStyleLbl="node1" presStyleIdx="3" presStyleCnt="5">
        <dgm:presLayoutVars>
          <dgm:bulletEnabled val="1"/>
        </dgm:presLayoutVars>
      </dgm:prSet>
      <dgm:spPr/>
      <dgm:t>
        <a:bodyPr/>
        <a:lstStyle/>
        <a:p>
          <a:endParaRPr lang="en-GB"/>
        </a:p>
      </dgm:t>
    </dgm:pt>
    <dgm:pt modelId="{55C91280-0379-4E57-9C7C-B54A7253EEEE}" type="pres">
      <dgm:prSet presAssocID="{F999836D-C159-4EAD-9EBD-667EC54FE3AD}" presName="sibTrans" presStyleCnt="0"/>
      <dgm:spPr/>
    </dgm:pt>
    <dgm:pt modelId="{EE93E7AE-CE2B-4491-BA3A-3B1CD1AD6742}" type="pres">
      <dgm:prSet presAssocID="{297BE669-0776-4E74-BC53-10D114BDF25B}" presName="node" presStyleLbl="node1" presStyleIdx="4" presStyleCnt="5">
        <dgm:presLayoutVars>
          <dgm:bulletEnabled val="1"/>
        </dgm:presLayoutVars>
      </dgm:prSet>
      <dgm:spPr/>
      <dgm:t>
        <a:bodyPr/>
        <a:lstStyle/>
        <a:p>
          <a:endParaRPr lang="en-GB"/>
        </a:p>
      </dgm:t>
    </dgm:pt>
  </dgm:ptLst>
  <dgm:cxnLst>
    <dgm:cxn modelId="{DC573444-D3B5-4973-8218-618306BEA729}" srcId="{25524A8A-2FD3-4656-B915-A7172D2BCB88}" destId="{297BE669-0776-4E74-BC53-10D114BDF25B}" srcOrd="4" destOrd="0" parTransId="{2FC0D980-1724-4C63-9334-D9646BB4A217}" sibTransId="{8E419114-CBE7-45A3-8537-5590268CFDB8}"/>
    <dgm:cxn modelId="{4D2FDC16-3C8B-48CC-8B6B-B906BD69CB70}" type="presOf" srcId="{297BE669-0776-4E74-BC53-10D114BDF25B}" destId="{EE93E7AE-CE2B-4491-BA3A-3B1CD1AD6742}" srcOrd="0" destOrd="0" presId="urn:microsoft.com/office/officeart/2005/8/layout/default#1"/>
    <dgm:cxn modelId="{87DA2DBD-7A4D-4E25-9656-DF7EB1264504}" type="presOf" srcId="{58212000-5DB2-475E-BC0D-DE8671775A3C}" destId="{0530DFA2-A0EC-4D47-BA53-EC436388E391}" srcOrd="0" destOrd="0" presId="urn:microsoft.com/office/officeart/2005/8/layout/default#1"/>
    <dgm:cxn modelId="{81DCF33D-ACC4-4139-AF8E-891517DB6498}" type="presOf" srcId="{D3C3DBFA-B21E-48BC-996B-7AA3406B35AB}" destId="{D9945AD8-CFFF-4CE7-ADAE-3ABB3CD564F8}" srcOrd="0" destOrd="0" presId="urn:microsoft.com/office/officeart/2005/8/layout/default#1"/>
    <dgm:cxn modelId="{E4F7B643-7B63-4D84-ADFD-EFFD432E9949}" type="presOf" srcId="{26EAC8B5-75C0-43E5-9D95-6D34955C3D46}" destId="{AB7F9E75-4CED-4471-930A-A38406B13187}" srcOrd="0" destOrd="0" presId="urn:microsoft.com/office/officeart/2005/8/layout/default#1"/>
    <dgm:cxn modelId="{302A9F5B-0BFA-462F-B677-1B3EFD5D13A6}" srcId="{25524A8A-2FD3-4656-B915-A7172D2BCB88}" destId="{107B08E3-183F-4B42-87D2-AE0897188228}" srcOrd="1" destOrd="0" parTransId="{3B095A45-4D41-4C61-B270-7875F1B7656F}" sibTransId="{B518AC55-48D0-4125-BBF1-CC8B7C4B6261}"/>
    <dgm:cxn modelId="{C015118E-BDFC-4005-A699-6EF6B4940CFC}" type="presOf" srcId="{107B08E3-183F-4B42-87D2-AE0897188228}" destId="{8F3242D0-7D83-46F4-B5E2-57D0A87CA798}" srcOrd="0" destOrd="0" presId="urn:microsoft.com/office/officeart/2005/8/layout/default#1"/>
    <dgm:cxn modelId="{61808938-4DFA-4198-BCEA-7F58ED4127C9}" type="presOf" srcId="{25524A8A-2FD3-4656-B915-A7172D2BCB88}" destId="{CA1B3D3C-C0CA-4AEC-92D6-7FEB5E2C9FF5}" srcOrd="0" destOrd="0" presId="urn:microsoft.com/office/officeart/2005/8/layout/default#1"/>
    <dgm:cxn modelId="{8F4ACD07-95FE-481B-95B5-75C6D309031F}" srcId="{25524A8A-2FD3-4656-B915-A7172D2BCB88}" destId="{26EAC8B5-75C0-43E5-9D95-6D34955C3D46}" srcOrd="2" destOrd="0" parTransId="{C5BE48FE-E55D-4935-810A-F1351FD12847}" sibTransId="{E8D53BF5-2151-4BB1-946E-2553EF31161C}"/>
    <dgm:cxn modelId="{2631A2D7-B679-4FC6-B15E-1A33DFE94C46}" srcId="{25524A8A-2FD3-4656-B915-A7172D2BCB88}" destId="{58212000-5DB2-475E-BC0D-DE8671775A3C}" srcOrd="3" destOrd="0" parTransId="{9CA1CF6F-1086-42AC-9EF8-37F541D79477}" sibTransId="{F999836D-C159-4EAD-9EBD-667EC54FE3AD}"/>
    <dgm:cxn modelId="{DC88706A-C31F-4EC9-811E-70AC634BC3C1}" srcId="{25524A8A-2FD3-4656-B915-A7172D2BCB88}" destId="{D3C3DBFA-B21E-48BC-996B-7AA3406B35AB}" srcOrd="0" destOrd="0" parTransId="{B3E3C8BF-1A59-4E67-9433-60B9DF1BAAD0}" sibTransId="{4EED67DF-72BF-4B19-A01F-039506864F53}"/>
    <dgm:cxn modelId="{FD9C430A-50B7-4331-8DFC-131252559B09}" type="presParOf" srcId="{CA1B3D3C-C0CA-4AEC-92D6-7FEB5E2C9FF5}" destId="{D9945AD8-CFFF-4CE7-ADAE-3ABB3CD564F8}" srcOrd="0" destOrd="0" presId="urn:microsoft.com/office/officeart/2005/8/layout/default#1"/>
    <dgm:cxn modelId="{D76B470F-52EE-44CF-9596-2DDA66321D7E}" type="presParOf" srcId="{CA1B3D3C-C0CA-4AEC-92D6-7FEB5E2C9FF5}" destId="{487777F3-5766-4A87-98C0-F734A607412B}" srcOrd="1" destOrd="0" presId="urn:microsoft.com/office/officeart/2005/8/layout/default#1"/>
    <dgm:cxn modelId="{5E854C42-922B-41B2-BE4D-72CA55C70745}" type="presParOf" srcId="{CA1B3D3C-C0CA-4AEC-92D6-7FEB5E2C9FF5}" destId="{8F3242D0-7D83-46F4-B5E2-57D0A87CA798}" srcOrd="2" destOrd="0" presId="urn:microsoft.com/office/officeart/2005/8/layout/default#1"/>
    <dgm:cxn modelId="{B3081B04-41A8-4E59-9F90-8BAC65C877B7}" type="presParOf" srcId="{CA1B3D3C-C0CA-4AEC-92D6-7FEB5E2C9FF5}" destId="{B8A28D4B-9D89-4E62-85C3-1BF35195A42A}" srcOrd="3" destOrd="0" presId="urn:microsoft.com/office/officeart/2005/8/layout/default#1"/>
    <dgm:cxn modelId="{E499844E-AFCB-48F5-BDDF-1D4081501AE6}" type="presParOf" srcId="{CA1B3D3C-C0CA-4AEC-92D6-7FEB5E2C9FF5}" destId="{AB7F9E75-4CED-4471-930A-A38406B13187}" srcOrd="4" destOrd="0" presId="urn:microsoft.com/office/officeart/2005/8/layout/default#1"/>
    <dgm:cxn modelId="{024A26D1-9385-4E75-A392-ACAFC9CFE746}" type="presParOf" srcId="{CA1B3D3C-C0CA-4AEC-92D6-7FEB5E2C9FF5}" destId="{33443AE7-F94A-432A-8E92-9E0C40E85CE6}" srcOrd="5" destOrd="0" presId="urn:microsoft.com/office/officeart/2005/8/layout/default#1"/>
    <dgm:cxn modelId="{500EE4E4-0FE7-4302-BC74-ECE0CCE00A6C}" type="presParOf" srcId="{CA1B3D3C-C0CA-4AEC-92D6-7FEB5E2C9FF5}" destId="{0530DFA2-A0EC-4D47-BA53-EC436388E391}" srcOrd="6" destOrd="0" presId="urn:microsoft.com/office/officeart/2005/8/layout/default#1"/>
    <dgm:cxn modelId="{FD416348-C332-4B8C-BCB4-2468FC53278A}" type="presParOf" srcId="{CA1B3D3C-C0CA-4AEC-92D6-7FEB5E2C9FF5}" destId="{55C91280-0379-4E57-9C7C-B54A7253EEEE}" srcOrd="7" destOrd="0" presId="urn:microsoft.com/office/officeart/2005/8/layout/default#1"/>
    <dgm:cxn modelId="{CB9234C5-2D4E-4038-9A4E-431DB9207F13}" type="presParOf" srcId="{CA1B3D3C-C0CA-4AEC-92D6-7FEB5E2C9FF5}" destId="{EE93E7AE-CE2B-4491-BA3A-3B1CD1AD674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5AD8-CFFF-4CE7-ADAE-3ABB3CD564F8}">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Church</a:t>
          </a:r>
          <a:endParaRPr lang="en-GB" sz="3100" kern="1200" dirty="0"/>
        </a:p>
      </dsp:txBody>
      <dsp:txXfrm>
        <a:off x="0" y="591343"/>
        <a:ext cx="2571749" cy="1543050"/>
      </dsp:txXfrm>
    </dsp:sp>
    <dsp:sp modelId="{8F3242D0-7D83-46F4-B5E2-57D0A87CA798}">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Communities</a:t>
          </a:r>
          <a:endParaRPr lang="en-GB" sz="3100" kern="1200" dirty="0"/>
        </a:p>
      </dsp:txBody>
      <dsp:txXfrm>
        <a:off x="2828925" y="591343"/>
        <a:ext cx="2571749" cy="1543050"/>
      </dsp:txXfrm>
    </dsp:sp>
    <dsp:sp modelId="{AB7F9E75-4CED-4471-930A-A38406B13187}">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Major donors</a:t>
          </a:r>
          <a:endParaRPr lang="en-GB" sz="3100" kern="1200" dirty="0"/>
        </a:p>
      </dsp:txBody>
      <dsp:txXfrm>
        <a:off x="5657849" y="591343"/>
        <a:ext cx="2571749" cy="1543050"/>
      </dsp:txXfrm>
    </dsp:sp>
    <dsp:sp modelId="{0530DFA2-A0EC-4D47-BA53-EC436388E391}">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Grant-making  Organisations (government)</a:t>
          </a:r>
          <a:endParaRPr lang="en-GB" sz="3100" kern="1200" dirty="0"/>
        </a:p>
      </dsp:txBody>
      <dsp:txXfrm>
        <a:off x="1414462" y="2391569"/>
        <a:ext cx="2571749" cy="1543050"/>
      </dsp:txXfrm>
    </dsp:sp>
    <dsp:sp modelId="{EE93E7AE-CE2B-4491-BA3A-3B1CD1AD6742}">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Grant-making Trusts &amp; Foundations</a:t>
          </a:r>
          <a:endParaRPr lang="en-GB" sz="31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2AB014F-B782-44DD-BE3A-C355E4FE194B}" type="datetimeFigureOut">
              <a:rPr lang="en-GB" smtClean="0"/>
              <a:pPr/>
              <a:t>02/10/2017</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484A5EC-F56B-40BE-934F-395F6B08B30B}" type="slidenum">
              <a:rPr lang="en-GB" smtClean="0"/>
              <a:pPr/>
              <a:t>‹#›</a:t>
            </a:fld>
            <a:endParaRPr lang="en-GB"/>
          </a:p>
        </p:txBody>
      </p:sp>
    </p:spTree>
    <p:extLst>
      <p:ext uri="{BB962C8B-B14F-4D97-AF65-F5344CB8AC3E}">
        <p14:creationId xmlns:p14="http://schemas.microsoft.com/office/powerpoint/2010/main" val="367833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9BBEC3B-9E9B-4BAC-8331-C848F8F0E7A9}" type="datetimeFigureOut">
              <a:rPr lang="en-GB" smtClean="0"/>
              <a:pPr/>
              <a:t>02/10/2017</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E753A0E-1772-43AD-A691-446B7D24E426}" type="slidenum">
              <a:rPr lang="en-GB" smtClean="0"/>
              <a:pPr/>
              <a:t>‹#›</a:t>
            </a:fld>
            <a:endParaRPr lang="en-GB"/>
          </a:p>
        </p:txBody>
      </p:sp>
    </p:spTree>
    <p:extLst>
      <p:ext uri="{BB962C8B-B14F-4D97-AF65-F5344CB8AC3E}">
        <p14:creationId xmlns:p14="http://schemas.microsoft.com/office/powerpoint/2010/main" val="345482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pwscheme.org.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Emily Allen- apologies for not being here today. Very happy</a:t>
            </a:r>
            <a:r>
              <a:rPr lang="en-GB" baseline="0" dirty="0" smtClean="0"/>
              <a:t> to be contacted after today with any questions or requests for support.</a:t>
            </a:r>
            <a:endParaRPr lang="en-GB" dirty="0" smtClean="0"/>
          </a:p>
          <a:p>
            <a:r>
              <a:rPr lang="en-GB" dirty="0" smtClean="0"/>
              <a:t>Emily is</a:t>
            </a:r>
            <a:r>
              <a:rPr lang="en-GB" baseline="0" dirty="0" smtClean="0"/>
              <a:t> part of the Mission team at Church House. Her role is support churches realise the potential of church buildings for supporting mission and ministry. Part of Emily’s role is to offer fundraising advice for capital projects, such as repairs, heating, lighting, changing the internal space, new facilities </a:t>
            </a:r>
            <a:r>
              <a:rPr lang="en-GB" baseline="0" dirty="0" err="1" smtClean="0"/>
              <a:t>etc</a:t>
            </a:r>
            <a:r>
              <a:rPr lang="en-GB" baseline="0" dirty="0" smtClean="0"/>
              <a:t> etc.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a:t>
            </a:fld>
            <a:endParaRPr lang="en-GB"/>
          </a:p>
        </p:txBody>
      </p:sp>
    </p:spTree>
    <p:extLst>
      <p:ext uri="{BB962C8B-B14F-4D97-AF65-F5344CB8AC3E}">
        <p14:creationId xmlns:p14="http://schemas.microsoft.com/office/powerpoint/2010/main" val="242787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the difference the project will make- the outcomes.</a:t>
            </a:r>
          </a:p>
          <a:p>
            <a:endParaRPr lang="en-GB" dirty="0"/>
          </a:p>
          <a:p>
            <a:pPr marL="457200" indent="-457200">
              <a:buFont typeface="Arial" panose="020B0604020202020204" pitchFamily="34" charset="0"/>
              <a:buChar char="•"/>
            </a:pPr>
            <a:r>
              <a:rPr lang="en-GB" dirty="0"/>
              <a:t>How will it add value to the life of the church, communities and/or heritage, as appropriate?</a:t>
            </a:r>
          </a:p>
          <a:p>
            <a:pPr marL="457200" indent="-457200">
              <a:buFont typeface="Arial" panose="020B0604020202020204" pitchFamily="34" charset="0"/>
              <a:buChar char="•"/>
            </a:pPr>
            <a:r>
              <a:rPr lang="en-GB" dirty="0"/>
              <a:t>Convey a journey from point 2- the problem to address, to this point 3- the solution and its impact.</a:t>
            </a:r>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11</a:t>
            </a:fld>
            <a:endParaRPr lang="en-GB"/>
          </a:p>
        </p:txBody>
      </p:sp>
    </p:spTree>
    <p:extLst>
      <p:ext uri="{BB962C8B-B14F-4D97-AF65-F5344CB8AC3E}">
        <p14:creationId xmlns:p14="http://schemas.microsoft.com/office/powerpoint/2010/main" val="33725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Funders want to make a difference, just like we do. </a:t>
            </a:r>
          </a:p>
          <a:p>
            <a:endParaRPr lang="en-GB" dirty="0"/>
          </a:p>
          <a:p>
            <a:r>
              <a:rPr lang="en-GB" dirty="0"/>
              <a:t>‘Outcomes are the changes that your project can make over time to address the need(s) you have identified’. </a:t>
            </a:r>
          </a:p>
          <a:p>
            <a:r>
              <a:rPr lang="en-GB" sz="800" dirty="0"/>
              <a:t>Big Lottery definition</a:t>
            </a:r>
          </a:p>
          <a:p>
            <a:endParaRPr lang="en-GB" dirty="0" smtClean="0"/>
          </a:p>
          <a:p>
            <a:r>
              <a:rPr lang="en-GB" dirty="0" smtClean="0"/>
              <a:t>Focus on ‘change’ words, like more, less, better</a:t>
            </a:r>
          </a:p>
          <a:p>
            <a:r>
              <a:rPr lang="en-GB" dirty="0" smtClean="0"/>
              <a:t>E.g. our project will enable us to hold more activities</a:t>
            </a:r>
            <a:endParaRPr lang="en-GB" dirty="0"/>
          </a:p>
        </p:txBody>
      </p:sp>
      <p:sp>
        <p:nvSpPr>
          <p:cNvPr id="4" name="Slide Number Placeholder 3"/>
          <p:cNvSpPr>
            <a:spLocks noGrp="1"/>
          </p:cNvSpPr>
          <p:nvPr>
            <p:ph type="sldNum" sz="quarter" idx="10"/>
          </p:nvPr>
        </p:nvSpPr>
        <p:spPr/>
        <p:txBody>
          <a:bodyPr/>
          <a:lstStyle/>
          <a:p>
            <a:fld id="{BCFCACA0-3B3E-402E-B26F-DD2FA88B9D25}" type="slidenum">
              <a:rPr lang="en-GB" smtClean="0"/>
              <a:t>12</a:t>
            </a:fld>
            <a:endParaRPr lang="en-GB"/>
          </a:p>
        </p:txBody>
      </p:sp>
    </p:spTree>
    <p:extLst>
      <p:ext uri="{BB962C8B-B14F-4D97-AF65-F5344CB8AC3E}">
        <p14:creationId xmlns:p14="http://schemas.microsoft.com/office/powerpoint/2010/main" val="270685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endParaRPr lang="en-GB" dirty="0"/>
          </a:p>
          <a:p>
            <a:pPr lvl="0">
              <a:buNone/>
            </a:pPr>
            <a:r>
              <a:rPr lang="en-GB" dirty="0" smtClean="0"/>
              <a:t>Funders </a:t>
            </a:r>
            <a:r>
              <a:rPr lang="en-GB" dirty="0"/>
              <a:t>are risk </a:t>
            </a:r>
            <a:r>
              <a:rPr lang="en-GB" dirty="0" smtClean="0"/>
              <a:t>adverse</a:t>
            </a:r>
          </a:p>
          <a:p>
            <a:pPr lvl="0">
              <a:buNone/>
            </a:pPr>
            <a:endParaRPr lang="en-GB" dirty="0"/>
          </a:p>
          <a:p>
            <a:pPr>
              <a:buClrTx/>
              <a:buFont typeface="Arial" panose="020B0604020202020204" pitchFamily="34" charset="0"/>
              <a:buChar char="•"/>
            </a:pPr>
            <a:r>
              <a:rPr lang="en-GB" dirty="0"/>
              <a:t>Prove you're a capable pair of hands by </a:t>
            </a:r>
          </a:p>
          <a:p>
            <a:pPr marL="393192" lvl="1" indent="0">
              <a:buClrTx/>
              <a:buNone/>
            </a:pPr>
            <a:r>
              <a:rPr lang="en-GB" dirty="0"/>
              <a:t>- explaining the project team skills</a:t>
            </a:r>
          </a:p>
          <a:p>
            <a:pPr marL="393192" lvl="1" indent="0">
              <a:buClrTx/>
              <a:buNone/>
            </a:pPr>
            <a:r>
              <a:rPr lang="en-GB" dirty="0"/>
              <a:t>- track record of successful projects</a:t>
            </a:r>
          </a:p>
          <a:p>
            <a:pPr marL="564642" lvl="1" indent="-171450">
              <a:buClrTx/>
              <a:buFontTx/>
              <a:buChar char="-"/>
            </a:pPr>
            <a:r>
              <a:rPr lang="en-GB" dirty="0" smtClean="0"/>
              <a:t>risk assessment</a:t>
            </a:r>
          </a:p>
          <a:p>
            <a:pPr marL="564642" lvl="1" indent="-171450">
              <a:buClrTx/>
              <a:buFontTx/>
              <a:buChar char="-"/>
            </a:pPr>
            <a:endParaRPr lang="en-GB" dirty="0"/>
          </a:p>
          <a:p>
            <a:pPr>
              <a:buClrTx/>
              <a:buFont typeface="Arial" panose="020B0604020202020204" pitchFamily="34" charset="0"/>
              <a:buChar char="•"/>
            </a:pPr>
            <a:r>
              <a:rPr lang="en-GB" dirty="0"/>
              <a:t>Present the project professionally, e.g. an accurate budget </a:t>
            </a:r>
            <a:r>
              <a:rPr lang="en-GB" dirty="0" smtClean="0"/>
              <a:t>sheet</a:t>
            </a:r>
          </a:p>
          <a:p>
            <a:pPr>
              <a:buClrTx/>
            </a:pPr>
            <a:endParaRPr lang="en-GB" dirty="0"/>
          </a:p>
          <a:p>
            <a:pPr>
              <a:buClrTx/>
              <a:buFont typeface="Arial" panose="020B0604020202020204" pitchFamily="34" charset="0"/>
              <a:buChar char="•"/>
            </a:pPr>
            <a:r>
              <a:rPr lang="en-GB" dirty="0"/>
              <a:t>Budget- contingency and inflation</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13</a:t>
            </a:fld>
            <a:endParaRPr lang="en-GB"/>
          </a:p>
        </p:txBody>
      </p:sp>
    </p:spTree>
    <p:extLst>
      <p:ext uri="{BB962C8B-B14F-4D97-AF65-F5344CB8AC3E}">
        <p14:creationId xmlns:p14="http://schemas.microsoft.com/office/powerpoint/2010/main" val="11842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GB" b="1" dirty="0"/>
              <a:t>5. Explain why you’re applying to the </a:t>
            </a:r>
            <a:r>
              <a:rPr lang="en-GB" b="1" dirty="0" smtClean="0"/>
              <a:t>funder</a:t>
            </a:r>
          </a:p>
          <a:p>
            <a:pPr lvl="0">
              <a:buNone/>
            </a:pPr>
            <a:endParaRPr lang="en-GB" b="1" dirty="0"/>
          </a:p>
          <a:p>
            <a:pPr>
              <a:buClrTx/>
              <a:buFont typeface="Arial" panose="020B0604020202020204" pitchFamily="34" charset="0"/>
              <a:buChar char="•"/>
            </a:pPr>
            <a:r>
              <a:rPr lang="en-GB" dirty="0"/>
              <a:t>Financial need, </a:t>
            </a:r>
            <a:r>
              <a:rPr lang="en-GB" dirty="0" smtClean="0"/>
              <a:t>context</a:t>
            </a:r>
          </a:p>
          <a:p>
            <a:pPr>
              <a:buClrTx/>
            </a:pPr>
            <a:r>
              <a:rPr lang="en-GB" dirty="0" smtClean="0"/>
              <a:t>For example, are you in an area of deprivation that makes it difficult to raise substantial funds from Christian and community giving? How you already asked local communities for support with project a few years ago, so unlikely to raise sufficient funds again? Do you need to retain a proportion of funding for other work identified, e.g. in the QI?</a:t>
            </a:r>
          </a:p>
          <a:p>
            <a:pPr>
              <a:buClrTx/>
            </a:pPr>
            <a:endParaRPr lang="en-GB" dirty="0"/>
          </a:p>
          <a:p>
            <a:pPr>
              <a:buClrTx/>
              <a:buFont typeface="Arial" panose="020B0604020202020204" pitchFamily="34" charset="0"/>
              <a:buChar char="•"/>
            </a:pPr>
            <a:r>
              <a:rPr lang="en-GB" dirty="0"/>
              <a:t>Detail who's already supporting the </a:t>
            </a:r>
            <a:r>
              <a:rPr lang="en-GB" dirty="0" smtClean="0"/>
              <a:t>project. Funders are keen to know your fundraising plan for raising the total amount.</a:t>
            </a:r>
            <a:endParaRPr lang="en-GB" dirty="0"/>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14</a:t>
            </a:fld>
            <a:endParaRPr lang="en-GB"/>
          </a:p>
        </p:txBody>
      </p:sp>
    </p:spTree>
    <p:extLst>
      <p:ext uri="{BB962C8B-B14F-4D97-AF65-F5344CB8AC3E}">
        <p14:creationId xmlns:p14="http://schemas.microsoft.com/office/powerpoint/2010/main" val="290207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‘Case for Support’ captures the essence</a:t>
            </a:r>
            <a:r>
              <a:rPr lang="en-GB" baseline="0" dirty="0" smtClean="0"/>
              <a:t> of the project. </a:t>
            </a:r>
          </a:p>
          <a:p>
            <a:endParaRPr lang="en-GB" dirty="0"/>
          </a:p>
          <a:p>
            <a:r>
              <a:rPr lang="en-GB" baseline="0" dirty="0" smtClean="0"/>
              <a:t>This is useful when speaking with the congregation and wider communities, as well as drafting grant applications. Useful to keep a Master copy of longer and shorter versions. Here is a simple Case for Support template (next slide)</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15</a:t>
            </a:fld>
            <a:endParaRPr lang="en-GB"/>
          </a:p>
        </p:txBody>
      </p:sp>
    </p:spTree>
    <p:extLst>
      <p:ext uri="{BB962C8B-B14F-4D97-AF65-F5344CB8AC3E}">
        <p14:creationId xmlns:p14="http://schemas.microsoft.com/office/powerpoint/2010/main" val="97076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handout too.</a:t>
            </a:r>
          </a:p>
          <a:p>
            <a:endParaRPr lang="en-GB" dirty="0" smtClean="0"/>
          </a:p>
          <a:p>
            <a:pPr marL="171450" indent="-171450">
              <a:buFont typeface="Arial" panose="020B0604020202020204" pitchFamily="34" charset="0"/>
              <a:buChar char="•"/>
            </a:pPr>
            <a:r>
              <a:rPr lang="en-GB" dirty="0" smtClean="0"/>
              <a:t>Need- scale</a:t>
            </a:r>
            <a:r>
              <a:rPr lang="en-GB" baseline="0" dirty="0" smtClean="0"/>
              <a:t> and nature of the problem</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Solution- your proposal,</a:t>
            </a:r>
            <a:r>
              <a:rPr lang="en-GB" baseline="0" dirty="0" smtClean="0"/>
              <a:t> rationale (why it’s needed and why now), what evidence of support is there for this project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Outcomes- what difference</a:t>
            </a:r>
            <a:r>
              <a:rPr lang="en-GB" baseline="0" dirty="0" smtClean="0"/>
              <a:t> will the project make to people and/or heritage?</a:t>
            </a:r>
            <a:endParaRPr lang="en-GB" dirty="0" smtClean="0"/>
          </a:p>
          <a:p>
            <a:endParaRPr lang="en-GB" dirty="0" smtClean="0"/>
          </a:p>
          <a:p>
            <a:r>
              <a:rPr lang="en-GB" dirty="0" smtClean="0"/>
              <a:t>This handout is </a:t>
            </a:r>
            <a:r>
              <a:rPr lang="en-GB" dirty="0"/>
              <a:t>a</a:t>
            </a:r>
            <a:r>
              <a:rPr lang="en-GB" dirty="0" smtClean="0"/>
              <a:t>vailable on</a:t>
            </a:r>
            <a:r>
              <a:rPr lang="en-GB" baseline="0" dirty="0" smtClean="0"/>
              <a:t> the parish resources website by the Church of England, as part of their Funding Guides (see next slide for screengrab)</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16</a:t>
            </a:fld>
            <a:endParaRPr lang="en-GB"/>
          </a:p>
        </p:txBody>
      </p:sp>
    </p:spTree>
    <p:extLst>
      <p:ext uri="{BB962C8B-B14F-4D97-AF65-F5344CB8AC3E}">
        <p14:creationId xmlns:p14="http://schemas.microsoft.com/office/powerpoint/2010/main" val="24257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look at some useful websites</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17</a:t>
            </a:fld>
            <a:endParaRPr lang="en-GB"/>
          </a:p>
        </p:txBody>
      </p:sp>
    </p:spTree>
    <p:extLst>
      <p:ext uri="{BB962C8B-B14F-4D97-AF65-F5344CB8AC3E}">
        <p14:creationId xmlns:p14="http://schemas.microsoft.com/office/powerpoint/2010/main" val="88921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Diocese of Chester have a Fundraising section to the website. </a:t>
            </a:r>
          </a:p>
          <a:p>
            <a:endParaRPr lang="en-GB" dirty="0"/>
          </a:p>
          <a:p>
            <a:r>
              <a:rPr lang="en-GB" dirty="0" smtClean="0"/>
              <a:t>This includes links to ‘how to’ guides, how to find grants, and how to gain support from local community organisations.</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18</a:t>
            </a:fld>
            <a:endParaRPr lang="en-GB"/>
          </a:p>
        </p:txBody>
      </p:sp>
    </p:spTree>
    <p:extLst>
      <p:ext uri="{BB962C8B-B14F-4D97-AF65-F5344CB8AC3E}">
        <p14:creationId xmlns:p14="http://schemas.microsoft.com/office/powerpoint/2010/main" val="1316727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Parish Resources is a website by the Church of England’s Stewardship team. They have fundraising ‘how-to’ guides as well as a national list of grant funders.</a:t>
            </a:r>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19</a:t>
            </a:fld>
            <a:endParaRPr lang="en-GB"/>
          </a:p>
        </p:txBody>
      </p:sp>
    </p:spTree>
    <p:extLst>
      <p:ext uri="{BB962C8B-B14F-4D97-AF65-F5344CB8AC3E}">
        <p14:creationId xmlns:p14="http://schemas.microsoft.com/office/powerpoint/2010/main" val="354933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Diocese of Chester’s website also has a section for realising the missional potential of buildings, with links to the DAC section for more technical advice about caring for buildings.</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20</a:t>
            </a:fld>
            <a:endParaRPr lang="en-GB"/>
          </a:p>
        </p:txBody>
      </p:sp>
    </p:spTree>
    <p:extLst>
      <p:ext uri="{BB962C8B-B14F-4D97-AF65-F5344CB8AC3E}">
        <p14:creationId xmlns:p14="http://schemas.microsoft.com/office/powerpoint/2010/main" val="190254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First click</a:t>
            </a:r>
          </a:p>
          <a:p>
            <a:r>
              <a:rPr lang="en-GB" dirty="0" smtClean="0"/>
              <a:t>Fundraisin</a:t>
            </a:r>
            <a:r>
              <a:rPr lang="en-GB" baseline="0" dirty="0" smtClean="0"/>
              <a:t>g is not separate from Christian activity but is missional at its heart. </a:t>
            </a:r>
          </a:p>
          <a:p>
            <a:endParaRPr lang="en-GB" dirty="0"/>
          </a:p>
          <a:p>
            <a:r>
              <a:rPr lang="en-GB" baseline="0" dirty="0" smtClean="0"/>
              <a:t>It’s about speaking with people about the work of the church, the positive difference it makes, and the even greater difference it can make with others support. </a:t>
            </a:r>
          </a:p>
          <a:p>
            <a:endParaRPr lang="en-GB" dirty="0"/>
          </a:p>
          <a:p>
            <a:r>
              <a:rPr lang="en-GB" baseline="0" dirty="0" smtClean="0"/>
              <a:t>Done in the right way, it’s a positive witness in itself, as well as enabling the church to flourish through greater financial investment in mission and ministry. </a:t>
            </a:r>
          </a:p>
          <a:p>
            <a:endParaRPr lang="en-GB" baseline="0" dirty="0" smtClean="0"/>
          </a:p>
          <a:p>
            <a:r>
              <a:rPr lang="en-GB" b="1" baseline="0" dirty="0" smtClean="0"/>
              <a:t>Second click</a:t>
            </a:r>
          </a:p>
          <a:p>
            <a:r>
              <a:rPr lang="en-GB" baseline="0" dirty="0" smtClean="0"/>
              <a:t>Even in secular terms, such as the motto for the Institute of Fundraising, it’s clear that the activity of fundraising is all about making a positive difference in the world. </a:t>
            </a:r>
          </a:p>
          <a:p>
            <a:endParaRPr lang="en-GB" dirty="0" smtClean="0"/>
          </a:p>
          <a:p>
            <a:r>
              <a:rPr lang="en-GB" baseline="0" dirty="0" smtClean="0"/>
              <a:t>How much more so when we’ve been invited to be part of God’s redemptive plan. </a:t>
            </a:r>
            <a:endParaRPr lang="en-GB" dirty="0"/>
          </a:p>
        </p:txBody>
      </p:sp>
      <p:sp>
        <p:nvSpPr>
          <p:cNvPr id="4" name="Slide Number Placeholder 3"/>
          <p:cNvSpPr>
            <a:spLocks noGrp="1"/>
          </p:cNvSpPr>
          <p:nvPr>
            <p:ph type="sldNum" sz="quarter" idx="10"/>
          </p:nvPr>
        </p:nvSpPr>
        <p:spPr/>
        <p:txBody>
          <a:bodyPr/>
          <a:lstStyle/>
          <a:p>
            <a:fld id="{19BBB035-0AB0-0B40-89E9-0023CE14314E}" type="slidenum">
              <a:rPr lang="en-US" smtClean="0"/>
              <a:t>3</a:t>
            </a:fld>
            <a:endParaRPr lang="en-US"/>
          </a:p>
        </p:txBody>
      </p:sp>
    </p:spTree>
    <p:extLst>
      <p:ext uri="{BB962C8B-B14F-4D97-AF65-F5344CB8AC3E}">
        <p14:creationId xmlns:p14="http://schemas.microsoft.com/office/powerpoint/2010/main" val="106251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to write a successful grant application</a:t>
            </a:r>
          </a:p>
          <a:p>
            <a:pPr marL="0" indent="0">
              <a:buNone/>
            </a:pPr>
            <a:r>
              <a:rPr lang="en-GB" dirty="0" smtClean="0"/>
              <a:t>    Wednesday 15</a:t>
            </a:r>
            <a:r>
              <a:rPr lang="en-GB" baseline="30000" dirty="0" smtClean="0"/>
              <a:t>th</a:t>
            </a:r>
            <a:r>
              <a:rPr lang="en-GB" dirty="0" smtClean="0"/>
              <a:t> February 2018</a:t>
            </a:r>
          </a:p>
          <a:p>
            <a:pPr marL="0" indent="0">
              <a:buNone/>
            </a:pPr>
            <a:endParaRPr lang="en-GB" dirty="0" smtClean="0"/>
          </a:p>
          <a:p>
            <a:r>
              <a:rPr lang="en-GB" b="1" dirty="0" smtClean="0"/>
              <a:t>Welcoming visitors and sharing your story</a:t>
            </a:r>
          </a:p>
          <a:p>
            <a:pPr marL="0" indent="0">
              <a:buNone/>
            </a:pPr>
            <a:r>
              <a:rPr lang="en-GB" dirty="0" smtClean="0"/>
              <a:t>    Thursday 2</a:t>
            </a:r>
            <a:r>
              <a:rPr lang="en-GB" baseline="30000" dirty="0" smtClean="0"/>
              <a:t>nd</a:t>
            </a:r>
            <a:r>
              <a:rPr lang="en-GB" dirty="0" smtClean="0"/>
              <a:t> March 2018</a:t>
            </a:r>
          </a:p>
          <a:p>
            <a:pPr marL="0" indent="0">
              <a:buNone/>
            </a:pPr>
            <a:endParaRPr lang="en-GB" dirty="0" smtClean="0"/>
          </a:p>
          <a:p>
            <a:pPr marL="0" indent="0">
              <a:buNone/>
            </a:pPr>
            <a:r>
              <a:rPr lang="en-GB" dirty="0" smtClean="0"/>
              <a:t>Advertised on the Diocesan website:</a:t>
            </a:r>
          </a:p>
          <a:p>
            <a:pPr marL="0" indent="0">
              <a:buNone/>
            </a:pPr>
            <a:r>
              <a:rPr lang="en-GB" dirty="0" smtClean="0"/>
              <a:t>www.chester.anglican.org - Click on ‘Events’</a:t>
            </a:r>
          </a:p>
          <a:p>
            <a:pPr marL="0" indent="0">
              <a:buNone/>
            </a:pPr>
            <a:r>
              <a:rPr lang="en-GB" dirty="0" smtClean="0"/>
              <a:t>Also, promoted in the e bulletin nearer the time.</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21</a:t>
            </a:fld>
            <a:endParaRPr lang="en-GB"/>
          </a:p>
        </p:txBody>
      </p:sp>
    </p:spTree>
    <p:extLst>
      <p:ext uri="{BB962C8B-B14F-4D97-AF65-F5344CB8AC3E}">
        <p14:creationId xmlns:p14="http://schemas.microsoft.com/office/powerpoint/2010/main" val="3184522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Explorers of Church Buildings- </a:t>
            </a:r>
          </a:p>
          <a:p>
            <a:pPr marL="0" indent="0">
              <a:buNone/>
            </a:pPr>
            <a:endParaRPr lang="en-GB" b="1" dirty="0" smtClean="0"/>
          </a:p>
          <a:p>
            <a:pPr marL="0" indent="0">
              <a:buNone/>
            </a:pPr>
            <a:r>
              <a:rPr lang="en-GB" b="1" dirty="0" smtClean="0"/>
              <a:t>See handout</a:t>
            </a:r>
          </a:p>
          <a:p>
            <a:pPr marL="0" indent="0">
              <a:buNone/>
            </a:pPr>
            <a:endParaRPr lang="en-GB" b="1" dirty="0" smtClean="0"/>
          </a:p>
          <a:p>
            <a:pPr marL="0" indent="0">
              <a:buNone/>
            </a:pPr>
            <a:r>
              <a:rPr lang="en-GB" dirty="0" smtClean="0"/>
              <a:t>A new programme, visiting churches every two months to hear, first hand, about their experience of a building project, ask questions and look around.</a:t>
            </a:r>
          </a:p>
          <a:p>
            <a:pPr marL="0" indent="0">
              <a:buNone/>
            </a:pPr>
            <a:endParaRPr lang="en-GB" dirty="0" smtClean="0"/>
          </a:p>
          <a:p>
            <a:pPr marL="0" indent="0">
              <a:buNone/>
            </a:pPr>
            <a:r>
              <a:rPr lang="en-GB" dirty="0" smtClean="0"/>
              <a:t>More info see www.chester.anglican.org – Click on ‘Mission’, ‘Buildings for Mission’, ‘Learning events for parishes’</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22</a:t>
            </a:fld>
            <a:endParaRPr lang="en-GB"/>
          </a:p>
        </p:txBody>
      </p:sp>
    </p:spTree>
    <p:extLst>
      <p:ext uri="{BB962C8B-B14F-4D97-AF65-F5344CB8AC3E}">
        <p14:creationId xmlns:p14="http://schemas.microsoft.com/office/powerpoint/2010/main" val="193744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Training needs survey.</a:t>
            </a:r>
            <a:r>
              <a:rPr lang="en-GB" baseline="0" dirty="0" smtClean="0"/>
              <a:t> Extended until end of October. Tell us what training needs you have and how we can support you.</a:t>
            </a:r>
          </a:p>
          <a:p>
            <a:r>
              <a:rPr lang="en-GB" baseline="0" dirty="0" smtClean="0"/>
              <a:t>An email link will be sent round.</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23</a:t>
            </a:fld>
            <a:endParaRPr lang="en-GB"/>
          </a:p>
        </p:txBody>
      </p:sp>
    </p:spTree>
    <p:extLst>
      <p:ext uri="{BB962C8B-B14F-4D97-AF65-F5344CB8AC3E}">
        <p14:creationId xmlns:p14="http://schemas.microsoft.com/office/powerpoint/2010/main" val="175562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Feel free</a:t>
            </a:r>
            <a:r>
              <a:rPr lang="en-GB" baseline="0" dirty="0" smtClean="0"/>
              <a:t> to get in touch with any queries/requests for support </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24</a:t>
            </a:fld>
            <a:endParaRPr lang="en-GB"/>
          </a:p>
        </p:txBody>
      </p:sp>
    </p:spTree>
    <p:extLst>
      <p:ext uri="{BB962C8B-B14F-4D97-AF65-F5344CB8AC3E}">
        <p14:creationId xmlns:p14="http://schemas.microsoft.com/office/powerpoint/2010/main" val="279961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Listed places of worship scheme is a government grant to reclaim VAT on eligible items for grade listed places of worship, for example, building repairs.</a:t>
            </a:r>
          </a:p>
          <a:p>
            <a:endParaRPr lang="en-GB" dirty="0" smtClean="0"/>
          </a:p>
          <a:p>
            <a:r>
              <a:rPr lang="en-GB" dirty="0" smtClean="0"/>
              <a:t>The Church Buildings Council was pleased to announce in September</a:t>
            </a:r>
            <a:r>
              <a:rPr lang="en-GB" baseline="0" dirty="0" smtClean="0"/>
              <a:t> 2017 </a:t>
            </a:r>
            <a:r>
              <a:rPr lang="en-GB" dirty="0" smtClean="0"/>
              <a:t>that it has received written confirmation from the Heritage Minister, John Glen MP, that following the General Election the Listed Places of Worship Grant Scheme will continue at its current levels until March 2020.</a:t>
            </a:r>
          </a:p>
          <a:p>
            <a:endParaRPr lang="en-GB" dirty="0" smtClean="0"/>
          </a:p>
          <a:p>
            <a:r>
              <a:rPr lang="en-GB" dirty="0" smtClean="0"/>
              <a:t>There are no changes planned to the eligibility criteria or application process. Information on applying can be found on the dedicated website: </a:t>
            </a:r>
          </a:p>
          <a:p>
            <a:endParaRPr lang="en-GB" u="sng" dirty="0">
              <a:hlinkClick r:id="rId3"/>
            </a:endParaRPr>
          </a:p>
          <a:p>
            <a:r>
              <a:rPr lang="en-GB" u="sng" dirty="0" smtClean="0">
                <a:hlinkClick r:id="rId3"/>
              </a:rPr>
              <a:t>http://www.lpwscheme.org.uk/</a:t>
            </a:r>
            <a:r>
              <a:rPr lang="en-GB" dirty="0" smtClean="0"/>
              <a:t>.</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4</a:t>
            </a:fld>
            <a:endParaRPr lang="en-GB"/>
          </a:p>
        </p:txBody>
      </p:sp>
    </p:spTree>
    <p:extLst>
      <p:ext uri="{BB962C8B-B14F-4D97-AF65-F5344CB8AC3E}">
        <p14:creationId xmlns:p14="http://schemas.microsoft.com/office/powerpoint/2010/main" val="219978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686499"/>
            <a:ext cx="5388610" cy="5179814"/>
          </a:xfrm>
        </p:spPr>
        <p:txBody>
          <a:bodyPr/>
          <a:lstStyle/>
          <a:p>
            <a:r>
              <a:rPr lang="en-GB" sz="1100" b="0" kern="1200" dirty="0" smtClean="0">
                <a:solidFill>
                  <a:schemeClr val="tx1"/>
                </a:solidFill>
                <a:effectLst/>
              </a:rPr>
              <a:t>The</a:t>
            </a:r>
            <a:r>
              <a:rPr lang="en-GB" sz="1100" b="0" kern="1200" baseline="0" dirty="0" smtClean="0">
                <a:solidFill>
                  <a:schemeClr val="tx1"/>
                </a:solidFill>
                <a:effectLst/>
              </a:rPr>
              <a:t> Heritage Lottery Fund, often abbreviated to HLF, is the largest grant funder for heritage in the UK. It is not government funding, as this ceased when the repairs grant transferred from Historic England (then English Heritage) to the HLF c. 10 years ago.</a:t>
            </a:r>
            <a:r>
              <a:rPr lang="en-GB" sz="1100" b="0" kern="1200" dirty="0" smtClean="0">
                <a:solidFill>
                  <a:schemeClr val="tx1"/>
                </a:solidFill>
                <a:effectLst/>
              </a:rPr>
              <a:t> HLF is funded by </a:t>
            </a:r>
            <a:r>
              <a:rPr lang="en-GB" sz="1100" b="0" kern="1200" baseline="0" dirty="0" smtClean="0">
                <a:solidFill>
                  <a:schemeClr val="tx1"/>
                </a:solidFill>
                <a:effectLst/>
              </a:rPr>
              <a:t>national lottery players.</a:t>
            </a:r>
          </a:p>
          <a:p>
            <a:endParaRPr lang="en-GB" sz="1100" b="1" dirty="0" smtClean="0"/>
          </a:p>
          <a:p>
            <a:r>
              <a:rPr lang="en-GB" sz="1100" dirty="0" smtClean="0"/>
              <a:t>One of their grant schemes, Grants for Places of Worship (GPOW) closed on August 2017. Churches are now directed to apply to other grant programmes, which include:</a:t>
            </a:r>
          </a:p>
          <a:p>
            <a:pPr marL="171450" indent="-171450">
              <a:buFontTx/>
              <a:buChar char="-"/>
            </a:pPr>
            <a:r>
              <a:rPr lang="en-GB" sz="1100" dirty="0" smtClean="0"/>
              <a:t>Our Heritage (£10k-£100k)</a:t>
            </a:r>
          </a:p>
          <a:p>
            <a:pPr marL="171450" indent="-171450">
              <a:buFontTx/>
              <a:buChar char="-"/>
            </a:pPr>
            <a:r>
              <a:rPr lang="en-GB" sz="1100" dirty="0" smtClean="0"/>
              <a:t>Heritage (£100k-£m+)</a:t>
            </a:r>
          </a:p>
          <a:p>
            <a:pPr marL="171450" indent="-171450">
              <a:buFontTx/>
              <a:buChar char="-"/>
            </a:pPr>
            <a:r>
              <a:rPr lang="en-GB" sz="1100" dirty="0" smtClean="0"/>
              <a:t>Resilient Heritage </a:t>
            </a:r>
          </a:p>
          <a:p>
            <a:r>
              <a:rPr lang="en-GB" sz="1100" dirty="0" smtClean="0"/>
              <a:t>See handout for a summary of all their programmes.</a:t>
            </a:r>
          </a:p>
          <a:p>
            <a:endParaRPr lang="en-GB" sz="1100" b="0" kern="1200" dirty="0" smtClean="0">
              <a:solidFill>
                <a:schemeClr val="tx1"/>
              </a:solidFill>
              <a:effectLst/>
            </a:endParaRPr>
          </a:p>
          <a:p>
            <a:r>
              <a:rPr lang="en-GB" sz="1100" dirty="0" smtClean="0"/>
              <a:t>Tips</a:t>
            </a:r>
          </a:p>
          <a:p>
            <a:r>
              <a:rPr lang="en-GB" sz="1100" b="0" kern="1200" dirty="0" smtClean="0">
                <a:solidFill>
                  <a:schemeClr val="tx1"/>
                </a:solidFill>
                <a:effectLst/>
              </a:rPr>
              <a:t>- Focus on making a lasting difference to heritage and people- sustainable investment</a:t>
            </a:r>
            <a:endParaRPr lang="en-GB" sz="1100" b="0" kern="1200" dirty="0">
              <a:solidFill>
                <a:schemeClr val="tx1"/>
              </a:solidFill>
              <a:effectLst/>
            </a:endParaRPr>
          </a:p>
          <a:p>
            <a:r>
              <a:rPr lang="en-GB" sz="1100" b="1" dirty="0" smtClean="0"/>
              <a:t>Good news- </a:t>
            </a:r>
          </a:p>
          <a:p>
            <a:pPr marL="171450" indent="-171450">
              <a:buFont typeface="Arial" panose="020B0604020202020204" pitchFamily="34" charset="0"/>
              <a:buChar char="•"/>
            </a:pPr>
            <a:r>
              <a:rPr lang="en-GB" sz="1100" kern="1200" dirty="0" smtClean="0">
                <a:solidFill>
                  <a:schemeClr val="tx1"/>
                </a:solidFill>
                <a:effectLst/>
              </a:rPr>
              <a:t>No longer need to be a grade listed building to apply. But need to tell the story of how heritage (building and/or social history) matters to people</a:t>
            </a:r>
          </a:p>
          <a:p>
            <a:pPr marL="171450" indent="-171450">
              <a:buFont typeface="Arial" panose="020B0604020202020204" pitchFamily="34" charset="0"/>
              <a:buChar char="•"/>
            </a:pPr>
            <a:r>
              <a:rPr lang="en-GB" sz="1100" dirty="0" smtClean="0"/>
              <a:t>More flexibility on ‘outcomes’- (what difference the project will make), bigger selection to choose from. </a:t>
            </a:r>
            <a:endParaRPr lang="en-GB" sz="1100" kern="1200" dirty="0" smtClean="0">
              <a:solidFill>
                <a:schemeClr val="tx1"/>
              </a:solidFill>
              <a:effectLst/>
            </a:endParaRPr>
          </a:p>
          <a:p>
            <a:pPr marL="171450" indent="-171450">
              <a:buFont typeface="Arial" panose="020B0604020202020204" pitchFamily="34" charset="0"/>
              <a:buChar char="•"/>
            </a:pPr>
            <a:r>
              <a:rPr lang="en-GB" sz="1100" dirty="0" smtClean="0"/>
              <a:t>Our heritage is a quicker and simpler application – one round, result in 8 weeks</a:t>
            </a:r>
          </a:p>
          <a:p>
            <a:pPr marL="171450" indent="-171450">
              <a:buFont typeface="Arial" panose="020B0604020202020204" pitchFamily="34" charset="0"/>
              <a:buChar char="•"/>
            </a:pPr>
            <a:r>
              <a:rPr lang="en-GB" sz="1100" kern="1200" dirty="0" smtClean="0">
                <a:solidFill>
                  <a:schemeClr val="tx1"/>
                </a:solidFill>
                <a:effectLst/>
              </a:rPr>
              <a:t>Heritage grant </a:t>
            </a:r>
          </a:p>
          <a:p>
            <a:pPr marL="628650" lvl="1" indent="-171450">
              <a:buFont typeface="Arial" panose="020B0604020202020204" pitchFamily="34" charset="0"/>
              <a:buChar char="•"/>
            </a:pPr>
            <a:r>
              <a:rPr lang="en-GB" sz="1100" dirty="0"/>
              <a:t>S</a:t>
            </a:r>
            <a:r>
              <a:rPr lang="en-GB" sz="1100" kern="1200" dirty="0" smtClean="0">
                <a:solidFill>
                  <a:schemeClr val="tx1"/>
                </a:solidFill>
                <a:effectLst/>
              </a:rPr>
              <a:t>imilar application to GPOW. Two stage application</a:t>
            </a:r>
          </a:p>
          <a:p>
            <a:pPr marL="628650" lvl="1" indent="-171450">
              <a:buFont typeface="Arial" panose="020B0604020202020204" pitchFamily="34" charset="0"/>
              <a:buChar char="•"/>
            </a:pPr>
            <a:r>
              <a:rPr lang="en-GB" sz="1100" kern="1200" dirty="0" smtClean="0">
                <a:solidFill>
                  <a:schemeClr val="tx1"/>
                </a:solidFill>
                <a:effectLst/>
              </a:rPr>
              <a:t>No cap on new works such as lighting and heating (GPOW was up to 15% of total project cost), but need to justify how the new works will lead to more people engaging with heritage</a:t>
            </a:r>
          </a:p>
          <a:p>
            <a:pPr marL="628650" lvl="1" indent="-171450">
              <a:buFont typeface="Arial" panose="020B0604020202020204" pitchFamily="34" charset="0"/>
              <a:buChar char="•"/>
            </a:pPr>
            <a:r>
              <a:rPr lang="en-GB" sz="1100" dirty="0"/>
              <a:t>N</a:t>
            </a:r>
            <a:r>
              <a:rPr lang="en-GB" sz="1100" dirty="0" smtClean="0"/>
              <a:t>o cap of max £250k grant.  Can go up to £2m if judged in the North West and higher if judged nationally</a:t>
            </a:r>
          </a:p>
          <a:p>
            <a:pPr marL="171450" indent="-171450">
              <a:buFont typeface="Arial" panose="020B0604020202020204" pitchFamily="34" charset="0"/>
              <a:buChar char="•"/>
            </a:pPr>
            <a:endParaRPr lang="en-GB" sz="1100" kern="1200" dirty="0" smtClean="0">
              <a:solidFill>
                <a:schemeClr val="tx1"/>
              </a:solidFill>
              <a:effectLst/>
            </a:endParaRPr>
          </a:p>
          <a:p>
            <a:endParaRPr lang="en-GB" b="0"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5</a:t>
            </a:fld>
            <a:endParaRPr lang="en-GB"/>
          </a:p>
        </p:txBody>
      </p:sp>
    </p:spTree>
    <p:extLst>
      <p:ext uri="{BB962C8B-B14F-4D97-AF65-F5344CB8AC3E}">
        <p14:creationId xmlns:p14="http://schemas.microsoft.com/office/powerpoint/2010/main" val="393547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Website</a:t>
            </a:r>
          </a:p>
          <a:p>
            <a:r>
              <a:rPr lang="en-GB" dirty="0" smtClean="0"/>
              <a:t>Dedicated page for places of worship to explain the changes</a:t>
            </a:r>
          </a:p>
          <a:p>
            <a:endParaRPr lang="en-GB" b="1" dirty="0" smtClean="0"/>
          </a:p>
          <a:p>
            <a:r>
              <a:rPr lang="en-GB" b="1" dirty="0" smtClean="0"/>
              <a:t>Update </a:t>
            </a:r>
            <a:r>
              <a:rPr lang="en-GB" b="1" dirty="0"/>
              <a:t>from the Church Buildings Council (CBC) at the Church of England, Sept 2017</a:t>
            </a:r>
          </a:p>
          <a:p>
            <a:pPr marL="171450" indent="-171450">
              <a:buFont typeface="Arial" panose="020B0604020202020204" pitchFamily="34" charset="0"/>
              <a:buChar char="•"/>
            </a:pPr>
            <a:r>
              <a:rPr lang="en-GB" dirty="0"/>
              <a:t>The Church Buildings Council have continued discussions with the HLF on the closure of GPOW, which came into effect in August 2017. The CBC has made it clear that ‘it considers the abrupt closure of GPOW, particularly without consultation or the carrying out of an Impact Assessment, was a mistake’.</a:t>
            </a:r>
          </a:p>
          <a:p>
            <a:pPr marL="171450" indent="-171450">
              <a:buFont typeface="Arial" panose="020B0604020202020204" pitchFamily="34" charset="0"/>
              <a:buChar char="•"/>
            </a:pPr>
            <a:r>
              <a:rPr lang="en-GB" dirty="0"/>
              <a:t>HLF has reassured the CBC in writing that the amount of their funds spent on places of worship as a percentage of their total budget will remain at levels equivalent to 2016 and runs until March 2019, when their new strategic framework period begins.</a:t>
            </a:r>
          </a:p>
          <a:p>
            <a:pPr marL="171450" indent="-171450">
              <a:buFont typeface="Arial" panose="020B0604020202020204" pitchFamily="34" charset="0"/>
              <a:buChar char="•"/>
            </a:pPr>
            <a:r>
              <a:rPr lang="en-GB" dirty="0"/>
              <a:t>Officers of the Church Buildings Council are working with staff at the HLF to put in place evaluation of the impact of the changes on places of worship. </a:t>
            </a:r>
          </a:p>
          <a:p>
            <a:pPr marL="171450" indent="-171450">
              <a:buFont typeface="Arial" panose="020B0604020202020204" pitchFamily="34" charset="0"/>
              <a:buChar char="•"/>
            </a:pPr>
            <a:r>
              <a:rPr lang="en-GB" dirty="0"/>
              <a:t>The HLF has produced new guidance for churches considering applications, available on their website.</a:t>
            </a:r>
          </a:p>
          <a:p>
            <a:pPr marL="171450" indent="-171450">
              <a:buFont typeface="Arial" panose="020B0604020202020204" pitchFamily="34" charset="0"/>
              <a:buChar char="•"/>
            </a:pPr>
            <a:r>
              <a:rPr lang="en-GB" dirty="0"/>
              <a:t>The Church Buildings Council will be producing </a:t>
            </a:r>
            <a:r>
              <a:rPr lang="en-GB" u="sng" dirty="0"/>
              <a:t>practical notes </a:t>
            </a:r>
            <a:r>
              <a:rPr lang="en-GB" dirty="0"/>
              <a:t>on the </a:t>
            </a:r>
            <a:r>
              <a:rPr lang="en-GB" dirty="0" err="1"/>
              <a:t>ChurchCare</a:t>
            </a:r>
            <a:r>
              <a:rPr lang="en-GB" dirty="0"/>
              <a:t> website to give churches applying to the Heritage Grants and Our Heritage schemes clear ideas of how to demonstrate that their repairs-based project will meet HLF outcomes’. </a:t>
            </a:r>
          </a:p>
          <a:p>
            <a:endParaRPr lang="en-GB" dirty="0"/>
          </a:p>
          <a:p>
            <a:r>
              <a:rPr lang="en-GB" dirty="0"/>
              <a:t>We will let people know via the Diocesan e-bulletin when these ‘practical notes’ are available </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6</a:t>
            </a:fld>
            <a:endParaRPr lang="en-GB"/>
          </a:p>
        </p:txBody>
      </p:sp>
    </p:spTree>
    <p:extLst>
      <p:ext uri="{BB962C8B-B14F-4D97-AF65-F5344CB8AC3E}">
        <p14:creationId xmlns:p14="http://schemas.microsoft.com/office/powerpoint/2010/main" val="225757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run-through top tips with fundraising</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7</a:t>
            </a:fld>
            <a:endParaRPr lang="en-GB"/>
          </a:p>
        </p:txBody>
      </p:sp>
    </p:spTree>
    <p:extLst>
      <p:ext uri="{BB962C8B-B14F-4D97-AF65-F5344CB8AC3E}">
        <p14:creationId xmlns:p14="http://schemas.microsoft.com/office/powerpoint/2010/main" val="366478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find the funder first then select aims of project. It needs to be other way round. Discern God’s calling first for how the church building and its activities can best be used- what does God’s Kingdom look like in your area?</a:t>
            </a:r>
          </a:p>
          <a:p>
            <a:endParaRPr lang="en-GB" dirty="0"/>
          </a:p>
          <a:p>
            <a:r>
              <a:rPr lang="en-GB" dirty="0" smtClean="0"/>
              <a:t>Read the guidance closely on all funding- research takes lots of time but is essential for funding for the right funding. </a:t>
            </a:r>
          </a:p>
          <a:p>
            <a:endParaRPr lang="en-GB" dirty="0"/>
          </a:p>
          <a:p>
            <a:pPr marL="514350" lvl="0" indent="-514350">
              <a:buFont typeface="+mj-lt"/>
              <a:buAutoNum type="arabicPeriod"/>
            </a:pPr>
            <a:r>
              <a:rPr lang="en-GB" b="1" dirty="0"/>
              <a:t>Eligibility and appropriateness</a:t>
            </a:r>
          </a:p>
          <a:p>
            <a:pPr marL="514350" indent="-514350">
              <a:buFont typeface="Arial" panose="020B0604020202020204" pitchFamily="34" charset="0"/>
              <a:buChar char="•"/>
            </a:pPr>
            <a:r>
              <a:rPr lang="en-GB" dirty="0"/>
              <a:t>Select the right funder(s) for your project. Beware of ‘mission-creep’</a:t>
            </a:r>
          </a:p>
          <a:p>
            <a:pPr marL="514350" indent="-514350">
              <a:buFont typeface="Arial" panose="020B0604020202020204" pitchFamily="34" charset="0"/>
              <a:buChar char="•"/>
            </a:pPr>
            <a:r>
              <a:rPr lang="en-GB" dirty="0"/>
              <a:t>Prove you meet the criteria</a:t>
            </a:r>
          </a:p>
          <a:p>
            <a:pPr marL="514350" indent="-514350">
              <a:buFont typeface="Arial" panose="020B0604020202020204" pitchFamily="34" charset="0"/>
              <a:buChar char="•"/>
            </a:pPr>
            <a:r>
              <a:rPr lang="en-GB" dirty="0"/>
              <a:t>Are you happy with t/c’s?</a:t>
            </a:r>
          </a:p>
          <a:p>
            <a:pPr marL="514350" indent="-514350">
              <a:buFont typeface="Arial" panose="020B0604020202020204" pitchFamily="34" charset="0"/>
              <a:buChar char="•"/>
            </a:pPr>
            <a:r>
              <a:rPr lang="en-GB" dirty="0"/>
              <a:t>The top reason why grant applications fail is they have not followed the </a:t>
            </a:r>
            <a:r>
              <a:rPr lang="en-GB" dirty="0" smtClean="0"/>
              <a:t>guidance</a:t>
            </a:r>
          </a:p>
          <a:p>
            <a:pPr marL="514350" indent="-514350">
              <a:buFont typeface="Arial" panose="020B0604020202020204" pitchFamily="34" charset="0"/>
              <a:buChar char="•"/>
            </a:pPr>
            <a:r>
              <a:rPr lang="en-GB" dirty="0" smtClean="0"/>
              <a:t>notes/are </a:t>
            </a:r>
            <a:r>
              <a:rPr lang="en-GB" dirty="0"/>
              <a:t>ineligible</a:t>
            </a:r>
          </a:p>
          <a:p>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8</a:t>
            </a:fld>
            <a:endParaRPr lang="en-GB"/>
          </a:p>
        </p:txBody>
      </p:sp>
    </p:spTree>
    <p:extLst>
      <p:ext uri="{BB962C8B-B14F-4D97-AF65-F5344CB8AC3E}">
        <p14:creationId xmlns:p14="http://schemas.microsoft.com/office/powerpoint/2010/main" val="76157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avoid ‘mission creep’ where the focus of the project changes drifts to meet funding conditions, it’s important to first consider what funding sources are appropriate. Seek</a:t>
            </a:r>
            <a:r>
              <a:rPr lang="en-GB" dirty="0" smtClean="0"/>
              <a:t> God in prayer for wisdom and discernment.</a:t>
            </a:r>
          </a:p>
          <a:p>
            <a:endParaRPr lang="en-GB" dirty="0"/>
          </a:p>
          <a:p>
            <a:pPr marL="171450" indent="-171450">
              <a:buFontTx/>
              <a:buChar char="-"/>
            </a:pPr>
            <a:r>
              <a:rPr lang="en-GB" dirty="0" smtClean="0"/>
              <a:t>Church - Christian giving. Help from Martin Smith, Christian Giving and Pastoral Reorganisation </a:t>
            </a:r>
            <a:r>
              <a:rPr lang="en-GB" dirty="0" err="1" smtClean="0"/>
              <a:t>Missioner</a:t>
            </a:r>
            <a:r>
              <a:rPr lang="en-GB" dirty="0" smtClean="0"/>
              <a:t>, at Church House</a:t>
            </a:r>
          </a:p>
          <a:p>
            <a:pPr marL="171450" indent="-171450">
              <a:buFontTx/>
              <a:buChar char="-"/>
            </a:pPr>
            <a:r>
              <a:rPr lang="en-GB" dirty="0" smtClean="0"/>
              <a:t>Communities- public appeals and fundraising events</a:t>
            </a:r>
          </a:p>
          <a:p>
            <a:pPr marL="171450" indent="-171450">
              <a:buFontTx/>
              <a:buChar char="-"/>
            </a:pPr>
            <a:r>
              <a:rPr lang="en-GB" dirty="0" smtClean="0"/>
              <a:t>Major donors- individual benefactors- any good connections with the church? Also, businesses.</a:t>
            </a:r>
          </a:p>
          <a:p>
            <a:pPr marL="171450" indent="-171450">
              <a:buFontTx/>
              <a:buChar char="-"/>
            </a:pPr>
            <a:r>
              <a:rPr lang="en-GB" dirty="0" smtClean="0"/>
              <a:t>Grant-making organisations. E.g. council, landfill communities grant, Health Trust </a:t>
            </a:r>
            <a:r>
              <a:rPr lang="en-GB" dirty="0" err="1" smtClean="0"/>
              <a:t>etc</a:t>
            </a:r>
            <a:endParaRPr lang="en-GB" dirty="0" smtClean="0"/>
          </a:p>
          <a:p>
            <a:pPr marL="171450" indent="-171450">
              <a:buFontTx/>
              <a:buChar char="-"/>
            </a:pPr>
            <a:r>
              <a:rPr lang="en-GB" dirty="0" smtClean="0"/>
              <a:t>Grant-making trusts and foundations. Set up by individuals or businesses. Each have their own priorities, criteria and terms and conditions</a:t>
            </a:r>
          </a:p>
          <a:p>
            <a:endParaRPr lang="en-GB" dirty="0" smtClean="0"/>
          </a:p>
          <a:p>
            <a:r>
              <a:rPr lang="en-GB" dirty="0" smtClean="0"/>
              <a:t>Grants tend to fall into either community focused, heritage focused or Christian focused.</a:t>
            </a:r>
          </a:p>
          <a:p>
            <a:endParaRPr lang="en-GB" dirty="0"/>
          </a:p>
          <a:p>
            <a:r>
              <a:rPr lang="en-GB" dirty="0" smtClean="0"/>
              <a:t>Grants are rarely</a:t>
            </a:r>
            <a:r>
              <a:rPr lang="en-GB" baseline="0" dirty="0" smtClean="0"/>
              <a:t> the sole answer. There is no set mix; it depends on the church’s particular circumstances and the nature of the project.</a:t>
            </a:r>
            <a:endParaRPr lang="en-GB" dirty="0"/>
          </a:p>
        </p:txBody>
      </p:sp>
      <p:sp>
        <p:nvSpPr>
          <p:cNvPr id="4" name="Slide Number Placeholder 3"/>
          <p:cNvSpPr>
            <a:spLocks noGrp="1"/>
          </p:cNvSpPr>
          <p:nvPr>
            <p:ph type="sldNum" sz="quarter" idx="10"/>
          </p:nvPr>
        </p:nvSpPr>
        <p:spPr/>
        <p:txBody>
          <a:bodyPr/>
          <a:lstStyle/>
          <a:p>
            <a:fld id="{506CFC5D-382D-4544-A352-69978CF48999}"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Prove the need for the project. This is essential.</a:t>
            </a:r>
            <a:r>
              <a:rPr lang="en-GB" baseline="0" dirty="0" smtClean="0"/>
              <a:t> </a:t>
            </a:r>
          </a:p>
          <a:p>
            <a:endParaRPr lang="en-GB" dirty="0"/>
          </a:p>
          <a:p>
            <a:r>
              <a:rPr lang="en-GB" baseline="0" dirty="0" smtClean="0"/>
              <a:t>Explain why your project is needed and who says it’s needed. </a:t>
            </a:r>
          </a:p>
          <a:p>
            <a:endParaRPr lang="en-GB" dirty="0"/>
          </a:p>
          <a:p>
            <a:r>
              <a:rPr lang="en-GB" baseline="0" dirty="0" smtClean="0"/>
              <a:t>What consultation have you done to say this project matters to people?</a:t>
            </a:r>
          </a:p>
          <a:p>
            <a:endParaRPr lang="en-GB" dirty="0"/>
          </a:p>
          <a:p>
            <a:r>
              <a:rPr lang="en-GB" baseline="0" dirty="0" smtClean="0"/>
              <a:t>How does this relate to wider local needs such as those expressed in a neighbourhood plan?</a:t>
            </a:r>
          </a:p>
          <a:p>
            <a:endParaRPr lang="en-GB" dirty="0"/>
          </a:p>
          <a:p>
            <a:r>
              <a:rPr lang="en-GB" baseline="0" dirty="0" smtClean="0"/>
              <a:t>Present your case in terms of statistics- how many people are affected, what % of local area/perspective</a:t>
            </a:r>
            <a:r>
              <a:rPr lang="en-GB" dirty="0" smtClean="0"/>
              <a:t> on how big an issue this is</a:t>
            </a:r>
            <a:r>
              <a:rPr lang="en-GB" baseline="0" dirty="0" smtClean="0"/>
              <a:t>. </a:t>
            </a:r>
          </a:p>
          <a:p>
            <a:endParaRPr lang="en-GB" baseline="0" dirty="0" smtClean="0"/>
          </a:p>
          <a:p>
            <a:r>
              <a:rPr lang="en-GB" baseline="0" dirty="0" smtClean="0"/>
              <a:t>Also people stories- how the project will impact people’s lives, such as quotes from questionnaires and letters of support.</a:t>
            </a:r>
            <a:endParaRPr lang="en-GB" dirty="0"/>
          </a:p>
        </p:txBody>
      </p:sp>
      <p:sp>
        <p:nvSpPr>
          <p:cNvPr id="4" name="Slide Number Placeholder 3"/>
          <p:cNvSpPr>
            <a:spLocks noGrp="1"/>
          </p:cNvSpPr>
          <p:nvPr>
            <p:ph type="sldNum" sz="quarter" idx="10"/>
          </p:nvPr>
        </p:nvSpPr>
        <p:spPr/>
        <p:txBody>
          <a:bodyPr/>
          <a:lstStyle/>
          <a:p>
            <a:fld id="{3E753A0E-1772-43AD-A691-446B7D24E426}" type="slidenum">
              <a:rPr lang="en-GB" smtClean="0"/>
              <a:pPr/>
              <a:t>10</a:t>
            </a:fld>
            <a:endParaRPr lang="en-GB"/>
          </a:p>
        </p:txBody>
      </p:sp>
    </p:spTree>
    <p:extLst>
      <p:ext uri="{BB962C8B-B14F-4D97-AF65-F5344CB8AC3E}">
        <p14:creationId xmlns:p14="http://schemas.microsoft.com/office/powerpoint/2010/main" val="401862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812F8-C6E3-4B05-9B69-23A0E529CD95}" type="datetimeFigureOut">
              <a:rPr lang="en-GB" smtClean="0"/>
              <a:pPr/>
              <a:t>02/10/2017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6A2E5-7019-4AD4-9756-E28B885237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812F8-C6E3-4B05-9B69-23A0E529CD95}" type="datetimeFigureOut">
              <a:rPr lang="en-GB" smtClean="0"/>
              <a:pPr/>
              <a:t>02/10/2017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6A2E5-7019-4AD4-9756-E28B8852377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mily.allen@chester.anglican.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hester.anglica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parishresources.org.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hester.anglica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mily.allen@chester.anglican.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pwscheme.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7289" y="4045662"/>
            <a:ext cx="8319815" cy="1357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8596" y="214290"/>
            <a:ext cx="8572560" cy="1357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074" y="357166"/>
            <a:ext cx="2512030" cy="943563"/>
          </a:xfrm>
          <a:prstGeom prst="rect">
            <a:avLst/>
          </a:prstGeom>
        </p:spPr>
      </p:pic>
      <p:pic>
        <p:nvPicPr>
          <p:cNvPr id="7" name="Picture 2" descr="Historic Eng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95767"/>
            <a:ext cx="2219325" cy="5048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324544" y="1916832"/>
            <a:ext cx="9644098" cy="35004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r>
              <a:rPr lang="en-GB" sz="3600" dirty="0" smtClean="0">
                <a:solidFill>
                  <a:srgbClr val="FFFF00"/>
                </a:solidFill>
              </a:rPr>
              <a:t>Emily Allen</a:t>
            </a:r>
          </a:p>
          <a:p>
            <a:pPr marL="109728"/>
            <a:r>
              <a:rPr lang="en-GB" sz="3600" dirty="0" smtClean="0">
                <a:solidFill>
                  <a:srgbClr val="FFFF00"/>
                </a:solidFill>
              </a:rPr>
              <a:t>Church Buildings Development Officer</a:t>
            </a:r>
          </a:p>
          <a:p>
            <a:pPr marL="109728"/>
            <a:r>
              <a:rPr lang="en-GB" sz="3600" dirty="0" smtClean="0">
                <a:solidFill>
                  <a:srgbClr val="FFFF00"/>
                </a:solidFill>
              </a:rPr>
              <a:t>Mission team</a:t>
            </a:r>
          </a:p>
          <a:p>
            <a:pPr marL="109728"/>
            <a:endParaRPr lang="en-GB" sz="3600" dirty="0" smtClean="0">
              <a:solidFill>
                <a:srgbClr val="002060"/>
              </a:solidFill>
            </a:endParaRPr>
          </a:p>
          <a:p>
            <a:pPr marL="109728"/>
            <a:r>
              <a:rPr lang="en-GB" sz="3600" dirty="0" smtClean="0">
                <a:solidFill>
                  <a:srgbClr val="002060"/>
                </a:solidFill>
              </a:rPr>
              <a:t>Email: </a:t>
            </a:r>
            <a:r>
              <a:rPr lang="en-GB" sz="3600" dirty="0" smtClean="0">
                <a:solidFill>
                  <a:srgbClr val="002060"/>
                </a:solidFill>
                <a:hlinkClick r:id="rId5"/>
              </a:rPr>
              <a:t>emily.allen@chester.anglican.org</a:t>
            </a:r>
            <a:endParaRPr lang="en-GB" sz="3600" dirty="0" smtClean="0">
              <a:solidFill>
                <a:srgbClr val="002060"/>
              </a:solidFill>
            </a:endParaRPr>
          </a:p>
          <a:p>
            <a:pPr marL="109728"/>
            <a:r>
              <a:rPr lang="en-GB" sz="3600" dirty="0" smtClean="0">
                <a:solidFill>
                  <a:srgbClr val="002060"/>
                </a:solidFill>
              </a:rPr>
              <a:t>Tel: 01928 718 834 ex 268</a:t>
            </a:r>
          </a:p>
          <a:p>
            <a:pPr marL="109728"/>
            <a:endParaRPr lang="en-GB" sz="3600" dirty="0" smtClean="0"/>
          </a:p>
          <a:p>
            <a:endParaRPr lang="en-GB" dirty="0"/>
          </a:p>
        </p:txBody>
      </p:sp>
    </p:spTree>
    <p:extLst>
      <p:ext uri="{BB962C8B-B14F-4D97-AF65-F5344CB8AC3E}">
        <p14:creationId xmlns:p14="http://schemas.microsoft.com/office/powerpoint/2010/main" val="50551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563072" cy="4525963"/>
          </a:xfrm>
        </p:spPr>
        <p:txBody>
          <a:bodyPr>
            <a:normAutofit/>
          </a:bodyPr>
          <a:lstStyle/>
          <a:p>
            <a:pPr lvl="0">
              <a:buNone/>
            </a:pPr>
            <a:r>
              <a:rPr lang="en-GB" dirty="0" smtClean="0">
                <a:solidFill>
                  <a:srgbClr val="FFFF00"/>
                </a:solidFill>
              </a:rPr>
              <a:t>2. </a:t>
            </a:r>
            <a:r>
              <a:rPr lang="en-GB" b="1" dirty="0" smtClean="0">
                <a:solidFill>
                  <a:srgbClr val="FFFF00"/>
                </a:solidFill>
              </a:rPr>
              <a:t>Prove the need for the project</a:t>
            </a:r>
            <a:endParaRPr lang="en-GB" b="1" dirty="0">
              <a:solidFill>
                <a:srgbClr val="FFFF00"/>
              </a:solidFill>
            </a:endParaRPr>
          </a:p>
          <a:p>
            <a:r>
              <a:rPr lang="en-GB" dirty="0" smtClean="0"/>
              <a:t>Evidence why this project is needed and why it's needed now</a:t>
            </a:r>
          </a:p>
          <a:p>
            <a:r>
              <a:rPr lang="en-GB" dirty="0"/>
              <a:t>W</a:t>
            </a:r>
            <a:r>
              <a:rPr lang="en-GB" dirty="0" smtClean="0"/>
              <a:t>ho are the specific beneficiaries</a:t>
            </a:r>
          </a:p>
          <a:p>
            <a:r>
              <a:rPr lang="en-GB" dirty="0" smtClean="0"/>
              <a:t>The power of Numbers and People stories</a:t>
            </a:r>
          </a:p>
          <a:p>
            <a:pPr>
              <a:buNone/>
            </a:pPr>
            <a:endParaRPr lang="en-GB" dirty="0"/>
          </a:p>
        </p:txBody>
      </p:sp>
      <p:pic>
        <p:nvPicPr>
          <p:cNvPr id="17410" name="Picture 2" descr="C:\Users\User\AppData\Local\Microsoft\Windows\Temporary Internet Files\Content.IE5\KL55AGW6\colorednumbers[1].png"/>
          <p:cNvPicPr>
            <a:picLocks noChangeAspect="1" noChangeArrowheads="1"/>
          </p:cNvPicPr>
          <p:nvPr/>
        </p:nvPicPr>
        <p:blipFill>
          <a:blip r:embed="rId3" cstate="print"/>
          <a:srcRect/>
          <a:stretch>
            <a:fillRect/>
          </a:stretch>
        </p:blipFill>
        <p:spPr bwMode="auto">
          <a:xfrm>
            <a:off x="7308304" y="1570038"/>
            <a:ext cx="1440160" cy="2143095"/>
          </a:xfrm>
          <a:prstGeom prst="rect">
            <a:avLst/>
          </a:prstGeom>
          <a:noFill/>
        </p:spPr>
      </p:pic>
      <p:pic>
        <p:nvPicPr>
          <p:cNvPr id="17411" name="Picture 3" descr="C:\Users\User\AppData\Local\Microsoft\Windows\Temporary Internet Files\Content.IE5\KL55AGW6\person7[1].png"/>
          <p:cNvPicPr>
            <a:picLocks noChangeAspect="1" noChangeArrowheads="1"/>
          </p:cNvPicPr>
          <p:nvPr/>
        </p:nvPicPr>
        <p:blipFill>
          <a:blip r:embed="rId4" cstate="print"/>
          <a:srcRect/>
          <a:stretch>
            <a:fillRect/>
          </a:stretch>
        </p:blipFill>
        <p:spPr bwMode="auto">
          <a:xfrm>
            <a:off x="7363544" y="3784076"/>
            <a:ext cx="1296144" cy="1963855"/>
          </a:xfrm>
          <a:prstGeom prst="rect">
            <a:avLst/>
          </a:prstGeom>
          <a:noFill/>
        </p:spPr>
      </p:pic>
      <p:sp>
        <p:nvSpPr>
          <p:cNvPr id="6" name="Title 1"/>
          <p:cNvSpPr txBox="1">
            <a:spLocks/>
          </p:cNvSpPr>
          <p:nvPr/>
        </p:nvSpPr>
        <p:spPr>
          <a:xfrm>
            <a:off x="430088"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FF00"/>
                </a:solidFill>
              </a:rPr>
              <a:t>Top tip 2</a:t>
            </a:r>
            <a:endParaRPr lang="en-GB" b="1" dirty="0">
              <a:solidFill>
                <a:srgbClr val="FFFF00"/>
              </a:solidFill>
            </a:endParaRPr>
          </a:p>
        </p:txBody>
      </p:sp>
    </p:spTree>
    <p:extLst>
      <p:ext uri="{BB962C8B-B14F-4D97-AF65-F5344CB8AC3E}">
        <p14:creationId xmlns:p14="http://schemas.microsoft.com/office/powerpoint/2010/main" val="22752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28800"/>
            <a:ext cx="6048672" cy="3785652"/>
          </a:xfrm>
          <a:prstGeom prst="rect">
            <a:avLst/>
          </a:prstGeom>
        </p:spPr>
        <p:txBody>
          <a:bodyPr wrap="square">
            <a:spAutoFit/>
          </a:bodyPr>
          <a:lstStyle/>
          <a:p>
            <a:r>
              <a:rPr lang="en-GB" sz="2700" b="1" dirty="0">
                <a:solidFill>
                  <a:srgbClr val="FFFF00"/>
                </a:solidFill>
              </a:rPr>
              <a:t>3. Focus on the difference the project will make (</a:t>
            </a:r>
            <a:r>
              <a:rPr lang="en-GB" sz="2700" b="1" dirty="0" smtClean="0">
                <a:solidFill>
                  <a:srgbClr val="FFFF00"/>
                </a:solidFill>
              </a:rPr>
              <a:t>outcomes)</a:t>
            </a:r>
          </a:p>
          <a:p>
            <a:pPr marL="457200" indent="-457200">
              <a:buFont typeface="Arial" panose="020B0604020202020204" pitchFamily="34" charset="0"/>
              <a:buChar char="•"/>
            </a:pPr>
            <a:r>
              <a:rPr lang="en-GB" sz="2700" dirty="0" smtClean="0"/>
              <a:t>How </a:t>
            </a:r>
            <a:r>
              <a:rPr lang="en-GB" sz="2700" dirty="0"/>
              <a:t>will it add value to the life of the church, communities and/or heritage, as </a:t>
            </a:r>
            <a:r>
              <a:rPr lang="en-GB" sz="2700" dirty="0" smtClean="0"/>
              <a:t>appropriate?</a:t>
            </a:r>
          </a:p>
          <a:p>
            <a:pPr marL="457200" indent="-457200">
              <a:buFont typeface="Arial" panose="020B0604020202020204" pitchFamily="34" charset="0"/>
              <a:buChar char="•"/>
            </a:pPr>
            <a:r>
              <a:rPr lang="en-GB" sz="2700" dirty="0" smtClean="0"/>
              <a:t>Convey </a:t>
            </a:r>
            <a:r>
              <a:rPr lang="en-GB" sz="2700" dirty="0"/>
              <a:t>a journey from point 2- the problem to address, to this point 3- </a:t>
            </a:r>
            <a:r>
              <a:rPr lang="en-GB" sz="2700" dirty="0" smtClean="0"/>
              <a:t>the </a:t>
            </a:r>
            <a:r>
              <a:rPr lang="en-GB" sz="2700" dirty="0"/>
              <a:t>solution and its impact.</a:t>
            </a:r>
          </a:p>
          <a:p>
            <a:pPr marL="514350" lvl="0" indent="-514350"/>
            <a:endParaRPr lang="en-GB" sz="2400" dirty="0" smtClean="0"/>
          </a:p>
        </p:txBody>
      </p:sp>
      <p:pic>
        <p:nvPicPr>
          <p:cNvPr id="19458" name="Picture 2" descr="C:\Users\User\AppData\Local\Microsoft\Windows\Temporary Internet Files\Content.IE5\X0U6MVUR\change3[1].jpg"/>
          <p:cNvPicPr>
            <a:picLocks noChangeAspect="1" noChangeArrowheads="1"/>
          </p:cNvPicPr>
          <p:nvPr/>
        </p:nvPicPr>
        <p:blipFill>
          <a:blip r:embed="rId3" cstate="print"/>
          <a:srcRect/>
          <a:stretch>
            <a:fillRect/>
          </a:stretch>
        </p:blipFill>
        <p:spPr bwMode="auto">
          <a:xfrm>
            <a:off x="6588224" y="2378055"/>
            <a:ext cx="2287142" cy="2287142"/>
          </a:xfrm>
          <a:prstGeom prst="rect">
            <a:avLst/>
          </a:prstGeom>
          <a:noFill/>
        </p:spPr>
      </p:pic>
      <p:sp>
        <p:nvSpPr>
          <p:cNvPr id="5" name="Title 1"/>
          <p:cNvSpPr>
            <a:spLocks noGrp="1"/>
          </p:cNvSpPr>
          <p:nvPr>
            <p:ph type="title"/>
          </p:nvPr>
        </p:nvSpPr>
        <p:spPr>
          <a:xfrm>
            <a:off x="457200" y="274638"/>
            <a:ext cx="8229600" cy="1143000"/>
          </a:xfrm>
        </p:spPr>
        <p:txBody>
          <a:bodyPr/>
          <a:lstStyle/>
          <a:p>
            <a:r>
              <a:rPr lang="en-GB" b="1" dirty="0">
                <a:solidFill>
                  <a:srgbClr val="FFFF00"/>
                </a:solidFill>
              </a:rPr>
              <a:t>T</a:t>
            </a:r>
            <a:r>
              <a:rPr lang="en-GB" b="1" dirty="0" smtClean="0">
                <a:solidFill>
                  <a:srgbClr val="FFFF00"/>
                </a:solidFill>
              </a:rPr>
              <a:t>op tip 3</a:t>
            </a:r>
            <a:endParaRPr lang="en-GB" b="1" dirty="0">
              <a:solidFill>
                <a:srgbClr val="FFFF00"/>
              </a:solidFill>
            </a:endParaRPr>
          </a:p>
        </p:txBody>
      </p:sp>
    </p:spTree>
    <p:extLst>
      <p:ext uri="{BB962C8B-B14F-4D97-AF65-F5344CB8AC3E}">
        <p14:creationId xmlns:p14="http://schemas.microsoft.com/office/powerpoint/2010/main" val="294753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31224" cy="1371600"/>
          </a:xfrm>
        </p:spPr>
        <p:txBody>
          <a:bodyPr>
            <a:normAutofit/>
          </a:bodyPr>
          <a:lstStyle/>
          <a:p>
            <a:r>
              <a:rPr lang="en-GB" sz="4000" dirty="0" smtClean="0">
                <a:solidFill>
                  <a:srgbClr val="FFFF00"/>
                </a:solidFill>
              </a:rPr>
              <a:t>Outcomes definition</a:t>
            </a:r>
            <a:endParaRPr lang="en-GB" sz="4000" dirty="0">
              <a:solidFill>
                <a:srgbClr val="FFFF00"/>
              </a:solidFill>
            </a:endParaRPr>
          </a:p>
        </p:txBody>
      </p:sp>
      <p:sp>
        <p:nvSpPr>
          <p:cNvPr id="3" name="Content Placeholder 2"/>
          <p:cNvSpPr>
            <a:spLocks noGrp="1"/>
          </p:cNvSpPr>
          <p:nvPr>
            <p:ph idx="1"/>
          </p:nvPr>
        </p:nvSpPr>
        <p:spPr>
          <a:xfrm>
            <a:off x="547618" y="2232590"/>
            <a:ext cx="8136904" cy="2060506"/>
          </a:xfrm>
        </p:spPr>
        <p:txBody>
          <a:bodyPr>
            <a:normAutofit/>
          </a:bodyPr>
          <a:lstStyle/>
          <a:p>
            <a:r>
              <a:rPr lang="en-GB" sz="3300" b="0" dirty="0">
                <a:latin typeface="+mj-lt"/>
              </a:rPr>
              <a:t>‘Outcomes are the </a:t>
            </a:r>
            <a:r>
              <a:rPr lang="en-GB" sz="3300" dirty="0">
                <a:latin typeface="+mj-lt"/>
              </a:rPr>
              <a:t>changes</a:t>
            </a:r>
            <a:r>
              <a:rPr lang="en-GB" sz="3300" b="0" dirty="0">
                <a:latin typeface="+mj-lt"/>
              </a:rPr>
              <a:t> that your project can make over time to address the need(s) you have </a:t>
            </a:r>
            <a:r>
              <a:rPr lang="en-GB" sz="3300" b="0" dirty="0" smtClean="0">
                <a:latin typeface="+mj-lt"/>
              </a:rPr>
              <a:t>identified’. </a:t>
            </a:r>
          </a:p>
          <a:p>
            <a:r>
              <a:rPr lang="en-GB" sz="1600" b="0" dirty="0">
                <a:latin typeface="+mj-lt"/>
              </a:rPr>
              <a:t>Big Lottery definition</a:t>
            </a:r>
          </a:p>
          <a:p>
            <a:endParaRPr lang="en-GB" sz="3300" b="0" dirty="0">
              <a:latin typeface="+mj-lt"/>
            </a:endParaRPr>
          </a:p>
          <a:p>
            <a:endParaRPr lang="en-GB" dirty="0"/>
          </a:p>
        </p:txBody>
      </p:sp>
    </p:spTree>
    <p:extLst>
      <p:ext uri="{BB962C8B-B14F-4D97-AF65-F5344CB8AC3E}">
        <p14:creationId xmlns:p14="http://schemas.microsoft.com/office/powerpoint/2010/main" val="35431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5626968" cy="4525963"/>
          </a:xfrm>
        </p:spPr>
        <p:txBody>
          <a:bodyPr>
            <a:normAutofit fontScale="92500" lnSpcReduction="20000"/>
          </a:bodyPr>
          <a:lstStyle/>
          <a:p>
            <a:pPr lvl="0">
              <a:buNone/>
            </a:pPr>
            <a:r>
              <a:rPr lang="en-GB" dirty="0" smtClean="0">
                <a:solidFill>
                  <a:srgbClr val="FFFF00"/>
                </a:solidFill>
              </a:rPr>
              <a:t>4. </a:t>
            </a:r>
            <a:r>
              <a:rPr lang="en-GB" b="1" dirty="0" smtClean="0">
                <a:solidFill>
                  <a:srgbClr val="FFFF00"/>
                </a:solidFill>
              </a:rPr>
              <a:t>Funders are risk adverse</a:t>
            </a:r>
          </a:p>
          <a:p>
            <a:pPr>
              <a:buClrTx/>
              <a:buFont typeface="Arial" panose="020B0604020202020204" pitchFamily="34" charset="0"/>
              <a:buChar char="•"/>
            </a:pPr>
            <a:r>
              <a:rPr lang="en-GB" dirty="0"/>
              <a:t>P</a:t>
            </a:r>
            <a:r>
              <a:rPr lang="en-GB" dirty="0" smtClean="0"/>
              <a:t>rove you're a capable pair of hands by </a:t>
            </a:r>
          </a:p>
          <a:p>
            <a:pPr marL="393192" lvl="1" indent="0">
              <a:buClrTx/>
              <a:buNone/>
            </a:pPr>
            <a:r>
              <a:rPr lang="en-GB" sz="2700" dirty="0" smtClean="0"/>
              <a:t>- explaining the project team skills</a:t>
            </a:r>
          </a:p>
          <a:p>
            <a:pPr marL="393192" lvl="1" indent="0">
              <a:buClrTx/>
              <a:buNone/>
            </a:pPr>
            <a:r>
              <a:rPr lang="en-GB" sz="2700" dirty="0" smtClean="0"/>
              <a:t>- track record of successful projects</a:t>
            </a:r>
          </a:p>
          <a:p>
            <a:pPr marL="393192" lvl="1" indent="0">
              <a:buClrTx/>
              <a:buNone/>
            </a:pPr>
            <a:r>
              <a:rPr lang="en-GB" sz="2700" dirty="0" smtClean="0"/>
              <a:t>- risk assessment</a:t>
            </a:r>
          </a:p>
          <a:p>
            <a:pPr>
              <a:buClrTx/>
              <a:buFont typeface="Arial" panose="020B0604020202020204" pitchFamily="34" charset="0"/>
              <a:buChar char="•"/>
            </a:pPr>
            <a:r>
              <a:rPr lang="en-GB" dirty="0" smtClean="0"/>
              <a:t>Present the project professionally, e.g. an accurate budget sheet</a:t>
            </a:r>
          </a:p>
          <a:p>
            <a:pPr>
              <a:buClrTx/>
              <a:buFont typeface="Arial" panose="020B0604020202020204" pitchFamily="34" charset="0"/>
              <a:buChar char="•"/>
            </a:pPr>
            <a:r>
              <a:rPr lang="en-GB" dirty="0" smtClean="0"/>
              <a:t>Budget- contingency and inflation</a:t>
            </a:r>
          </a:p>
          <a:p>
            <a:endParaRPr lang="en-GB" dirty="0"/>
          </a:p>
        </p:txBody>
      </p:sp>
      <p:pic>
        <p:nvPicPr>
          <p:cNvPr id="20482" name="Picture 2" descr="C:\Users\User\AppData\Local\Microsoft\Windows\Temporary Internet Files\Content.IE5\6OQK0C0P\Trading Risk Management[1].jpg"/>
          <p:cNvPicPr>
            <a:picLocks noChangeAspect="1" noChangeArrowheads="1"/>
          </p:cNvPicPr>
          <p:nvPr/>
        </p:nvPicPr>
        <p:blipFill>
          <a:blip r:embed="rId3" cstate="print"/>
          <a:srcRect/>
          <a:stretch>
            <a:fillRect/>
          </a:stretch>
        </p:blipFill>
        <p:spPr bwMode="auto">
          <a:xfrm>
            <a:off x="6084168" y="2053605"/>
            <a:ext cx="2857500" cy="2857500"/>
          </a:xfrm>
          <a:prstGeom prst="rect">
            <a:avLst/>
          </a:prstGeom>
          <a:noFill/>
        </p:spPr>
      </p:pic>
      <p:sp>
        <p:nvSpPr>
          <p:cNvPr id="5" name="Title 1"/>
          <p:cNvSpPr>
            <a:spLocks noGrp="1"/>
          </p:cNvSpPr>
          <p:nvPr>
            <p:ph type="title"/>
          </p:nvPr>
        </p:nvSpPr>
        <p:spPr>
          <a:xfrm>
            <a:off x="457200" y="274638"/>
            <a:ext cx="8229600" cy="1143000"/>
          </a:xfrm>
        </p:spPr>
        <p:txBody>
          <a:bodyPr/>
          <a:lstStyle/>
          <a:p>
            <a:r>
              <a:rPr lang="en-GB" b="1" dirty="0">
                <a:solidFill>
                  <a:srgbClr val="FFFF00"/>
                </a:solidFill>
              </a:rPr>
              <a:t>T</a:t>
            </a:r>
            <a:r>
              <a:rPr lang="en-GB" b="1" dirty="0" smtClean="0">
                <a:solidFill>
                  <a:srgbClr val="FFFF00"/>
                </a:solidFill>
              </a:rPr>
              <a:t>op tip 4</a:t>
            </a:r>
            <a:endParaRPr lang="en-GB" b="1" dirty="0">
              <a:solidFill>
                <a:srgbClr val="FFFF00"/>
              </a:solidFill>
            </a:endParaRPr>
          </a:p>
        </p:txBody>
      </p:sp>
    </p:spTree>
    <p:extLst>
      <p:ext uri="{BB962C8B-B14F-4D97-AF65-F5344CB8AC3E}">
        <p14:creationId xmlns:p14="http://schemas.microsoft.com/office/powerpoint/2010/main" val="27915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4680520" cy="4525963"/>
          </a:xfrm>
        </p:spPr>
        <p:txBody>
          <a:bodyPr/>
          <a:lstStyle/>
          <a:p>
            <a:pPr lvl="0">
              <a:buNone/>
            </a:pPr>
            <a:r>
              <a:rPr lang="en-GB" b="1" dirty="0" smtClean="0">
                <a:solidFill>
                  <a:srgbClr val="FFFF00"/>
                </a:solidFill>
              </a:rPr>
              <a:t>5. Explain why you’re applying to the funder</a:t>
            </a:r>
          </a:p>
          <a:p>
            <a:pPr>
              <a:buClrTx/>
              <a:buFont typeface="Arial" panose="020B0604020202020204" pitchFamily="34" charset="0"/>
              <a:buChar char="•"/>
            </a:pPr>
            <a:r>
              <a:rPr lang="en-GB" dirty="0" smtClean="0"/>
              <a:t>Financial need, context</a:t>
            </a:r>
          </a:p>
          <a:p>
            <a:pPr>
              <a:buClrTx/>
              <a:buFont typeface="Arial" panose="020B0604020202020204" pitchFamily="34" charset="0"/>
              <a:buChar char="•"/>
            </a:pPr>
            <a:r>
              <a:rPr lang="en-GB" dirty="0" smtClean="0"/>
              <a:t>Detail who's already supporting the project</a:t>
            </a:r>
          </a:p>
          <a:p>
            <a:endParaRPr lang="en-GB" dirty="0"/>
          </a:p>
        </p:txBody>
      </p:sp>
      <p:pic>
        <p:nvPicPr>
          <p:cNvPr id="21507" name="Picture 3" descr="C:\Users\User\AppData\Local\Microsoft\Windows\Temporary Internet Files\Content.IE5\0OW4WVU5\we-need-your-help-please[1].png"/>
          <p:cNvPicPr>
            <a:picLocks noChangeAspect="1" noChangeArrowheads="1"/>
          </p:cNvPicPr>
          <p:nvPr/>
        </p:nvPicPr>
        <p:blipFill>
          <a:blip r:embed="rId3" cstate="print"/>
          <a:srcRect/>
          <a:stretch>
            <a:fillRect/>
          </a:stretch>
        </p:blipFill>
        <p:spPr bwMode="auto">
          <a:xfrm>
            <a:off x="5364088" y="1700808"/>
            <a:ext cx="3412990" cy="3981822"/>
          </a:xfrm>
          <a:prstGeom prst="rect">
            <a:avLst/>
          </a:prstGeom>
          <a:noFill/>
        </p:spPr>
      </p:pic>
      <p:sp>
        <p:nvSpPr>
          <p:cNvPr id="5" name="Title 1"/>
          <p:cNvSpPr>
            <a:spLocks noGrp="1"/>
          </p:cNvSpPr>
          <p:nvPr>
            <p:ph type="title"/>
          </p:nvPr>
        </p:nvSpPr>
        <p:spPr>
          <a:xfrm>
            <a:off x="457200" y="274638"/>
            <a:ext cx="8229600" cy="1143000"/>
          </a:xfrm>
        </p:spPr>
        <p:txBody>
          <a:bodyPr/>
          <a:lstStyle/>
          <a:p>
            <a:r>
              <a:rPr lang="en-GB" b="1" dirty="0">
                <a:solidFill>
                  <a:srgbClr val="FFFF00"/>
                </a:solidFill>
              </a:rPr>
              <a:t>T</a:t>
            </a:r>
            <a:r>
              <a:rPr lang="en-GB" b="1" dirty="0" smtClean="0">
                <a:solidFill>
                  <a:srgbClr val="FFFF00"/>
                </a:solidFill>
              </a:rPr>
              <a:t>op tip 5</a:t>
            </a:r>
            <a:endParaRPr lang="en-GB" b="1" dirty="0">
              <a:solidFill>
                <a:srgbClr val="FFFF00"/>
              </a:solidFill>
            </a:endParaRPr>
          </a:p>
        </p:txBody>
      </p:sp>
    </p:spTree>
    <p:extLst>
      <p:ext uri="{BB962C8B-B14F-4D97-AF65-F5344CB8AC3E}">
        <p14:creationId xmlns:p14="http://schemas.microsoft.com/office/powerpoint/2010/main" val="19383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Next steps- Case for Support</a:t>
            </a:r>
            <a:endParaRPr lang="en-GB" b="1" dirty="0">
              <a:solidFill>
                <a:srgbClr val="FFFF00"/>
              </a:solidFill>
            </a:endParaRPr>
          </a:p>
        </p:txBody>
      </p:sp>
      <p:sp>
        <p:nvSpPr>
          <p:cNvPr id="3" name="Content Placeholder 2"/>
          <p:cNvSpPr>
            <a:spLocks noGrp="1"/>
          </p:cNvSpPr>
          <p:nvPr>
            <p:ph idx="1"/>
          </p:nvPr>
        </p:nvSpPr>
        <p:spPr>
          <a:xfrm>
            <a:off x="457200" y="1600201"/>
            <a:ext cx="5194920" cy="3917032"/>
          </a:xfrm>
        </p:spPr>
        <p:txBody>
          <a:bodyPr>
            <a:normAutofit/>
          </a:bodyPr>
          <a:lstStyle/>
          <a:p>
            <a:pPr>
              <a:buClrTx/>
              <a:buFont typeface="Arial" panose="020B0604020202020204" pitchFamily="34" charset="0"/>
              <a:buChar char="•"/>
            </a:pPr>
            <a:r>
              <a:rPr lang="en-GB" dirty="0" smtClean="0"/>
              <a:t>Captures the real message you want to convey</a:t>
            </a:r>
          </a:p>
          <a:p>
            <a:pPr>
              <a:buClrTx/>
              <a:buFont typeface="Arial" panose="020B0604020202020204" pitchFamily="34" charset="0"/>
              <a:buChar char="•"/>
            </a:pPr>
            <a:r>
              <a:rPr lang="en-GB" dirty="0" smtClean="0"/>
              <a:t>Use as template for drafting fundraising text</a:t>
            </a:r>
            <a:endParaRPr lang="en-GB" dirty="0"/>
          </a:p>
        </p:txBody>
      </p:sp>
      <p:pic>
        <p:nvPicPr>
          <p:cNvPr id="22530" name="Picture 2" descr="C:\Users\User\AppData\Local\Microsoft\Windows\Temporary Internet Files\Content.IE5\KL55AGW6\foto1[1].jpg"/>
          <p:cNvPicPr>
            <a:picLocks noChangeAspect="1" noChangeArrowheads="1"/>
          </p:cNvPicPr>
          <p:nvPr/>
        </p:nvPicPr>
        <p:blipFill>
          <a:blip r:embed="rId3" cstate="print"/>
          <a:srcRect/>
          <a:stretch>
            <a:fillRect/>
          </a:stretch>
        </p:blipFill>
        <p:spPr bwMode="auto">
          <a:xfrm>
            <a:off x="5580112" y="1916832"/>
            <a:ext cx="3312368" cy="3312368"/>
          </a:xfrm>
          <a:prstGeom prst="rect">
            <a:avLst/>
          </a:prstGeom>
          <a:noFill/>
        </p:spPr>
      </p:pic>
    </p:spTree>
    <p:extLst>
      <p:ext uri="{BB962C8B-B14F-4D97-AF65-F5344CB8AC3E}">
        <p14:creationId xmlns:p14="http://schemas.microsoft.com/office/powerpoint/2010/main" val="35517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30624" cy="1143000"/>
          </a:xfrm>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7213"/>
            <a:ext cx="5201157" cy="684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34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Online fundraising resources</a:t>
            </a:r>
            <a:endParaRPr lang="en-GB" dirty="0">
              <a:solidFill>
                <a:srgbClr val="FFFF00"/>
              </a:solidFill>
            </a:endParaRPr>
          </a:p>
        </p:txBody>
      </p:sp>
      <p:pic>
        <p:nvPicPr>
          <p:cNvPr id="6146" name="Picture 2" descr="C:\Program Files (x86)\Microsoft Office\MEDIA\CAGCAT10\j0205582.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628800"/>
            <a:ext cx="4128700" cy="378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4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0" y="553750"/>
            <a:ext cx="8229600" cy="584775"/>
          </a:xfrm>
          <a:prstGeom prst="rect">
            <a:avLst/>
          </a:prstGeom>
          <a:solidFill>
            <a:schemeClr val="tx1"/>
          </a:solidFill>
          <a:ln>
            <a:solidFill>
              <a:schemeClr val="accent1"/>
            </a:solidFill>
          </a:ln>
        </p:spPr>
        <p:txBody>
          <a:bodyPr wrap="square" rtlCol="0">
            <a:spAutoFit/>
          </a:bodyPr>
          <a:lstStyle/>
          <a:p>
            <a:r>
              <a:rPr lang="en-GB" sz="3200" dirty="0" smtClean="0">
                <a:hlinkClick r:id="rId3"/>
              </a:rPr>
              <a:t>www.chester.anglican.org/</a:t>
            </a:r>
            <a:r>
              <a:rPr lang="en-GB" sz="3200" dirty="0" smtClean="0"/>
              <a:t> </a:t>
            </a:r>
            <a:r>
              <a:rPr lang="en-GB" sz="3200" dirty="0" smtClean="0">
                <a:solidFill>
                  <a:srgbClr val="0070C0"/>
                </a:solidFill>
              </a:rPr>
              <a:t>Mission </a:t>
            </a:r>
            <a:endParaRPr lang="en-GB" dirty="0">
              <a:solidFill>
                <a:srgbClr val="0070C0"/>
              </a:solidFill>
            </a:endParaRPr>
          </a:p>
        </p:txBody>
      </p:sp>
      <p:pic>
        <p:nvPicPr>
          <p:cNvPr id="2050" name="Picture 2"/>
          <p:cNvPicPr>
            <a:picLocks noGrp="1" noChangeAspect="1" noChangeArrowheads="1"/>
          </p:cNvPicPr>
          <p:nvPr>
            <p:ph idx="1"/>
          </p:nvPr>
        </p:nvPicPr>
        <p:blipFill>
          <a:blip r:embed="rId4"/>
          <a:stretch>
            <a:fillRect/>
          </a:stretch>
        </p:blipFill>
        <p:spPr bwMode="auto">
          <a:xfrm>
            <a:off x="-119450" y="1292687"/>
            <a:ext cx="9263449" cy="5208147"/>
          </a:xfrm>
          <a:prstGeom prst="rect">
            <a:avLst/>
          </a:prstGeom>
          <a:noFill/>
          <a:ln w="9525">
            <a:noFill/>
            <a:miter lim="800000"/>
            <a:headEnd/>
            <a:tailEnd/>
          </a:ln>
          <a:effectLst/>
        </p:spPr>
      </p:pic>
      <p:cxnSp>
        <p:nvCxnSpPr>
          <p:cNvPr id="6" name="Straight Arrow Connector 5"/>
          <p:cNvCxnSpPr/>
          <p:nvPr/>
        </p:nvCxnSpPr>
        <p:spPr>
          <a:xfrm>
            <a:off x="4429124" y="1071546"/>
            <a:ext cx="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000496" y="1928802"/>
            <a:ext cx="1000132" cy="285752"/>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29059" y="5143512"/>
            <a:ext cx="1357322" cy="285752"/>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143504" y="5429264"/>
            <a:ext cx="1357322" cy="285752"/>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hlinkClick r:id="rId3"/>
              </a:rPr>
              <a:t>www.parishresources.org.uk</a:t>
            </a:r>
            <a:r>
              <a:rPr lang="en-GB" dirty="0" smtClean="0"/>
              <a:t> </a:t>
            </a:r>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1628800"/>
            <a:ext cx="9756576" cy="609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796136" y="1412776"/>
            <a:ext cx="0" cy="1224136"/>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220072" y="3356992"/>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8452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Today’s presentation</a:t>
            </a:r>
            <a:endParaRPr lang="en-GB" dirty="0">
              <a:solidFill>
                <a:srgbClr val="FFFF00"/>
              </a:solidFill>
            </a:endParaRPr>
          </a:p>
        </p:txBody>
      </p:sp>
      <p:sp>
        <p:nvSpPr>
          <p:cNvPr id="3" name="Content Placeholder 2"/>
          <p:cNvSpPr>
            <a:spLocks noGrp="1"/>
          </p:cNvSpPr>
          <p:nvPr>
            <p:ph idx="1"/>
          </p:nvPr>
        </p:nvSpPr>
        <p:spPr>
          <a:xfrm>
            <a:off x="467544" y="1556792"/>
            <a:ext cx="8507288" cy="4713387"/>
          </a:xfrm>
        </p:spPr>
        <p:txBody>
          <a:bodyPr/>
          <a:lstStyle/>
          <a:p>
            <a:r>
              <a:rPr lang="en-GB" dirty="0" smtClean="0"/>
              <a:t>How is fundraising Godly work? </a:t>
            </a:r>
          </a:p>
          <a:p>
            <a:r>
              <a:rPr lang="en-GB" dirty="0" smtClean="0"/>
              <a:t>Latest fundraising news</a:t>
            </a:r>
          </a:p>
          <a:p>
            <a:r>
              <a:rPr lang="en-GB" dirty="0" smtClean="0"/>
              <a:t>Fundraising tips</a:t>
            </a:r>
          </a:p>
          <a:p>
            <a:r>
              <a:rPr lang="en-GB" dirty="0" smtClean="0"/>
              <a:t>Fundraising online resources </a:t>
            </a:r>
          </a:p>
          <a:p>
            <a:r>
              <a:rPr lang="en-GB" dirty="0" smtClean="0"/>
              <a:t>Future training courses</a:t>
            </a:r>
          </a:p>
          <a:p>
            <a:r>
              <a:rPr lang="en-GB" dirty="0" smtClean="0"/>
              <a:t>Contact details for further support</a:t>
            </a:r>
            <a:endParaRPr lang="en-GB" dirty="0"/>
          </a:p>
        </p:txBody>
      </p:sp>
    </p:spTree>
    <p:extLst>
      <p:ext uri="{BB962C8B-B14F-4D97-AF65-F5344CB8AC3E}">
        <p14:creationId xmlns:p14="http://schemas.microsoft.com/office/powerpoint/2010/main" val="20017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042" y="304556"/>
            <a:ext cx="8208912" cy="584775"/>
          </a:xfrm>
          <a:prstGeom prst="rect">
            <a:avLst/>
          </a:prstGeom>
          <a:solidFill>
            <a:schemeClr val="tx1"/>
          </a:solidFill>
        </p:spPr>
        <p:txBody>
          <a:bodyPr wrap="square" rtlCol="0">
            <a:spAutoFit/>
          </a:bodyPr>
          <a:lstStyle/>
          <a:p>
            <a:pPr algn="ctr"/>
            <a:r>
              <a:rPr lang="en-GB" sz="3200" dirty="0" smtClean="0">
                <a:hlinkClick r:id="rId3"/>
              </a:rPr>
              <a:t>www.chester.anglican.org/</a:t>
            </a:r>
            <a:r>
              <a:rPr lang="en-GB" sz="3200" dirty="0" smtClean="0"/>
              <a:t> </a:t>
            </a:r>
            <a:r>
              <a:rPr lang="en-GB" sz="3200" dirty="0" smtClean="0">
                <a:solidFill>
                  <a:srgbClr val="0070C0"/>
                </a:solidFill>
              </a:rPr>
              <a:t>Mission</a:t>
            </a:r>
            <a:r>
              <a:rPr lang="en-GB" sz="3200" dirty="0" smtClean="0"/>
              <a:t> </a:t>
            </a:r>
            <a:endParaRPr lang="en-GB"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236456"/>
            <a:ext cx="8994470" cy="562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4" idx="2"/>
          </p:cNvCxnSpPr>
          <p:nvPr/>
        </p:nvCxnSpPr>
        <p:spPr>
          <a:xfrm>
            <a:off x="4433498" y="889331"/>
            <a:ext cx="24309" cy="15315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57741" y="2492896"/>
            <a:ext cx="1000132" cy="285752"/>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923928" y="5445224"/>
            <a:ext cx="1800200" cy="285752"/>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6239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Training: Buildings for mission</a:t>
            </a:r>
            <a:endParaRPr lang="en-GB" dirty="0">
              <a:solidFill>
                <a:srgbClr val="FFFF00"/>
              </a:solidFill>
            </a:endParaRPr>
          </a:p>
        </p:txBody>
      </p:sp>
      <p:sp>
        <p:nvSpPr>
          <p:cNvPr id="3" name="Content Placeholder 2"/>
          <p:cNvSpPr>
            <a:spLocks noGrp="1"/>
          </p:cNvSpPr>
          <p:nvPr>
            <p:ph idx="1"/>
          </p:nvPr>
        </p:nvSpPr>
        <p:spPr>
          <a:xfrm>
            <a:off x="132656" y="1484784"/>
            <a:ext cx="9011344" cy="5217443"/>
          </a:xfrm>
        </p:spPr>
        <p:txBody>
          <a:bodyPr>
            <a:normAutofit fontScale="85000" lnSpcReduction="20000"/>
          </a:bodyPr>
          <a:lstStyle/>
          <a:p>
            <a:r>
              <a:rPr lang="en-GB" dirty="0" smtClean="0">
                <a:solidFill>
                  <a:srgbClr val="FFFF00"/>
                </a:solidFill>
              </a:rPr>
              <a:t>How </a:t>
            </a:r>
            <a:r>
              <a:rPr lang="en-GB" dirty="0">
                <a:solidFill>
                  <a:srgbClr val="FFFF00"/>
                </a:solidFill>
              </a:rPr>
              <a:t>to Get the Best From Your Church </a:t>
            </a:r>
            <a:r>
              <a:rPr lang="en-GB" dirty="0" smtClean="0">
                <a:solidFill>
                  <a:srgbClr val="FFFF00"/>
                </a:solidFill>
              </a:rPr>
              <a:t>Hall</a:t>
            </a:r>
          </a:p>
          <a:p>
            <a:pPr marL="0" indent="0">
              <a:buNone/>
            </a:pPr>
            <a:r>
              <a:rPr lang="en-GB" dirty="0"/>
              <a:t> </a:t>
            </a:r>
            <a:r>
              <a:rPr lang="en-GB" dirty="0" smtClean="0"/>
              <a:t>     16th </a:t>
            </a:r>
            <a:r>
              <a:rPr lang="en-GB" dirty="0"/>
              <a:t>October </a:t>
            </a:r>
            <a:r>
              <a:rPr lang="en-GB" dirty="0" smtClean="0"/>
              <a:t>2017, St </a:t>
            </a:r>
            <a:r>
              <a:rPr lang="en-GB" dirty="0"/>
              <a:t>John’s Church Centre, </a:t>
            </a:r>
            <a:r>
              <a:rPr lang="en-GB" dirty="0" smtClean="0"/>
              <a:t>Hartford</a:t>
            </a:r>
          </a:p>
          <a:p>
            <a:pPr marL="0" indent="0">
              <a:buNone/>
            </a:pPr>
            <a:endParaRPr lang="en-GB" dirty="0" smtClean="0">
              <a:solidFill>
                <a:srgbClr val="FFFF00"/>
              </a:solidFill>
            </a:endParaRPr>
          </a:p>
          <a:p>
            <a:r>
              <a:rPr lang="en-GB" dirty="0" smtClean="0">
                <a:solidFill>
                  <a:srgbClr val="FFFF00"/>
                </a:solidFill>
              </a:rPr>
              <a:t>How to write a successful grant application</a:t>
            </a:r>
          </a:p>
          <a:p>
            <a:pPr marL="0" indent="0">
              <a:buNone/>
            </a:pPr>
            <a:r>
              <a:rPr lang="en-GB" dirty="0" smtClean="0"/>
              <a:t>    </a:t>
            </a:r>
            <a:r>
              <a:rPr lang="en-GB" dirty="0" smtClean="0"/>
              <a:t>Thursday </a:t>
            </a:r>
            <a:r>
              <a:rPr lang="en-GB" dirty="0" smtClean="0"/>
              <a:t>15</a:t>
            </a:r>
            <a:r>
              <a:rPr lang="en-GB" baseline="30000" dirty="0" smtClean="0"/>
              <a:t>th</a:t>
            </a:r>
            <a:r>
              <a:rPr lang="en-GB" dirty="0" smtClean="0"/>
              <a:t> February 2018, Church House</a:t>
            </a:r>
          </a:p>
          <a:p>
            <a:pPr marL="0" indent="0">
              <a:buNone/>
            </a:pPr>
            <a:endParaRPr lang="en-GB" dirty="0">
              <a:solidFill>
                <a:srgbClr val="FFFF00"/>
              </a:solidFill>
            </a:endParaRPr>
          </a:p>
          <a:p>
            <a:r>
              <a:rPr lang="en-GB" dirty="0" smtClean="0">
                <a:solidFill>
                  <a:srgbClr val="FFFF00"/>
                </a:solidFill>
              </a:rPr>
              <a:t>Welcoming visitors and sharing your story</a:t>
            </a:r>
          </a:p>
          <a:p>
            <a:pPr marL="0" indent="0">
              <a:buNone/>
            </a:pPr>
            <a:r>
              <a:rPr lang="en-GB" dirty="0" smtClean="0"/>
              <a:t>    Tuesday 6</a:t>
            </a:r>
            <a:r>
              <a:rPr lang="en-GB" baseline="30000" dirty="0" smtClean="0"/>
              <a:t>th</a:t>
            </a:r>
            <a:r>
              <a:rPr lang="en-GB" dirty="0" smtClean="0"/>
              <a:t> March 2018, Church House</a:t>
            </a:r>
          </a:p>
          <a:p>
            <a:pPr marL="0" indent="0">
              <a:buNone/>
            </a:pPr>
            <a:endParaRPr lang="en-GB" dirty="0" smtClean="0"/>
          </a:p>
          <a:p>
            <a:pPr marL="0" indent="0">
              <a:buNone/>
            </a:pPr>
            <a:r>
              <a:rPr lang="en-GB" dirty="0" smtClean="0"/>
              <a:t>Advertised on the Diocesan website:</a:t>
            </a:r>
          </a:p>
          <a:p>
            <a:pPr marL="0" indent="0">
              <a:buNone/>
            </a:pPr>
            <a:r>
              <a:rPr lang="en-GB" dirty="0" smtClean="0"/>
              <a:t>www.chester.anglican.org - Click on ‘Events’</a:t>
            </a:r>
          </a:p>
          <a:p>
            <a:pPr marL="0" indent="0">
              <a:buNone/>
            </a:pPr>
            <a:r>
              <a:rPr lang="en-GB" dirty="0" smtClean="0"/>
              <a:t>Also, promoted in the e bulletin nearer the time.</a:t>
            </a:r>
          </a:p>
          <a:p>
            <a:pPr marL="0" indent="0">
              <a:buNone/>
            </a:pPr>
            <a:endParaRPr lang="en-GB" dirty="0"/>
          </a:p>
        </p:txBody>
      </p:sp>
    </p:spTree>
    <p:extLst>
      <p:ext uri="{BB962C8B-B14F-4D97-AF65-F5344CB8AC3E}">
        <p14:creationId xmlns:p14="http://schemas.microsoft.com/office/powerpoint/2010/main" val="1588768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Training </a:t>
            </a:r>
            <a:r>
              <a:rPr lang="en-GB" dirty="0" err="1" smtClean="0">
                <a:solidFill>
                  <a:srgbClr val="FFFF00"/>
                </a:solidFill>
              </a:rPr>
              <a:t>cont</a:t>
            </a:r>
            <a:r>
              <a:rPr lang="en-GB" dirty="0" smtClean="0">
                <a:solidFill>
                  <a:srgbClr val="FFFF00"/>
                </a:solidFill>
              </a:rPr>
              <a:t>…</a:t>
            </a:r>
            <a:endParaRPr lang="en-GB" dirty="0">
              <a:solidFill>
                <a:srgbClr val="FFFF00"/>
              </a:solidFill>
            </a:endParaRPr>
          </a:p>
        </p:txBody>
      </p:sp>
      <p:sp>
        <p:nvSpPr>
          <p:cNvPr id="3" name="Content Placeholder 2"/>
          <p:cNvSpPr>
            <a:spLocks noGrp="1"/>
          </p:cNvSpPr>
          <p:nvPr>
            <p:ph idx="1"/>
          </p:nvPr>
        </p:nvSpPr>
        <p:spPr/>
        <p:txBody>
          <a:bodyPr/>
          <a:lstStyle/>
          <a:p>
            <a:pPr marL="0" indent="0">
              <a:buNone/>
            </a:pPr>
            <a:r>
              <a:rPr lang="en-GB" dirty="0" smtClean="0">
                <a:solidFill>
                  <a:srgbClr val="FFFF00"/>
                </a:solidFill>
              </a:rPr>
              <a:t>Explorers of Church Buildings</a:t>
            </a:r>
          </a:p>
          <a:p>
            <a:pPr marL="0" indent="0">
              <a:buNone/>
            </a:pPr>
            <a:r>
              <a:rPr lang="en-GB" dirty="0" smtClean="0"/>
              <a:t>A new programme, visiting churches every two months to hear, first hand, about their experience of a building project.</a:t>
            </a:r>
          </a:p>
          <a:p>
            <a:pPr marL="0" indent="0">
              <a:buNone/>
            </a:pPr>
            <a:endParaRPr lang="en-GB" dirty="0" smtClean="0"/>
          </a:p>
          <a:p>
            <a:pPr marL="0" indent="0">
              <a:buNone/>
            </a:pPr>
            <a:r>
              <a:rPr lang="en-GB" dirty="0" smtClean="0"/>
              <a:t>More info see www.chester.anglican.org – Click on ‘Mission’, ‘Buildings for Mission’, ‘Learning events for parishes’</a:t>
            </a:r>
            <a:endParaRPr lang="en-GB" dirty="0"/>
          </a:p>
        </p:txBody>
      </p:sp>
    </p:spTree>
    <p:extLst>
      <p:ext uri="{BB962C8B-B14F-4D97-AF65-F5344CB8AC3E}">
        <p14:creationId xmlns:p14="http://schemas.microsoft.com/office/powerpoint/2010/main" val="3164236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Training needs survey</a:t>
            </a:r>
            <a:endParaRPr lang="en-GB" dirty="0">
              <a:solidFill>
                <a:srgbClr val="FFFF00"/>
              </a:solidFill>
            </a:endParaRPr>
          </a:p>
        </p:txBody>
      </p:sp>
      <p:sp>
        <p:nvSpPr>
          <p:cNvPr id="3" name="Content Placeholder 2"/>
          <p:cNvSpPr>
            <a:spLocks noGrp="1"/>
          </p:cNvSpPr>
          <p:nvPr>
            <p:ph idx="1"/>
          </p:nvPr>
        </p:nvSpPr>
        <p:spPr/>
        <p:txBody>
          <a:bodyPr/>
          <a:lstStyle/>
          <a:p>
            <a:pPr marL="0" indent="0">
              <a:buNone/>
            </a:pPr>
            <a:r>
              <a:rPr lang="en-GB" dirty="0" smtClean="0"/>
              <a:t>Tell us what training you could like.</a:t>
            </a:r>
          </a:p>
          <a:p>
            <a:pPr marL="0" indent="0">
              <a:buNone/>
            </a:pPr>
            <a:r>
              <a:rPr lang="en-GB" dirty="0" smtClean="0"/>
              <a:t>Survey </a:t>
            </a:r>
            <a:r>
              <a:rPr lang="en-GB" smtClean="0"/>
              <a:t>closes 31</a:t>
            </a:r>
            <a:r>
              <a:rPr lang="en-GB" baseline="30000" smtClean="0"/>
              <a:t>st</a:t>
            </a:r>
            <a:r>
              <a:rPr lang="en-GB" smtClean="0"/>
              <a:t> October </a:t>
            </a:r>
            <a:r>
              <a:rPr lang="en-GB" dirty="0" smtClean="0"/>
              <a:t>2017.</a:t>
            </a:r>
          </a:p>
          <a:p>
            <a:pPr marL="0" indent="0">
              <a:buNone/>
            </a:pPr>
            <a:endParaRPr lang="en-GB" dirty="0" smtClean="0"/>
          </a:p>
          <a:p>
            <a:pPr marL="0" indent="0">
              <a:buNone/>
            </a:pPr>
            <a:r>
              <a:rPr lang="en-GB" dirty="0" smtClean="0"/>
              <a:t>To take part, an email link will be sent round</a:t>
            </a:r>
            <a:endParaRPr lang="en-GB" dirty="0"/>
          </a:p>
        </p:txBody>
      </p:sp>
    </p:spTree>
    <p:extLst>
      <p:ext uri="{BB962C8B-B14F-4D97-AF65-F5344CB8AC3E}">
        <p14:creationId xmlns:p14="http://schemas.microsoft.com/office/powerpoint/2010/main" val="2649677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56992"/>
            <a:ext cx="7632848" cy="15841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pPr algn="l"/>
            <a:r>
              <a:rPr lang="en-GB" dirty="0" smtClean="0">
                <a:solidFill>
                  <a:srgbClr val="FFFF00"/>
                </a:solidFill>
              </a:rPr>
              <a:t>Contact details</a:t>
            </a:r>
            <a:endParaRPr lang="en-GB" dirty="0">
              <a:solidFill>
                <a:srgbClr val="FFFF00"/>
              </a:solidFill>
            </a:endParaRPr>
          </a:p>
        </p:txBody>
      </p:sp>
      <p:sp>
        <p:nvSpPr>
          <p:cNvPr id="2" name="Content Placeholder 1"/>
          <p:cNvSpPr>
            <a:spLocks noGrp="1"/>
          </p:cNvSpPr>
          <p:nvPr>
            <p:ph idx="1"/>
          </p:nvPr>
        </p:nvSpPr>
        <p:spPr>
          <a:xfrm>
            <a:off x="428596" y="1428736"/>
            <a:ext cx="9644098" cy="3500462"/>
          </a:xfrm>
        </p:spPr>
        <p:txBody>
          <a:bodyPr>
            <a:normAutofit fontScale="92500" lnSpcReduction="10000"/>
          </a:bodyPr>
          <a:lstStyle/>
          <a:p>
            <a:pPr marL="109728" indent="0">
              <a:buNone/>
            </a:pPr>
            <a:r>
              <a:rPr lang="en-GB" sz="3600" dirty="0"/>
              <a:t>Emily </a:t>
            </a:r>
            <a:r>
              <a:rPr lang="en-GB" sz="3600" dirty="0" smtClean="0"/>
              <a:t>Allen</a:t>
            </a:r>
          </a:p>
          <a:p>
            <a:pPr marL="109728" indent="0">
              <a:buNone/>
            </a:pPr>
            <a:r>
              <a:rPr lang="en-GB" sz="3600" dirty="0" smtClean="0"/>
              <a:t>Church </a:t>
            </a:r>
            <a:r>
              <a:rPr lang="en-GB" sz="3600" dirty="0"/>
              <a:t>Buildings Development </a:t>
            </a:r>
            <a:r>
              <a:rPr lang="en-GB" sz="3600" dirty="0" smtClean="0"/>
              <a:t>Officer</a:t>
            </a:r>
          </a:p>
          <a:p>
            <a:pPr marL="109728" indent="0">
              <a:buNone/>
            </a:pPr>
            <a:r>
              <a:rPr lang="en-GB" sz="3600" dirty="0" smtClean="0"/>
              <a:t>Mission team</a:t>
            </a:r>
            <a:endParaRPr lang="en-GB" sz="3600" dirty="0"/>
          </a:p>
          <a:p>
            <a:pPr marL="109728" indent="0">
              <a:buNone/>
            </a:pPr>
            <a:endParaRPr lang="en-GB" sz="3600" dirty="0" smtClean="0">
              <a:solidFill>
                <a:srgbClr val="002060"/>
              </a:solidFill>
            </a:endParaRPr>
          </a:p>
          <a:p>
            <a:pPr marL="109728" indent="0">
              <a:buNone/>
            </a:pPr>
            <a:r>
              <a:rPr lang="en-GB" sz="3600" dirty="0" smtClean="0">
                <a:solidFill>
                  <a:srgbClr val="002060"/>
                </a:solidFill>
              </a:rPr>
              <a:t>Email</a:t>
            </a:r>
            <a:r>
              <a:rPr lang="en-GB" sz="3600" dirty="0">
                <a:solidFill>
                  <a:srgbClr val="002060"/>
                </a:solidFill>
              </a:rPr>
              <a:t>: </a:t>
            </a:r>
            <a:r>
              <a:rPr lang="en-GB" sz="3600" dirty="0">
                <a:solidFill>
                  <a:srgbClr val="002060"/>
                </a:solidFill>
                <a:hlinkClick r:id="rId3"/>
              </a:rPr>
              <a:t>emily.allen@chester.anglican.org</a:t>
            </a:r>
            <a:endParaRPr lang="en-GB" sz="3600" dirty="0">
              <a:solidFill>
                <a:srgbClr val="002060"/>
              </a:solidFill>
            </a:endParaRPr>
          </a:p>
          <a:p>
            <a:pPr marL="109728" indent="0">
              <a:buNone/>
            </a:pPr>
            <a:r>
              <a:rPr lang="en-GB" sz="3600" dirty="0">
                <a:solidFill>
                  <a:srgbClr val="002060"/>
                </a:solidFill>
              </a:rPr>
              <a:t>Tel: 01928 718 834 ex </a:t>
            </a:r>
            <a:r>
              <a:rPr lang="en-GB" sz="3600" dirty="0" smtClean="0">
                <a:solidFill>
                  <a:srgbClr val="002060"/>
                </a:solidFill>
              </a:rPr>
              <a:t>268</a:t>
            </a:r>
          </a:p>
          <a:p>
            <a:pPr marL="109728" indent="0">
              <a:buNone/>
            </a:pPr>
            <a:endParaRPr lang="en-GB" sz="3600" dirty="0"/>
          </a:p>
          <a:p>
            <a:pPr>
              <a:buNone/>
            </a:pPr>
            <a:endParaRPr lang="en-GB" dirty="0"/>
          </a:p>
        </p:txBody>
      </p:sp>
    </p:spTree>
    <p:extLst>
      <p:ext uri="{BB962C8B-B14F-4D97-AF65-F5344CB8AC3E}">
        <p14:creationId xmlns:p14="http://schemas.microsoft.com/office/powerpoint/2010/main" val="2978322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067128" cy="1371600"/>
          </a:xfrm>
        </p:spPr>
        <p:txBody>
          <a:bodyPr>
            <a:normAutofit fontScale="90000"/>
          </a:bodyPr>
          <a:lstStyle/>
          <a:p>
            <a:r>
              <a:rPr lang="en-GB" b="1" cap="none" dirty="0" smtClean="0">
                <a:solidFill>
                  <a:srgbClr val="FFFF00"/>
                </a:solidFill>
              </a:rPr>
              <a:t>The right frame of mind-</a:t>
            </a:r>
            <a:br>
              <a:rPr lang="en-GB" b="1" cap="none" dirty="0" smtClean="0">
                <a:solidFill>
                  <a:srgbClr val="FFFF00"/>
                </a:solidFill>
              </a:rPr>
            </a:br>
            <a:r>
              <a:rPr lang="en-GB" b="1" dirty="0" smtClean="0">
                <a:solidFill>
                  <a:srgbClr val="FFFF00"/>
                </a:solidFill>
              </a:rPr>
              <a:t>how is fundraising Godly work?</a:t>
            </a:r>
            <a:endParaRPr lang="en-GB" b="1" cap="none" dirty="0">
              <a:solidFill>
                <a:srgbClr val="FFFF00"/>
              </a:solidFill>
            </a:endParaRPr>
          </a:p>
        </p:txBody>
      </p:sp>
      <p:sp>
        <p:nvSpPr>
          <p:cNvPr id="4" name="Content Placeholder 3"/>
          <p:cNvSpPr>
            <a:spLocks noGrp="1"/>
          </p:cNvSpPr>
          <p:nvPr>
            <p:ph idx="1"/>
          </p:nvPr>
        </p:nvSpPr>
        <p:spPr>
          <a:xfrm>
            <a:off x="26399" y="2132856"/>
            <a:ext cx="9145016" cy="1944216"/>
          </a:xfrm>
        </p:spPr>
        <p:txBody>
          <a:bodyPr>
            <a:normAutofit fontScale="92500"/>
          </a:bodyPr>
          <a:lstStyle/>
          <a:p>
            <a:r>
              <a:rPr lang="en-GB" sz="4300" dirty="0" smtClean="0"/>
              <a:t>Fundraising </a:t>
            </a:r>
            <a:r>
              <a:rPr lang="en-GB" sz="4300" dirty="0"/>
              <a:t>is </a:t>
            </a:r>
            <a:r>
              <a:rPr lang="en-GB" sz="4300" dirty="0" smtClean="0"/>
              <a:t>missional</a:t>
            </a:r>
          </a:p>
          <a:p>
            <a:r>
              <a:rPr lang="en-GB" sz="4300" dirty="0"/>
              <a:t>‘Excellent fundraising </a:t>
            </a:r>
            <a:r>
              <a:rPr lang="en-GB" sz="4300" i="1" dirty="0"/>
              <a:t>for a better world’. </a:t>
            </a:r>
            <a:r>
              <a:rPr lang="en-GB" sz="4300" i="1" dirty="0" smtClean="0"/>
              <a:t> </a:t>
            </a:r>
            <a:r>
              <a:rPr lang="en-GB" sz="2600" dirty="0" smtClean="0"/>
              <a:t>Motto </a:t>
            </a:r>
            <a:r>
              <a:rPr lang="en-GB" sz="2600" dirty="0"/>
              <a:t>of the Institute of Fundraising</a:t>
            </a:r>
          </a:p>
          <a:p>
            <a:endParaRPr lang="en-GB" sz="4300" dirty="0"/>
          </a:p>
          <a:p>
            <a:endParaRPr lang="en-GB" sz="2600" b="0" dirty="0" smtClean="0">
              <a:latin typeface="+mj-lt"/>
            </a:endParaRPr>
          </a:p>
        </p:txBody>
      </p:sp>
      <p:pic>
        <p:nvPicPr>
          <p:cNvPr id="6" name="Picture 2" descr="C:\Users\emilyallen\AppData\Local\Microsoft\Windows\INetCache\IE\F6BMB6XL\Grace_Gospel_Mission_Socie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077072"/>
            <a:ext cx="3124184" cy="21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L</a:t>
            </a:r>
            <a:r>
              <a:rPr lang="en-GB" dirty="0" smtClean="0">
                <a:solidFill>
                  <a:srgbClr val="FFFF00"/>
                </a:solidFill>
              </a:rPr>
              <a:t>atest news- VAT reclaim scheme</a:t>
            </a:r>
            <a:endParaRPr lang="en-GB" dirty="0">
              <a:solidFill>
                <a:srgbClr val="FFFF00"/>
              </a:solidFill>
            </a:endParaRPr>
          </a:p>
        </p:txBody>
      </p:sp>
      <p:sp>
        <p:nvSpPr>
          <p:cNvPr id="3" name="Content Placeholder 2"/>
          <p:cNvSpPr>
            <a:spLocks noGrp="1"/>
          </p:cNvSpPr>
          <p:nvPr>
            <p:ph idx="1"/>
          </p:nvPr>
        </p:nvSpPr>
        <p:spPr>
          <a:xfrm>
            <a:off x="539552" y="1772816"/>
            <a:ext cx="7992888" cy="2376264"/>
          </a:xfrm>
          <a:solidFill>
            <a:schemeClr val="tx1"/>
          </a:solidFill>
        </p:spPr>
        <p:txBody>
          <a:bodyPr>
            <a:normAutofit/>
          </a:bodyPr>
          <a:lstStyle/>
          <a:p>
            <a:pPr marL="0" indent="0">
              <a:buNone/>
            </a:pPr>
            <a:r>
              <a:rPr lang="en-GB" b="1" dirty="0" smtClean="0">
                <a:solidFill>
                  <a:srgbClr val="0033CC"/>
                </a:solidFill>
              </a:rPr>
              <a:t>Listed Places of Worship Scheme</a:t>
            </a:r>
          </a:p>
          <a:p>
            <a:pPr marL="0" indent="0">
              <a:buNone/>
            </a:pPr>
            <a:r>
              <a:rPr lang="en-GB" b="1" dirty="0" smtClean="0">
                <a:solidFill>
                  <a:srgbClr val="0033CC"/>
                </a:solidFill>
              </a:rPr>
              <a:t>(VAT reclaim for grade listed churches on eligible items)</a:t>
            </a:r>
          </a:p>
          <a:p>
            <a:pPr marL="0" indent="0">
              <a:buNone/>
            </a:pPr>
            <a:r>
              <a:rPr lang="en-GB" u="sng" dirty="0" smtClean="0">
                <a:hlinkClick r:id="rId3"/>
              </a:rPr>
              <a:t>http</a:t>
            </a:r>
            <a:r>
              <a:rPr lang="en-GB" u="sng" dirty="0">
                <a:hlinkClick r:id="rId3"/>
              </a:rPr>
              <a:t>://www.lpwscheme.org.uk/</a:t>
            </a:r>
            <a:r>
              <a:rPr lang="en-GB" dirty="0"/>
              <a:t>.</a:t>
            </a:r>
          </a:p>
          <a:p>
            <a:pPr marL="0" indent="0">
              <a:buNone/>
            </a:pPr>
            <a:endParaRPr lang="en-GB" dirty="0">
              <a:solidFill>
                <a:srgbClr val="FFFF00"/>
              </a:solidFill>
            </a:endParaRPr>
          </a:p>
          <a:p>
            <a:endParaRPr lang="en-GB" dirty="0"/>
          </a:p>
        </p:txBody>
      </p:sp>
      <p:pic>
        <p:nvPicPr>
          <p:cNvPr id="4" name="Picture 2" descr="C:\Users\emilyallen\AppData\Local\Microsoft\Windows\INetCache\IE\4E53622U\744px-New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085184"/>
            <a:ext cx="2232248" cy="131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4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Latest news- Heritage Lottery Fund</a:t>
            </a:r>
            <a:endParaRPr lang="en-GB" dirty="0">
              <a:solidFill>
                <a:srgbClr val="FFFF00"/>
              </a:solidFill>
            </a:endParaRPr>
          </a:p>
        </p:txBody>
      </p:sp>
      <p:sp>
        <p:nvSpPr>
          <p:cNvPr id="3" name="Content Placeholder 2"/>
          <p:cNvSpPr>
            <a:spLocks noGrp="1"/>
          </p:cNvSpPr>
          <p:nvPr>
            <p:ph idx="1"/>
          </p:nvPr>
        </p:nvSpPr>
        <p:spPr>
          <a:xfrm>
            <a:off x="395536" y="1340768"/>
            <a:ext cx="8229600" cy="4525963"/>
          </a:xfrm>
        </p:spPr>
        <p:txBody>
          <a:bodyPr/>
          <a:lstStyle/>
          <a:p>
            <a:r>
              <a:rPr lang="en-GB" dirty="0" smtClean="0"/>
              <a:t>‘Grants for Places of Worship’ (GPOW)- now closed</a:t>
            </a:r>
          </a:p>
          <a:p>
            <a:r>
              <a:rPr lang="en-GB" dirty="0" smtClean="0"/>
              <a:t>Churches directed to existing other grant programmes, including:</a:t>
            </a:r>
          </a:p>
          <a:p>
            <a:pPr lvl="1"/>
            <a:r>
              <a:rPr lang="en-GB" dirty="0" smtClean="0"/>
              <a:t>‘Our Heritage’ (£10k-£100k)</a:t>
            </a:r>
          </a:p>
          <a:p>
            <a:pPr lvl="1"/>
            <a:r>
              <a:rPr lang="en-GB" dirty="0" smtClean="0"/>
              <a:t>Heritage’ (£100k-£m)</a:t>
            </a:r>
          </a:p>
          <a:p>
            <a:pPr lvl="1"/>
            <a:r>
              <a:rPr lang="en-GB" dirty="0" smtClean="0"/>
              <a:t>‘Resilient Heritage’- small and large grants</a:t>
            </a:r>
            <a:endParaRPr lang="en-GB" dirty="0"/>
          </a:p>
          <a:p>
            <a:pPr marL="457200" lvl="1" indent="0">
              <a:buNone/>
            </a:pPr>
            <a:endParaRPr lang="en-GB" dirty="0"/>
          </a:p>
        </p:txBody>
      </p:sp>
      <p:pic>
        <p:nvPicPr>
          <p:cNvPr id="3074" name="Picture 2" descr="C:\Users\emilyallen\AppData\Local\Microsoft\Windows\INetCache\IE\4E53622U\744px-New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445224"/>
            <a:ext cx="2232248" cy="131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52" y="0"/>
            <a:ext cx="8709114" cy="1143000"/>
          </a:xfrm>
        </p:spPr>
        <p:txBody>
          <a:bodyPr>
            <a:normAutofit/>
          </a:bodyPr>
          <a:lstStyle/>
          <a:p>
            <a:r>
              <a:rPr lang="en-GB" sz="1800" dirty="0" smtClean="0"/>
              <a:t>www.hlf.org.uk/looking-funding/what-we-fund/buildings-and-monuments/places-worship</a:t>
            </a:r>
            <a:endParaRPr lang="en-GB" sz="1800"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 y="1124744"/>
            <a:ext cx="917321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88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Fundraising top tips</a:t>
            </a:r>
            <a:endParaRPr lang="en-GB" dirty="0">
              <a:solidFill>
                <a:srgbClr val="FFFF00"/>
              </a:solidFill>
            </a:endParaRPr>
          </a:p>
        </p:txBody>
      </p:sp>
      <p:pic>
        <p:nvPicPr>
          <p:cNvPr id="2050" name="Picture 2" descr="C:\Users\emilyallen\AppData\Local\Microsoft\Windows\INetCache\IE\4E53622U\87da83696fbf318b03836e847582d960_w44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42100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3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T</a:t>
            </a:r>
            <a:r>
              <a:rPr lang="en-GB" b="1" dirty="0" smtClean="0">
                <a:solidFill>
                  <a:srgbClr val="FFFF00"/>
                </a:solidFill>
              </a:rPr>
              <a:t>op tip 1</a:t>
            </a:r>
            <a:endParaRPr lang="en-GB" b="1" dirty="0">
              <a:solidFill>
                <a:srgbClr val="FFFF00"/>
              </a:solidFill>
            </a:endParaRPr>
          </a:p>
        </p:txBody>
      </p:sp>
      <p:sp>
        <p:nvSpPr>
          <p:cNvPr id="3" name="Content Placeholder 2"/>
          <p:cNvSpPr>
            <a:spLocks noGrp="1"/>
          </p:cNvSpPr>
          <p:nvPr>
            <p:ph idx="1"/>
          </p:nvPr>
        </p:nvSpPr>
        <p:spPr>
          <a:xfrm>
            <a:off x="457200" y="1600200"/>
            <a:ext cx="7715200" cy="4525963"/>
          </a:xfrm>
        </p:spPr>
        <p:txBody>
          <a:bodyPr>
            <a:normAutofit/>
          </a:bodyPr>
          <a:lstStyle/>
          <a:p>
            <a:pPr marL="514350" lvl="0" indent="-514350">
              <a:buFont typeface="+mj-lt"/>
              <a:buAutoNum type="arabicPeriod"/>
            </a:pPr>
            <a:r>
              <a:rPr lang="en-GB" b="1" dirty="0">
                <a:solidFill>
                  <a:srgbClr val="FFFF00"/>
                </a:solidFill>
              </a:rPr>
              <a:t>Eligibility </a:t>
            </a:r>
            <a:r>
              <a:rPr lang="en-GB" b="1" dirty="0" smtClean="0">
                <a:solidFill>
                  <a:srgbClr val="FFFF00"/>
                </a:solidFill>
              </a:rPr>
              <a:t>and appropriateness</a:t>
            </a:r>
            <a:endParaRPr lang="en-GB" b="1" dirty="0">
              <a:solidFill>
                <a:srgbClr val="FFFF00"/>
              </a:solidFill>
            </a:endParaRPr>
          </a:p>
          <a:p>
            <a:pPr marL="514350" indent="-514350"/>
            <a:r>
              <a:rPr lang="en-GB" dirty="0" smtClean="0"/>
              <a:t>Select </a:t>
            </a:r>
            <a:r>
              <a:rPr lang="en-GB" dirty="0"/>
              <a:t>the right </a:t>
            </a:r>
            <a:r>
              <a:rPr lang="en-GB" dirty="0" smtClean="0"/>
              <a:t>funder(s)</a:t>
            </a:r>
            <a:r>
              <a:rPr lang="en-GB" dirty="0"/>
              <a:t> for your </a:t>
            </a:r>
            <a:r>
              <a:rPr lang="en-GB" dirty="0" smtClean="0"/>
              <a:t>project. Beware of ‘mission-creep’</a:t>
            </a:r>
          </a:p>
          <a:p>
            <a:pPr marL="514350" indent="-514350"/>
            <a:r>
              <a:rPr lang="en-GB" dirty="0" smtClean="0"/>
              <a:t>Prove you </a:t>
            </a:r>
            <a:r>
              <a:rPr lang="en-GB" dirty="0"/>
              <a:t>meet the </a:t>
            </a:r>
            <a:r>
              <a:rPr lang="en-GB" dirty="0" smtClean="0"/>
              <a:t>criteria</a:t>
            </a:r>
          </a:p>
          <a:p>
            <a:pPr marL="514350" indent="-514350"/>
            <a:r>
              <a:rPr lang="en-GB" dirty="0" smtClean="0"/>
              <a:t>Are you happy with t/c’s?</a:t>
            </a:r>
          </a:p>
          <a:p>
            <a:pPr marL="514350" indent="-514350"/>
            <a:r>
              <a:rPr lang="en-GB" dirty="0" smtClean="0"/>
              <a:t>The top reason why grant applications fail is they have not followed the guidance notes/are ineligible</a:t>
            </a:r>
            <a:endParaRPr lang="en-GB" dirty="0"/>
          </a:p>
          <a:p>
            <a:pPr>
              <a:buNone/>
            </a:pPr>
            <a:endParaRPr lang="en-GB" dirty="0"/>
          </a:p>
        </p:txBody>
      </p:sp>
      <p:pic>
        <p:nvPicPr>
          <p:cNvPr id="18436" name="Picture 4" descr="C:\Users\User\AppData\Local\Microsoft\Windows\Temporary Internet Files\Content.IE5\0OW4WVU5\Match_supermarch%C3%A9_logo[1].png"/>
          <p:cNvPicPr>
            <a:picLocks noChangeAspect="1" noChangeArrowheads="1"/>
          </p:cNvPicPr>
          <p:nvPr/>
        </p:nvPicPr>
        <p:blipFill>
          <a:blip r:embed="rId3" cstate="print"/>
          <a:srcRect/>
          <a:stretch>
            <a:fillRect/>
          </a:stretch>
        </p:blipFill>
        <p:spPr bwMode="auto">
          <a:xfrm>
            <a:off x="6119539" y="3068960"/>
            <a:ext cx="2698688" cy="1080120"/>
          </a:xfrm>
          <a:prstGeom prst="rect">
            <a:avLst/>
          </a:prstGeom>
          <a:noFill/>
        </p:spPr>
      </p:pic>
    </p:spTree>
    <p:extLst>
      <p:ext uri="{BB962C8B-B14F-4D97-AF65-F5344CB8AC3E}">
        <p14:creationId xmlns:p14="http://schemas.microsoft.com/office/powerpoint/2010/main" val="393764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FF00"/>
                </a:solidFill>
              </a:rPr>
              <a:t>Eligibility and appropriateness- develop a fundraising strategy</a:t>
            </a:r>
            <a:endParaRPr lang="en-GB"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7541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283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801</TotalTime>
  <Words>2137</Words>
  <Application>Microsoft Office PowerPoint</Application>
  <PresentationFormat>On-screen Show (4:3)</PresentationFormat>
  <Paragraphs>275</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Today’s presentation</vt:lpstr>
      <vt:lpstr>The right frame of mind- how is fundraising Godly work?</vt:lpstr>
      <vt:lpstr>Latest news- VAT reclaim scheme</vt:lpstr>
      <vt:lpstr>Latest news- Heritage Lottery Fund</vt:lpstr>
      <vt:lpstr>www.hlf.org.uk/looking-funding/what-we-fund/buildings-and-monuments/places-worship</vt:lpstr>
      <vt:lpstr>Fundraising top tips</vt:lpstr>
      <vt:lpstr>Top tip 1</vt:lpstr>
      <vt:lpstr>Eligibility and appropriateness- develop a fundraising strategy</vt:lpstr>
      <vt:lpstr>PowerPoint Presentation</vt:lpstr>
      <vt:lpstr>Top tip 3</vt:lpstr>
      <vt:lpstr>Outcomes definition</vt:lpstr>
      <vt:lpstr>Top tip 4</vt:lpstr>
      <vt:lpstr>Top tip 5</vt:lpstr>
      <vt:lpstr>Next steps- Case for Support</vt:lpstr>
      <vt:lpstr>PowerPoint Presentation</vt:lpstr>
      <vt:lpstr>Online fundraising resources</vt:lpstr>
      <vt:lpstr>www.chester.anglican.org/ Mission </vt:lpstr>
      <vt:lpstr>www.parishresources.org.uk </vt:lpstr>
      <vt:lpstr>PowerPoint Presentation</vt:lpstr>
      <vt:lpstr>Training: Buildings for mission</vt:lpstr>
      <vt:lpstr>Training cont…</vt:lpstr>
      <vt:lpstr>Training needs survey</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Visitor Welcome</dc:title>
  <dc:creator>Emily Allen</dc:creator>
  <cp:lastModifiedBy>Pat Pugh</cp:lastModifiedBy>
  <cp:revision>117</cp:revision>
  <cp:lastPrinted>2015-04-10T12:06:03Z</cp:lastPrinted>
  <dcterms:created xsi:type="dcterms:W3CDTF">2015-03-23T13:35:53Z</dcterms:created>
  <dcterms:modified xsi:type="dcterms:W3CDTF">2017-10-02T11:54:12Z</dcterms:modified>
</cp:coreProperties>
</file>