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9" r:id="rId3"/>
    <p:sldId id="293" r:id="rId4"/>
    <p:sldId id="291" r:id="rId5"/>
    <p:sldId id="292" r:id="rId6"/>
    <p:sldId id="290" r:id="rId7"/>
    <p:sldId id="281" r:id="rId8"/>
    <p:sldId id="280" r:id="rId9"/>
    <p:sldId id="257" r:id="rId10"/>
    <p:sldId id="282" r:id="rId11"/>
    <p:sldId id="284" r:id="rId12"/>
    <p:sldId id="288" r:id="rId13"/>
    <p:sldId id="289" r:id="rId14"/>
    <p:sldId id="295" r:id="rId15"/>
    <p:sldId id="286" r:id="rId16"/>
    <p:sldId id="279" r:id="rId17"/>
    <p:sldId id="271" r:id="rId18"/>
    <p:sldId id="263" r:id="rId19"/>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BA2606A5-8841-4A90-A90C-1236CE421F4C}" type="datetimeFigureOut">
              <a:rPr lang="en-US" smtClean="0"/>
              <a:t>10/3/2017</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7217B42E-6C32-4C3D-A31C-AF8CABE50AEC}" type="slidenum">
              <a:rPr lang="en-US" smtClean="0"/>
              <a:t>‹#›</a:t>
            </a:fld>
            <a:endParaRPr lang="en-US"/>
          </a:p>
        </p:txBody>
      </p:sp>
    </p:spTree>
    <p:extLst>
      <p:ext uri="{BB962C8B-B14F-4D97-AF65-F5344CB8AC3E}">
        <p14:creationId xmlns:p14="http://schemas.microsoft.com/office/powerpoint/2010/main" val="30788607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DC6A81-884A-4A28-8862-3EC8C1F6A30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285906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C6A81-884A-4A28-8862-3EC8C1F6A30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278897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C6A81-884A-4A28-8862-3EC8C1F6A30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387783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C6A81-884A-4A28-8862-3EC8C1F6A30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386527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C6A81-884A-4A28-8862-3EC8C1F6A30C}"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355145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DC6A81-884A-4A28-8862-3EC8C1F6A30C}"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321732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C6A81-884A-4A28-8862-3EC8C1F6A30C}"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121015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DC6A81-884A-4A28-8862-3EC8C1F6A30C}"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101041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C6A81-884A-4A28-8862-3EC8C1F6A30C}"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23987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C6A81-884A-4A28-8862-3EC8C1F6A30C}"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233245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C6A81-884A-4A28-8862-3EC8C1F6A30C}"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34DA0-9DDD-4F97-993C-E383C1531E0A}" type="slidenum">
              <a:rPr lang="en-US" smtClean="0"/>
              <a:t>‹#›</a:t>
            </a:fld>
            <a:endParaRPr lang="en-US"/>
          </a:p>
        </p:txBody>
      </p:sp>
    </p:spTree>
    <p:extLst>
      <p:ext uri="{BB962C8B-B14F-4D97-AF65-F5344CB8AC3E}">
        <p14:creationId xmlns:p14="http://schemas.microsoft.com/office/powerpoint/2010/main" val="419604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C6A81-884A-4A28-8862-3EC8C1F6A30C}" type="datetimeFigureOut">
              <a:rPr lang="en-US" smtClean="0"/>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34DA0-9DDD-4F97-993C-E383C1531E0A}" type="slidenum">
              <a:rPr lang="en-US" smtClean="0"/>
              <a:t>‹#›</a:t>
            </a:fld>
            <a:endParaRPr lang="en-US"/>
          </a:p>
        </p:txBody>
      </p:sp>
    </p:spTree>
    <p:extLst>
      <p:ext uri="{BB962C8B-B14F-4D97-AF65-F5344CB8AC3E}">
        <p14:creationId xmlns:p14="http://schemas.microsoft.com/office/powerpoint/2010/main" val="3314222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Be8vFPtSVQ"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onathan.masters@chester.anglica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9376639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8000" dirty="0" smtClean="0"/>
              <a:t>Church Wardens: </a:t>
            </a:r>
            <a:r>
              <a:rPr lang="en-GB" sz="8000" dirty="0"/>
              <a:t/>
            </a:r>
            <a:br>
              <a:rPr lang="en-GB" sz="8000" dirty="0"/>
            </a:br>
            <a:r>
              <a:rPr lang="en-GB" sz="8000" dirty="0" smtClean="0"/>
              <a:t>Inspiring </a:t>
            </a:r>
            <a:r>
              <a:rPr lang="en-GB" sz="8000" dirty="0"/>
              <a:t>Younger Generations</a:t>
            </a:r>
            <a:endParaRPr lang="en-US" sz="8000" dirty="0"/>
          </a:p>
        </p:txBody>
      </p:sp>
    </p:spTree>
    <p:extLst>
      <p:ext uri="{BB962C8B-B14F-4D97-AF65-F5344CB8AC3E}">
        <p14:creationId xmlns:p14="http://schemas.microsoft.com/office/powerpoint/2010/main" val="2863510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61006-E56B-4D11-BA1E-80A2BE13F8C5}"/>
              </a:ext>
            </a:extLst>
          </p:cNvPr>
          <p:cNvSpPr>
            <a:spLocks noGrp="1"/>
          </p:cNvSpPr>
          <p:nvPr>
            <p:ph type="title"/>
          </p:nvPr>
        </p:nvSpPr>
        <p:spPr/>
        <p:txBody>
          <a:bodyPr/>
          <a:lstStyle/>
          <a:p>
            <a:r>
              <a:rPr lang="en-GB" dirty="0"/>
              <a:t>More Statistics…</a:t>
            </a:r>
          </a:p>
        </p:txBody>
      </p:sp>
      <p:sp>
        <p:nvSpPr>
          <p:cNvPr id="3" name="Content Placeholder 2">
            <a:extLst>
              <a:ext uri="{FF2B5EF4-FFF2-40B4-BE49-F238E27FC236}">
                <a16:creationId xmlns:a16="http://schemas.microsoft.com/office/drawing/2014/main" xmlns="" id="{B0C9B103-EED4-421C-9683-637BF7CEB8F0}"/>
              </a:ext>
            </a:extLst>
          </p:cNvPr>
          <p:cNvSpPr>
            <a:spLocks noGrp="1"/>
          </p:cNvSpPr>
          <p:nvPr>
            <p:ph idx="1"/>
          </p:nvPr>
        </p:nvSpPr>
        <p:spPr/>
        <p:txBody>
          <a:bodyPr>
            <a:normAutofit lnSpcReduction="10000"/>
          </a:bodyPr>
          <a:lstStyle/>
          <a:p>
            <a:r>
              <a:rPr lang="en-GB" dirty="0"/>
              <a:t>20% of 11-18s self identify as active followers of Jesus</a:t>
            </a:r>
          </a:p>
          <a:p>
            <a:r>
              <a:rPr lang="en-GB" dirty="0"/>
              <a:t>13% of 11-18s identify as practising Christians</a:t>
            </a:r>
          </a:p>
          <a:p>
            <a:r>
              <a:rPr lang="en-GB" dirty="0"/>
              <a:t>37% of 11-18s believe in the Resurrection</a:t>
            </a:r>
          </a:p>
          <a:p>
            <a:r>
              <a:rPr lang="en-GB" dirty="0"/>
              <a:t>Top three reasons for 11-18s coming to faith:</a:t>
            </a:r>
          </a:p>
          <a:p>
            <a:pPr>
              <a:buFontTx/>
              <a:buChar char="-"/>
            </a:pPr>
            <a:r>
              <a:rPr lang="en-GB" dirty="0"/>
              <a:t>Growing up in a Christian family</a:t>
            </a:r>
          </a:p>
          <a:p>
            <a:pPr>
              <a:buFontTx/>
              <a:buChar char="-"/>
            </a:pPr>
            <a:r>
              <a:rPr lang="en-GB" dirty="0"/>
              <a:t>Reading the Bible</a:t>
            </a:r>
          </a:p>
          <a:p>
            <a:pPr>
              <a:buFontTx/>
              <a:buChar char="-"/>
            </a:pPr>
            <a:r>
              <a:rPr lang="en-GB" dirty="0"/>
              <a:t>Sunday School</a:t>
            </a:r>
          </a:p>
        </p:txBody>
      </p:sp>
      <p:pic>
        <p:nvPicPr>
          <p:cNvPr id="4" name="Picture 3" descr="C:\Users\jonathanmasters\AppData\Local\Microsoft\Windows\INetCache\IE\GEH3MAX6\graph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16632"/>
            <a:ext cx="1123747" cy="127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309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US" dirty="0"/>
          </a:p>
        </p:txBody>
      </p:sp>
      <p:sp>
        <p:nvSpPr>
          <p:cNvPr id="3" name="Content Placeholder 2"/>
          <p:cNvSpPr>
            <a:spLocks noGrp="1"/>
          </p:cNvSpPr>
          <p:nvPr>
            <p:ph idx="1"/>
          </p:nvPr>
        </p:nvSpPr>
        <p:spPr/>
        <p:txBody>
          <a:bodyPr/>
          <a:lstStyle/>
          <a:p>
            <a:r>
              <a:rPr lang="en-GB" dirty="0" smtClean="0"/>
              <a:t>Do any of these statistics surprise you?</a:t>
            </a:r>
          </a:p>
          <a:p>
            <a:r>
              <a:rPr lang="en-GB" dirty="0" smtClean="0"/>
              <a:t>Which ones would you like to question?</a:t>
            </a:r>
          </a:p>
          <a:p>
            <a:r>
              <a:rPr lang="en-GB" dirty="0" smtClean="0"/>
              <a:t>What are the implications of these statistics for the church?</a:t>
            </a:r>
          </a:p>
          <a:p>
            <a:endParaRPr lang="en-US" dirty="0"/>
          </a:p>
        </p:txBody>
      </p:sp>
      <p:pic>
        <p:nvPicPr>
          <p:cNvPr id="3076" name="Picture 4" descr="C:\Users\jonathanmasters\AppData\Local\Microsoft\Windows\INetCache\IE\GEH3MAX6\demikl-3D-rounded-speech-bubb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359527"/>
            <a:ext cx="883796" cy="88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226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Rooted in the Church</a:t>
            </a:r>
            <a:endParaRPr lang="en-US" dirty="0"/>
          </a:p>
        </p:txBody>
      </p:sp>
      <p:pic>
        <p:nvPicPr>
          <p:cNvPr id="5" name="Picture 2" descr="C:\Users\jonathanmasters\AppData\Local\Microsoft\Windows\INetCache\IE\9N62UM7O\movie_ree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6971" y="116632"/>
            <a:ext cx="720080" cy="7074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r>
              <a:rPr lang="en-US" dirty="0">
                <a:hlinkClick r:id="rId3"/>
              </a:rPr>
              <a:t>https://</a:t>
            </a:r>
            <a:r>
              <a:rPr lang="en-US" dirty="0" smtClean="0">
                <a:hlinkClick r:id="rId3"/>
              </a:rPr>
              <a:t>www.youtube.com/watch?v=IBe8vFPtSVQ</a:t>
            </a:r>
            <a:endParaRPr lang="en-US" dirty="0" smtClean="0"/>
          </a:p>
          <a:p>
            <a:pPr marL="0" indent="0">
              <a:buNone/>
            </a:pPr>
            <a:endParaRPr lang="en-US" dirty="0"/>
          </a:p>
        </p:txBody>
      </p:sp>
    </p:spTree>
    <p:extLst>
      <p:ext uri="{BB962C8B-B14F-4D97-AF65-F5344CB8AC3E}">
        <p14:creationId xmlns:p14="http://schemas.microsoft.com/office/powerpoint/2010/main" val="2761270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US" dirty="0"/>
          </a:p>
        </p:txBody>
      </p:sp>
      <p:sp>
        <p:nvSpPr>
          <p:cNvPr id="3" name="Content Placeholder 2"/>
          <p:cNvSpPr>
            <a:spLocks noGrp="1"/>
          </p:cNvSpPr>
          <p:nvPr>
            <p:ph idx="1"/>
          </p:nvPr>
        </p:nvSpPr>
        <p:spPr/>
        <p:txBody>
          <a:bodyPr/>
          <a:lstStyle/>
          <a:p>
            <a:r>
              <a:rPr lang="en-GB" dirty="0" smtClean="0"/>
              <a:t>Would you add anything else to this list?</a:t>
            </a:r>
          </a:p>
          <a:p>
            <a:r>
              <a:rPr lang="en-GB" dirty="0" smtClean="0"/>
              <a:t>Choose one you think your church is good at. Share with the group why this is.</a:t>
            </a:r>
          </a:p>
          <a:p>
            <a:r>
              <a:rPr lang="en-GB" dirty="0" smtClean="0"/>
              <a:t>How, if at all, will this help you think differently about children and young people in church?</a:t>
            </a:r>
          </a:p>
          <a:p>
            <a:endParaRPr lang="en-US" dirty="0"/>
          </a:p>
        </p:txBody>
      </p:sp>
      <p:pic>
        <p:nvPicPr>
          <p:cNvPr id="3076" name="Picture 4" descr="C:\Users\jonathanmasters\AppData\Local\Microsoft\Windows\INetCache\IE\GEH3MAX6\demikl-3D-rounded-speech-bubb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359527"/>
            <a:ext cx="883796" cy="8837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60686" y="4725144"/>
            <a:ext cx="2160240" cy="1323439"/>
          </a:xfrm>
          <a:prstGeom prst="rect">
            <a:avLst/>
          </a:prstGeom>
          <a:noFill/>
        </p:spPr>
        <p:txBody>
          <a:bodyPr wrap="square" rtlCol="0">
            <a:spAutoFit/>
          </a:bodyPr>
          <a:lstStyle/>
          <a:p>
            <a:pPr algn="ctr"/>
            <a:r>
              <a:rPr lang="en-GB" sz="2000" b="1" dirty="0" smtClean="0"/>
              <a:t>Inclusion</a:t>
            </a:r>
          </a:p>
          <a:p>
            <a:pPr algn="ctr"/>
            <a:r>
              <a:rPr lang="en-GB" sz="2000" b="1" dirty="0" smtClean="0"/>
              <a:t>Equality</a:t>
            </a:r>
          </a:p>
          <a:p>
            <a:pPr algn="ctr"/>
            <a:r>
              <a:rPr lang="en-GB" sz="2000" b="1" dirty="0" smtClean="0"/>
              <a:t>Space</a:t>
            </a:r>
          </a:p>
          <a:p>
            <a:pPr algn="ctr"/>
            <a:r>
              <a:rPr lang="en-GB" sz="2000" b="1" dirty="0" smtClean="0"/>
              <a:t>Leadership</a:t>
            </a:r>
            <a:endParaRPr lang="en-US" sz="2000" b="1" dirty="0"/>
          </a:p>
        </p:txBody>
      </p:sp>
    </p:spTree>
    <p:extLst>
      <p:ext uri="{BB962C8B-B14F-4D97-AF65-F5344CB8AC3E}">
        <p14:creationId xmlns:p14="http://schemas.microsoft.com/office/powerpoint/2010/main" val="2506850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Year Aims</a:t>
            </a:r>
            <a:endParaRPr lang="en-US" dirty="0"/>
          </a:p>
        </p:txBody>
      </p:sp>
      <p:sp>
        <p:nvSpPr>
          <p:cNvPr id="3" name="Content Placeholder 2"/>
          <p:cNvSpPr>
            <a:spLocks noGrp="1"/>
          </p:cNvSpPr>
          <p:nvPr>
            <p:ph idx="1"/>
          </p:nvPr>
        </p:nvSpPr>
        <p:spPr/>
        <p:txBody>
          <a:bodyPr>
            <a:normAutofit fontScale="77500" lnSpcReduction="20000"/>
          </a:bodyPr>
          <a:lstStyle/>
          <a:p>
            <a:pPr lvl="0"/>
            <a:r>
              <a:rPr lang="en-GB" dirty="0"/>
              <a:t>To enable parishes to be </a:t>
            </a:r>
            <a:r>
              <a:rPr lang="en-GB" i="1" dirty="0"/>
              <a:t>relevant</a:t>
            </a:r>
            <a:r>
              <a:rPr lang="en-GB" dirty="0"/>
              <a:t> to families.</a:t>
            </a:r>
            <a:endParaRPr lang="en-US" dirty="0"/>
          </a:p>
          <a:p>
            <a:pPr lvl="0"/>
            <a:r>
              <a:rPr lang="en-GB" dirty="0"/>
              <a:t>To see love and service of God </a:t>
            </a:r>
            <a:r>
              <a:rPr lang="en-GB" i="1" dirty="0"/>
              <a:t>prioritised</a:t>
            </a:r>
            <a:r>
              <a:rPr lang="en-GB" dirty="0"/>
              <a:t> by young people, children and families.</a:t>
            </a:r>
            <a:endParaRPr lang="en-US" dirty="0"/>
          </a:p>
          <a:p>
            <a:pPr lvl="0"/>
            <a:r>
              <a:rPr lang="en-GB" dirty="0"/>
              <a:t>To see children welcomed and understood to be </a:t>
            </a:r>
            <a:r>
              <a:rPr lang="en-GB" i="1" dirty="0"/>
              <a:t>models</a:t>
            </a:r>
            <a:r>
              <a:rPr lang="en-GB" dirty="0"/>
              <a:t> for discipleship, having a voice which is </a:t>
            </a:r>
            <a:r>
              <a:rPr lang="en-GB" i="1" dirty="0"/>
              <a:t>heard</a:t>
            </a:r>
            <a:r>
              <a:rPr lang="en-GB" dirty="0"/>
              <a:t> at Diocesan and Parish level.</a:t>
            </a:r>
            <a:endParaRPr lang="en-US" dirty="0"/>
          </a:p>
          <a:p>
            <a:pPr lvl="0"/>
            <a:r>
              <a:rPr lang="en-GB" dirty="0"/>
              <a:t>To </a:t>
            </a:r>
            <a:r>
              <a:rPr lang="en-GB" i="1" dirty="0"/>
              <a:t>equip</a:t>
            </a:r>
            <a:r>
              <a:rPr lang="en-GB" dirty="0"/>
              <a:t> parishes to welcome and support at risk and marginalised young people, including NEET young people, those in prison, those with individual needs, those from troubled families, on the street, excluded and those with mental health issues.</a:t>
            </a:r>
            <a:endParaRPr lang="en-US" dirty="0"/>
          </a:p>
          <a:p>
            <a:pPr lvl="0"/>
            <a:r>
              <a:rPr lang="en-GB" dirty="0"/>
              <a:t>To aid parishes in being a safe haven and </a:t>
            </a:r>
            <a:r>
              <a:rPr lang="en-GB" i="1" dirty="0"/>
              <a:t>community</a:t>
            </a:r>
            <a:r>
              <a:rPr lang="en-GB" dirty="0"/>
              <a:t> for all children, young people and families.</a:t>
            </a:r>
            <a:endParaRPr lang="en-US" dirty="0"/>
          </a:p>
          <a:p>
            <a:pPr marL="0" indent="0">
              <a:buNone/>
            </a:pPr>
            <a:endParaRPr lang="en-US" dirty="0"/>
          </a:p>
        </p:txBody>
      </p:sp>
    </p:spTree>
    <p:extLst>
      <p:ext uri="{BB962C8B-B14F-4D97-AF65-F5344CB8AC3E}">
        <p14:creationId xmlns:p14="http://schemas.microsoft.com/office/powerpoint/2010/main" val="63012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Stranded Approach</a:t>
            </a:r>
            <a:endParaRPr lang="en-US" dirty="0"/>
          </a:p>
        </p:txBody>
      </p:sp>
      <p:sp>
        <p:nvSpPr>
          <p:cNvPr id="3" name="Content Placeholder 2"/>
          <p:cNvSpPr>
            <a:spLocks noGrp="1"/>
          </p:cNvSpPr>
          <p:nvPr>
            <p:ph idx="1"/>
          </p:nvPr>
        </p:nvSpPr>
        <p:spPr/>
        <p:txBody>
          <a:bodyPr/>
          <a:lstStyle/>
          <a:p>
            <a:r>
              <a:rPr lang="en-GB" dirty="0" smtClean="0"/>
              <a:t>Parishes</a:t>
            </a:r>
          </a:p>
          <a:p>
            <a:r>
              <a:rPr lang="en-GB" dirty="0" smtClean="0"/>
              <a:t>Schools</a:t>
            </a:r>
          </a:p>
          <a:p>
            <a:r>
              <a:rPr lang="en-GB" dirty="0" smtClean="0"/>
              <a:t>New ways of being and doing church</a:t>
            </a:r>
            <a:endParaRPr lang="en-US" dirty="0"/>
          </a:p>
        </p:txBody>
      </p:sp>
    </p:spTree>
    <p:extLst>
      <p:ext uri="{BB962C8B-B14F-4D97-AF65-F5344CB8AC3E}">
        <p14:creationId xmlns:p14="http://schemas.microsoft.com/office/powerpoint/2010/main" val="3390436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004" y="1916832"/>
            <a:ext cx="4499992" cy="33749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C:\Users\jonathanmasters\AppData\Local\Microsoft\Windows\INetCache\IE\K0VU7EU4\question-mark-e12905338404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260648"/>
            <a:ext cx="682631" cy="92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74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Next?</a:t>
            </a:r>
            <a:endParaRPr lang="en-US" dirty="0"/>
          </a:p>
        </p:txBody>
      </p:sp>
      <p:sp>
        <p:nvSpPr>
          <p:cNvPr id="3" name="Content Placeholder 2"/>
          <p:cNvSpPr>
            <a:spLocks noGrp="1"/>
          </p:cNvSpPr>
          <p:nvPr>
            <p:ph idx="1"/>
          </p:nvPr>
        </p:nvSpPr>
        <p:spPr>
          <a:xfrm>
            <a:off x="467544" y="1844824"/>
            <a:ext cx="8229600" cy="1900808"/>
          </a:xfrm>
        </p:spPr>
        <p:txBody>
          <a:bodyPr/>
          <a:lstStyle/>
          <a:p>
            <a:pPr marL="0" indent="0" algn="ctr">
              <a:buNone/>
            </a:pPr>
            <a:r>
              <a:rPr lang="en-GB" dirty="0"/>
              <a:t>It is for you to decide…</a:t>
            </a:r>
          </a:p>
          <a:p>
            <a:pPr marL="0" indent="0">
              <a:buNone/>
            </a:pPr>
            <a:endParaRPr lang="en-US" dirty="0"/>
          </a:p>
        </p:txBody>
      </p:sp>
      <p:pic>
        <p:nvPicPr>
          <p:cNvPr id="1026" name="Picture 2" descr="C:\Users\jonathanmasters\Pictures\feet3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36912"/>
            <a:ext cx="3417087"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696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Details</a:t>
            </a:r>
            <a:endParaRPr lang="en-US" dirty="0"/>
          </a:p>
        </p:txBody>
      </p:sp>
      <p:sp>
        <p:nvSpPr>
          <p:cNvPr id="3" name="Content Placeholder 2"/>
          <p:cNvSpPr>
            <a:spLocks noGrp="1"/>
          </p:cNvSpPr>
          <p:nvPr>
            <p:ph idx="1"/>
          </p:nvPr>
        </p:nvSpPr>
        <p:spPr>
          <a:xfrm>
            <a:off x="467544" y="1772816"/>
            <a:ext cx="8229600" cy="4525963"/>
          </a:xfrm>
        </p:spPr>
        <p:txBody>
          <a:bodyPr/>
          <a:lstStyle/>
          <a:p>
            <a:pPr marL="0" indent="0" algn="ctr">
              <a:buNone/>
            </a:pPr>
            <a:r>
              <a:rPr lang="en-GB" dirty="0">
                <a:hlinkClick r:id="rId2"/>
              </a:rPr>
              <a:t>jonathan.masters@chester.anglican.org</a:t>
            </a:r>
            <a:endParaRPr lang="en-GB" dirty="0"/>
          </a:p>
          <a:p>
            <a:pPr marL="0" indent="0" algn="ctr">
              <a:buNone/>
            </a:pPr>
            <a:r>
              <a:rPr lang="en-GB" dirty="0"/>
              <a:t>Phone: 01928 718834 ext. </a:t>
            </a:r>
            <a:r>
              <a:rPr lang="en-GB" dirty="0" smtClean="0"/>
              <a:t>231</a:t>
            </a:r>
            <a:endParaRPr lang="en-GB" dirty="0"/>
          </a:p>
        </p:txBody>
      </p:sp>
    </p:spTree>
    <p:extLst>
      <p:ext uri="{BB962C8B-B14F-4D97-AF65-F5344CB8AC3E}">
        <p14:creationId xmlns:p14="http://schemas.microsoft.com/office/powerpoint/2010/main" val="71941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of all…</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GB" sz="16600" dirty="0"/>
              <a:t>Thank you!</a:t>
            </a:r>
          </a:p>
        </p:txBody>
      </p:sp>
    </p:spTree>
    <p:extLst>
      <p:ext uri="{BB962C8B-B14F-4D97-AF65-F5344CB8AC3E}">
        <p14:creationId xmlns:p14="http://schemas.microsoft.com/office/powerpoint/2010/main" val="380369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want to get out of today?</a:t>
            </a:r>
            <a:endParaRPr lang="en-US" dirty="0"/>
          </a:p>
        </p:txBody>
      </p:sp>
      <p:sp>
        <p:nvSpPr>
          <p:cNvPr id="3" name="Content Placeholder 2"/>
          <p:cNvSpPr>
            <a:spLocks noGrp="1"/>
          </p:cNvSpPr>
          <p:nvPr>
            <p:ph idx="1"/>
          </p:nvPr>
        </p:nvSpPr>
        <p:spPr/>
        <p:txBody>
          <a:bodyPr/>
          <a:lstStyle/>
          <a:p>
            <a:r>
              <a:rPr lang="en-GB" dirty="0" smtClean="0"/>
              <a:t>An understanding of why it is important that younger generations are part of the church</a:t>
            </a:r>
          </a:p>
          <a:p>
            <a:r>
              <a:rPr lang="en-GB" dirty="0" smtClean="0"/>
              <a:t>An understanding of how we can encourage younger generations to be part of the church</a:t>
            </a:r>
            <a:endParaRPr lang="en-US" dirty="0"/>
          </a:p>
        </p:txBody>
      </p:sp>
    </p:spTree>
    <p:extLst>
      <p:ext uri="{BB962C8B-B14F-4D97-AF65-F5344CB8AC3E}">
        <p14:creationId xmlns:p14="http://schemas.microsoft.com/office/powerpoint/2010/main" val="366269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expect…</a:t>
            </a:r>
            <a:endParaRPr lang="en-US" dirty="0"/>
          </a:p>
        </p:txBody>
      </p:sp>
      <p:sp>
        <p:nvSpPr>
          <p:cNvPr id="3" name="Content Placeholder 2"/>
          <p:cNvSpPr>
            <a:spLocks noGrp="1"/>
          </p:cNvSpPr>
          <p:nvPr>
            <p:ph idx="1"/>
          </p:nvPr>
        </p:nvSpPr>
        <p:spPr/>
        <p:txBody>
          <a:bodyPr/>
          <a:lstStyle/>
          <a:p>
            <a:r>
              <a:rPr lang="en-GB" dirty="0" smtClean="0"/>
              <a:t>Theology</a:t>
            </a:r>
          </a:p>
          <a:p>
            <a:r>
              <a:rPr lang="en-GB" dirty="0" smtClean="0"/>
              <a:t>Theory</a:t>
            </a:r>
          </a:p>
          <a:p>
            <a:r>
              <a:rPr lang="en-GB" dirty="0" smtClean="0"/>
              <a:t>Statistics</a:t>
            </a:r>
          </a:p>
          <a:p>
            <a:r>
              <a:rPr lang="en-GB" dirty="0" smtClean="0"/>
              <a:t>Discussion</a:t>
            </a:r>
            <a:endParaRPr lang="en-US" dirty="0"/>
          </a:p>
        </p:txBody>
      </p:sp>
    </p:spTree>
    <p:extLst>
      <p:ext uri="{BB962C8B-B14F-4D97-AF65-F5344CB8AC3E}">
        <p14:creationId xmlns:p14="http://schemas.microsoft.com/office/powerpoint/2010/main" val="281318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Theology</a:t>
            </a:r>
            <a:endParaRPr lang="en-US" dirty="0"/>
          </a:p>
        </p:txBody>
      </p:sp>
      <p:sp>
        <p:nvSpPr>
          <p:cNvPr id="5" name="TextBox 4"/>
          <p:cNvSpPr txBox="1"/>
          <p:nvPr/>
        </p:nvSpPr>
        <p:spPr>
          <a:xfrm>
            <a:off x="323528" y="1340768"/>
            <a:ext cx="2160240" cy="1200329"/>
          </a:xfrm>
          <a:prstGeom prst="rect">
            <a:avLst/>
          </a:prstGeom>
          <a:noFill/>
        </p:spPr>
        <p:txBody>
          <a:bodyPr wrap="square" rtlCol="0">
            <a:spAutoFit/>
          </a:bodyPr>
          <a:lstStyle/>
          <a:p>
            <a:pPr algn="ctr"/>
            <a:r>
              <a:rPr lang="en-GB" sz="2400" dirty="0" smtClean="0"/>
              <a:t>Ministering with the marginalised</a:t>
            </a:r>
            <a:endParaRPr lang="en-US" sz="2400" dirty="0"/>
          </a:p>
        </p:txBody>
      </p:sp>
      <p:sp>
        <p:nvSpPr>
          <p:cNvPr id="6" name="TextBox 5"/>
          <p:cNvSpPr txBox="1"/>
          <p:nvPr/>
        </p:nvSpPr>
        <p:spPr>
          <a:xfrm>
            <a:off x="5940152" y="3995772"/>
            <a:ext cx="2664296" cy="1569660"/>
          </a:xfrm>
          <a:prstGeom prst="rect">
            <a:avLst/>
          </a:prstGeom>
          <a:noFill/>
        </p:spPr>
        <p:txBody>
          <a:bodyPr wrap="square" rtlCol="0">
            <a:spAutoFit/>
          </a:bodyPr>
          <a:lstStyle/>
          <a:p>
            <a:pPr algn="ctr"/>
            <a:r>
              <a:rPr lang="en-GB" sz="2400" dirty="0" smtClean="0"/>
              <a:t>The kingdom of Heaven belongs to such as these:</a:t>
            </a:r>
          </a:p>
          <a:p>
            <a:pPr algn="ctr"/>
            <a:r>
              <a:rPr lang="en-GB" sz="2400" dirty="0" smtClean="0"/>
              <a:t>Matthew 19:14</a:t>
            </a:r>
          </a:p>
        </p:txBody>
      </p:sp>
      <p:sp>
        <p:nvSpPr>
          <p:cNvPr id="7" name="TextBox 6"/>
          <p:cNvSpPr txBox="1"/>
          <p:nvPr/>
        </p:nvSpPr>
        <p:spPr>
          <a:xfrm>
            <a:off x="1403648" y="4365104"/>
            <a:ext cx="1547664" cy="830997"/>
          </a:xfrm>
          <a:prstGeom prst="rect">
            <a:avLst/>
          </a:prstGeom>
          <a:noFill/>
        </p:spPr>
        <p:txBody>
          <a:bodyPr wrap="square" rtlCol="0">
            <a:spAutoFit/>
          </a:bodyPr>
          <a:lstStyle/>
          <a:p>
            <a:pPr algn="ctr"/>
            <a:r>
              <a:rPr lang="en-GB" sz="2400" dirty="0" smtClean="0"/>
              <a:t>Pass it on: Psalm 78 </a:t>
            </a:r>
            <a:endParaRPr lang="en-US" sz="2400" dirty="0"/>
          </a:p>
        </p:txBody>
      </p:sp>
      <p:sp>
        <p:nvSpPr>
          <p:cNvPr id="8" name="TextBox 7"/>
          <p:cNvSpPr txBox="1"/>
          <p:nvPr/>
        </p:nvSpPr>
        <p:spPr>
          <a:xfrm>
            <a:off x="3822344" y="2420888"/>
            <a:ext cx="1547664" cy="1200329"/>
          </a:xfrm>
          <a:prstGeom prst="rect">
            <a:avLst/>
          </a:prstGeom>
          <a:noFill/>
        </p:spPr>
        <p:txBody>
          <a:bodyPr wrap="square" rtlCol="0">
            <a:spAutoFit/>
          </a:bodyPr>
          <a:lstStyle/>
          <a:p>
            <a:pPr algn="ctr"/>
            <a:r>
              <a:rPr lang="en-GB" sz="2400" dirty="0" smtClean="0"/>
              <a:t>Life to the full: John 10:10</a:t>
            </a:r>
            <a:endParaRPr lang="en-US" sz="2400" dirty="0"/>
          </a:p>
        </p:txBody>
      </p:sp>
      <p:sp>
        <p:nvSpPr>
          <p:cNvPr id="9" name="TextBox 8"/>
          <p:cNvSpPr txBox="1"/>
          <p:nvPr/>
        </p:nvSpPr>
        <p:spPr>
          <a:xfrm>
            <a:off x="6372200" y="1517082"/>
            <a:ext cx="1547664" cy="1200329"/>
          </a:xfrm>
          <a:prstGeom prst="rect">
            <a:avLst/>
          </a:prstGeom>
          <a:noFill/>
        </p:spPr>
        <p:txBody>
          <a:bodyPr wrap="square" rtlCol="0">
            <a:spAutoFit/>
          </a:bodyPr>
          <a:lstStyle/>
          <a:p>
            <a:pPr algn="ctr"/>
            <a:r>
              <a:rPr lang="en-GB" sz="2400" dirty="0" smtClean="0"/>
              <a:t>Trinity: a dance of love</a:t>
            </a:r>
            <a:endParaRPr lang="en-US" sz="2400" dirty="0"/>
          </a:p>
        </p:txBody>
      </p:sp>
    </p:spTree>
    <p:extLst>
      <p:ext uri="{BB962C8B-B14F-4D97-AF65-F5344CB8AC3E}">
        <p14:creationId xmlns:p14="http://schemas.microsoft.com/office/powerpoint/2010/main" val="502015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 - what is youth work?</a:t>
            </a:r>
            <a:endParaRPr lang="en-US" dirty="0"/>
          </a:p>
        </p:txBody>
      </p:sp>
      <p:sp>
        <p:nvSpPr>
          <p:cNvPr id="3" name="Content Placeholder 2"/>
          <p:cNvSpPr>
            <a:spLocks noGrp="1"/>
          </p:cNvSpPr>
          <p:nvPr>
            <p:ph idx="1"/>
          </p:nvPr>
        </p:nvSpPr>
        <p:spPr/>
        <p:txBody>
          <a:bodyPr>
            <a:normAutofit fontScale="47500" lnSpcReduction="20000"/>
          </a:bodyPr>
          <a:lstStyle/>
          <a:p>
            <a:r>
              <a:rPr lang="en-GB" sz="4200" i="1" dirty="0"/>
              <a:t>Focusing on young people</a:t>
            </a:r>
            <a:r>
              <a:rPr lang="en-GB" sz="4200" dirty="0"/>
              <a:t>, their needs, experiences and contribution.</a:t>
            </a:r>
          </a:p>
          <a:p>
            <a:r>
              <a:rPr lang="en-GB" sz="4200" i="1" dirty="0"/>
              <a:t>Voluntary participation, </a:t>
            </a:r>
            <a:r>
              <a:rPr lang="en-GB" sz="4200" dirty="0"/>
              <a:t> young people choose to become involved in the work.</a:t>
            </a:r>
          </a:p>
          <a:p>
            <a:r>
              <a:rPr lang="en-GB" sz="4200" i="1" dirty="0"/>
              <a:t>Fostering association, relationship and community, </a:t>
            </a:r>
            <a:r>
              <a:rPr lang="en-GB" sz="4200" dirty="0"/>
              <a:t>encouraging all to join in friendship,  to organize and take part in groups and activities and deepen and develop relationships and that allow them to grow and flourish.</a:t>
            </a:r>
          </a:p>
          <a:p>
            <a:r>
              <a:rPr lang="en-GB" sz="4200" i="1" dirty="0"/>
              <a:t>Being friendly, accessible and responsive while acting with integrity. </a:t>
            </a:r>
            <a:r>
              <a:rPr lang="en-GB" sz="4200" dirty="0"/>
              <a:t>Youth work has come to be characterized by a belief that workers should not only be approachable and friendly; but also that they should have faith in people; and be trying, themselves, to live good lives.</a:t>
            </a:r>
          </a:p>
          <a:p>
            <a:r>
              <a:rPr lang="en-GB" sz="4200" i="1" dirty="0"/>
              <a:t>Looking to the education</a:t>
            </a:r>
            <a:r>
              <a:rPr lang="en-GB" sz="4200" dirty="0"/>
              <a:t> and, more broadly, the welfare of young people</a:t>
            </a:r>
          </a:p>
          <a:p>
            <a:endParaRPr lang="en-GB" dirty="0" smtClean="0"/>
          </a:p>
          <a:p>
            <a:pPr marL="0" indent="0" algn="r">
              <a:buNone/>
            </a:pPr>
            <a:endParaRPr lang="en-GB" sz="2600" dirty="0" smtClean="0"/>
          </a:p>
          <a:p>
            <a:pPr marL="0" indent="0" algn="r">
              <a:buNone/>
            </a:pPr>
            <a:endParaRPr lang="en-GB" sz="2600" dirty="0"/>
          </a:p>
          <a:p>
            <a:pPr marL="0" indent="0" algn="r">
              <a:buNone/>
            </a:pPr>
            <a:r>
              <a:rPr lang="en-GB" sz="2600" dirty="0" smtClean="0"/>
              <a:t>(</a:t>
            </a:r>
            <a:r>
              <a:rPr lang="en-GB" sz="2600" dirty="0" err="1" smtClean="0"/>
              <a:t>Jeffs</a:t>
            </a:r>
            <a:r>
              <a:rPr lang="en-GB" sz="2600" dirty="0" smtClean="0"/>
              <a:t> and Smith 2010)</a:t>
            </a:r>
            <a:endParaRPr lang="en-US" sz="2600" dirty="0"/>
          </a:p>
        </p:txBody>
      </p:sp>
    </p:spTree>
    <p:extLst>
      <p:ext uri="{BB962C8B-B14F-4D97-AF65-F5344CB8AC3E}">
        <p14:creationId xmlns:p14="http://schemas.microsoft.com/office/powerpoint/2010/main" val="100399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2BDAF-2933-4371-B26A-B25FE9E99CE7}"/>
              </a:ext>
            </a:extLst>
          </p:cNvPr>
          <p:cNvSpPr>
            <a:spLocks noGrp="1"/>
          </p:cNvSpPr>
          <p:nvPr>
            <p:ph type="title"/>
          </p:nvPr>
        </p:nvSpPr>
        <p:spPr/>
        <p:txBody>
          <a:bodyPr/>
          <a:lstStyle/>
          <a:p>
            <a:endParaRPr lang="en-GB" dirty="0"/>
          </a:p>
        </p:txBody>
      </p:sp>
      <p:pic>
        <p:nvPicPr>
          <p:cNvPr id="6" name="Picture 2" descr="C:\Users\jonathanmasters\AppData\Local\Microsoft\Windows\INetCache\IE\9N62UM7O\movie_ree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6971" y="116632"/>
            <a:ext cx="720080" cy="7074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r>
              <a:rPr lang="en-US" dirty="0">
                <a:hlinkClick r:id="rId3"/>
              </a:rPr>
              <a:t>https</a:t>
            </a:r>
            <a:r>
              <a:rPr lang="en-US">
                <a:hlinkClick r:id="rId3"/>
              </a:rPr>
              <a:t>://</a:t>
            </a:r>
            <a:r>
              <a:rPr lang="en-US" smtClean="0">
                <a:hlinkClick r:id="rId3"/>
              </a:rPr>
              <a:t>vimeo.com/193766391</a:t>
            </a:r>
            <a:endParaRPr lang="en-US" smtClean="0"/>
          </a:p>
          <a:p>
            <a:pPr marL="0" indent="0">
              <a:buNone/>
            </a:pPr>
            <a:endParaRPr lang="en-US" dirty="0"/>
          </a:p>
        </p:txBody>
      </p:sp>
    </p:spTree>
    <p:extLst>
      <p:ext uri="{BB962C8B-B14F-4D97-AF65-F5344CB8AC3E}">
        <p14:creationId xmlns:p14="http://schemas.microsoft.com/office/powerpoint/2010/main" val="2443784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stories of Inspiration</a:t>
            </a:r>
            <a:endParaRPr lang="en-US" dirty="0"/>
          </a:p>
        </p:txBody>
      </p:sp>
      <p:sp>
        <p:nvSpPr>
          <p:cNvPr id="3" name="Content Placeholder 2"/>
          <p:cNvSpPr>
            <a:spLocks noGrp="1"/>
          </p:cNvSpPr>
          <p:nvPr>
            <p:ph idx="1"/>
          </p:nvPr>
        </p:nvSpPr>
        <p:spPr/>
        <p:txBody>
          <a:bodyPr/>
          <a:lstStyle/>
          <a:p>
            <a:r>
              <a:rPr lang="en-GB" dirty="0"/>
              <a:t>Share with one or two people near </a:t>
            </a:r>
            <a:r>
              <a:rPr lang="en-GB" dirty="0" smtClean="0"/>
              <a:t>you </a:t>
            </a:r>
            <a:r>
              <a:rPr lang="en-GB" dirty="0"/>
              <a:t>about a person, event or object which inspired your Christian faith</a:t>
            </a:r>
            <a:endParaRPr lang="en-US" dirty="0"/>
          </a:p>
        </p:txBody>
      </p:sp>
      <p:pic>
        <p:nvPicPr>
          <p:cNvPr id="1026" name="Picture 2" descr="C:\Users\jonathanmasters\AppData\Local\Microsoft\Windows\INetCache\IE\9N62UM7O\14301-illustration-of-a-book-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248" y="188640"/>
            <a:ext cx="1144394" cy="119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68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Statistics</a:t>
            </a:r>
            <a:endParaRPr lang="en-US" dirty="0"/>
          </a:p>
        </p:txBody>
      </p:sp>
      <p:sp>
        <p:nvSpPr>
          <p:cNvPr id="3" name="Content Placeholder 2"/>
          <p:cNvSpPr>
            <a:spLocks noGrp="1"/>
          </p:cNvSpPr>
          <p:nvPr>
            <p:ph idx="1"/>
          </p:nvPr>
        </p:nvSpPr>
        <p:spPr>
          <a:xfrm>
            <a:off x="467544" y="1484784"/>
            <a:ext cx="8229600" cy="4525963"/>
          </a:xfrm>
        </p:spPr>
        <p:txBody>
          <a:bodyPr>
            <a:normAutofit fontScale="92500" lnSpcReduction="20000"/>
          </a:bodyPr>
          <a:lstStyle/>
          <a:p>
            <a:r>
              <a:rPr lang="en-GB" dirty="0"/>
              <a:t>86% of Christians decided to follow Jesus before the age of 25</a:t>
            </a:r>
          </a:p>
          <a:p>
            <a:r>
              <a:rPr lang="en-GB" dirty="0"/>
              <a:t>Over 40% of Christians have been followers of Jesus since, or before, the age of 4.</a:t>
            </a:r>
          </a:p>
          <a:p>
            <a:r>
              <a:rPr lang="en-GB" dirty="0"/>
              <a:t>50% of churches in Chester Diocese have </a:t>
            </a:r>
            <a:r>
              <a:rPr lang="en-GB" dirty="0" smtClean="0"/>
              <a:t>five </a:t>
            </a:r>
            <a:r>
              <a:rPr lang="en-GB" dirty="0"/>
              <a:t>or fewer children or young people on an average Sunday</a:t>
            </a:r>
          </a:p>
          <a:p>
            <a:r>
              <a:rPr lang="en-GB" dirty="0"/>
              <a:t>¾ of adults who decide to follow God experienced church of some kind when a child</a:t>
            </a:r>
          </a:p>
          <a:p>
            <a:r>
              <a:rPr lang="en-GB" dirty="0"/>
              <a:t>89% of  Christian 11-18s have followed Jesus since before the age of 11</a:t>
            </a:r>
          </a:p>
          <a:p>
            <a:endParaRPr lang="en-US" dirty="0"/>
          </a:p>
        </p:txBody>
      </p:sp>
      <p:sp>
        <p:nvSpPr>
          <p:cNvPr id="4" name="TextBox 3"/>
          <p:cNvSpPr txBox="1"/>
          <p:nvPr/>
        </p:nvSpPr>
        <p:spPr>
          <a:xfrm>
            <a:off x="6324848" y="5904160"/>
            <a:ext cx="2808312" cy="646331"/>
          </a:xfrm>
          <a:prstGeom prst="rect">
            <a:avLst/>
          </a:prstGeom>
          <a:noFill/>
        </p:spPr>
        <p:txBody>
          <a:bodyPr wrap="square" rtlCol="0">
            <a:spAutoFit/>
          </a:bodyPr>
          <a:lstStyle/>
          <a:p>
            <a:pPr algn="ctr"/>
            <a:r>
              <a:rPr lang="en-GB" sz="1200" dirty="0"/>
              <a:t>EA Research, Griffiths 2009, Talking Jesus Research 2016, </a:t>
            </a:r>
            <a:r>
              <a:rPr lang="en-GB" sz="1200" dirty="0" err="1"/>
              <a:t>CofE</a:t>
            </a:r>
            <a:r>
              <a:rPr lang="en-GB" sz="1200" dirty="0"/>
              <a:t> Statistics for Mission 2015</a:t>
            </a:r>
            <a:endParaRPr lang="en-US" sz="1200" dirty="0"/>
          </a:p>
        </p:txBody>
      </p:sp>
      <p:pic>
        <p:nvPicPr>
          <p:cNvPr id="2051" name="Picture 3" descr="C:\Users\jonathanmasters\AppData\Local\Microsoft\Windows\INetCache\IE\GEH3MAX6\graph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16632"/>
            <a:ext cx="1123747" cy="127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80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531</Words>
  <Application>Microsoft Office PowerPoint</Application>
  <PresentationFormat>On-screen Show (4:3)</PresentationFormat>
  <Paragraphs>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Church Wardens:  Inspiring Younger Generations</vt:lpstr>
      <vt:lpstr>First of all…</vt:lpstr>
      <vt:lpstr>What do we want to get out of today?</vt:lpstr>
      <vt:lpstr>What to expect…</vt:lpstr>
      <vt:lpstr>Theology</vt:lpstr>
      <vt:lpstr>Theory - what is youth work?</vt:lpstr>
      <vt:lpstr>PowerPoint Presentation</vt:lpstr>
      <vt:lpstr>Your stories of Inspiration</vt:lpstr>
      <vt:lpstr>Some Statistics</vt:lpstr>
      <vt:lpstr>More Statistics…</vt:lpstr>
      <vt:lpstr>Discussion</vt:lpstr>
      <vt:lpstr>Rooted in the Church</vt:lpstr>
      <vt:lpstr>Discussion</vt:lpstr>
      <vt:lpstr>Five Year Aims</vt:lpstr>
      <vt:lpstr>Three Stranded Approach</vt:lpstr>
      <vt:lpstr>Any questions?</vt:lpstr>
      <vt:lpstr>What’s Next?</vt:lpstr>
      <vt:lpstr>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Inspiring Younger Generations</dc:title>
  <dc:creator>Jonathan Masters</dc:creator>
  <cp:lastModifiedBy>Pat Pugh</cp:lastModifiedBy>
  <cp:revision>46</cp:revision>
  <cp:lastPrinted>2017-05-16T10:52:48Z</cp:lastPrinted>
  <dcterms:created xsi:type="dcterms:W3CDTF">2017-03-10T12:06:37Z</dcterms:created>
  <dcterms:modified xsi:type="dcterms:W3CDTF">2017-10-03T06:17:59Z</dcterms:modified>
</cp:coreProperties>
</file>