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7" r:id="rId1"/>
  </p:sldMasterIdLst>
  <p:sldIdLst>
    <p:sldId id="256" r:id="rId2"/>
    <p:sldId id="261" r:id="rId3"/>
    <p:sldId id="267" r:id="rId4"/>
    <p:sldId id="274" r:id="rId5"/>
    <p:sldId id="275" r:id="rId6"/>
    <p:sldId id="277" r:id="rId7"/>
    <p:sldId id="264" r:id="rId8"/>
    <p:sldId id="265" r:id="rId9"/>
    <p:sldId id="266" r:id="rId10"/>
    <p:sldId id="273" r:id="rId11"/>
    <p:sldId id="276" r:id="rId12"/>
    <p:sldId id="268" r:id="rId13"/>
    <p:sldId id="269" r:id="rId14"/>
    <p:sldId id="257" r:id="rId15"/>
    <p:sldId id="258" r:id="rId16"/>
    <p:sldId id="25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4" d="100"/>
          <a:sy n="114" d="100"/>
        </p:scale>
        <p:origin x="-9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1B4A47-26A2-EF4E-B880-F8A872C84580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4A47-26A2-EF4E-B880-F8A872C84580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158F-62D0-6649-91B4-BF5A77BB7F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4A47-26A2-EF4E-B880-F8A872C84580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158F-62D0-6649-91B4-BF5A77BB7F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4A47-26A2-EF4E-B880-F8A872C84580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158F-62D0-6649-91B4-BF5A77BB7F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4A47-26A2-EF4E-B880-F8A872C84580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158F-62D0-6649-91B4-BF5A77BB7F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4A47-26A2-EF4E-B880-F8A872C84580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158F-62D0-6649-91B4-BF5A77BB7F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1B4A47-26A2-EF4E-B880-F8A872C84580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4A47-26A2-EF4E-B880-F8A872C84580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41ED-22D9-48D6-AD92-DEFB122789E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4A47-26A2-EF4E-B880-F8A872C84580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158F-62D0-6649-91B4-BF5A77BB7F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4A47-26A2-EF4E-B880-F8A872C84580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158F-62D0-6649-91B4-BF5A77BB7FAF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4A47-26A2-EF4E-B880-F8A872C84580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158F-62D0-6649-91B4-BF5A77BB7F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4A47-26A2-EF4E-B880-F8A872C84580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158F-62D0-6649-91B4-BF5A77BB7F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4A47-26A2-EF4E-B880-F8A872C84580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F2B2158F-62D0-6649-91B4-BF5A77BB7F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881B4A47-26A2-EF4E-B880-F8A872C84580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F2B2158F-62D0-6649-91B4-BF5A77BB7FA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gif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chester.anglican.org/social-responsibility/transforming-lives-together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cid:image001.png@01D28062.439BF3D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Difference We Make…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Care, compassion and cups of tea!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491" y="5556729"/>
            <a:ext cx="2653875" cy="997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54217"/>
            <a:ext cx="3612776" cy="4692242"/>
          </a:xfrm>
        </p:spPr>
        <p:txBody>
          <a:bodyPr/>
          <a:lstStyle/>
          <a:p>
            <a:r>
              <a:rPr lang="en-GB" sz="5400" dirty="0" smtClean="0"/>
              <a:t>Your starting point is your starting point!!</a:t>
            </a:r>
            <a:endParaRPr lang="en-US" sz="5400" dirty="0"/>
          </a:p>
        </p:txBody>
      </p:sp>
      <p:pic>
        <p:nvPicPr>
          <p:cNvPr id="1026" name="Picture 2" descr="C:\Users\debbiedalby\AppData\Local\Microsoft\Windows\INetCache\IE\XNI05ZT8\1396422_791e09e7[1]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7" r="17680"/>
          <a:stretch/>
        </p:blipFill>
        <p:spPr bwMode="auto">
          <a:xfrm>
            <a:off x="4677362" y="1054217"/>
            <a:ext cx="4131078" cy="476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33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C:\Users\debbiedalby\AppData\Local\Microsoft\Windows\INetCache\IE\1G3TFCSG\hqdefaul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361" y="1662782"/>
            <a:ext cx="1056625" cy="792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debbiedalby\AppData\Local\Microsoft\Windows\INetCache\IE\1G3TFCSG\6a0147e2d123ec970b01901c06f864970b-500wi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9951">
            <a:off x="3846624" y="4455927"/>
            <a:ext cx="2719577" cy="1490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7506" y="40341"/>
            <a:ext cx="8548380" cy="1411941"/>
          </a:xfrm>
        </p:spPr>
        <p:txBody>
          <a:bodyPr/>
          <a:lstStyle/>
          <a:p>
            <a:r>
              <a:rPr lang="en-GB" sz="4800" dirty="0" smtClean="0"/>
              <a:t>Social Responsibility is unique in every parish!</a:t>
            </a:r>
            <a:endParaRPr lang="en-US" sz="4800" dirty="0"/>
          </a:p>
        </p:txBody>
      </p:sp>
      <p:pic>
        <p:nvPicPr>
          <p:cNvPr id="4099" name="Picture 3" descr="C:\Users\debbiedalby\AppData\Local\Microsoft\Windows\INetCache\IE\XNI05ZT8\morning-coffee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6915">
            <a:off x="6802061" y="1964628"/>
            <a:ext cx="1848398" cy="1224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debbiedalby\AppData\Local\Microsoft\Windows\INetCache\IE\MCKQUPVV\camp_pendleton_marines_volunteer_homeless_shelter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0538">
            <a:off x="351998" y="4860897"/>
            <a:ext cx="2179140" cy="1452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debbiedalby\AppData\Local\Microsoft\Windows\INetCache\IE\MCKQUPVV\hospitality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6980">
            <a:off x="6986443" y="4669888"/>
            <a:ext cx="1753299" cy="1320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debbiedalby\AppData\Local\Microsoft\Windows\INetCache\IE\XNI05ZT8\Solar_panels_on_a_roof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677" y="3115416"/>
            <a:ext cx="2395736" cy="121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debbiedalby\AppData\Local\Microsoft\Windows\INetCache\IE\5EUEELCM\320px-Raised_bed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190">
            <a:off x="4142198" y="1577180"/>
            <a:ext cx="1981004" cy="1386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ebbiedalby\AppData\Local\Microsoft\Windows\INetCache\IE\5EUEELCM\080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2163">
            <a:off x="638061" y="2935680"/>
            <a:ext cx="3285437" cy="1421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debbiedalby\AppData\Local\Microsoft\Windows\INetCache\IE\5EUEELCM\5231406433_04727ff92d_z[1]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0266">
            <a:off x="391958" y="1258210"/>
            <a:ext cx="2432675" cy="1452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debbiedalby\AppData\Local\Microsoft\Windows\INetCache\IE\1G3TFCSG\USS4725_1_2[1]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084" y="4457532"/>
            <a:ext cx="1744845" cy="174484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C:\Users\debbiedalby\AppData\Local\Microsoft\Windows\INetCache\IE\5EUEELCM\hands_0[1]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4634">
            <a:off x="5835469" y="2440626"/>
            <a:ext cx="1483501" cy="987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C:\Users\debbiedalby\AppData\Local\Microsoft\Windows\INetCache\IE\MCKQUPVV\crosslogo[1]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093" y="3393303"/>
            <a:ext cx="1171849" cy="112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C:\Users\debbiedalby\AppData\Local\Microsoft\Windows\INetCache\IE\5EUEELCM\images_(8)[1]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818" y="3581257"/>
            <a:ext cx="1150443" cy="1135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21" descr="C:\Users\debbiedalby\AppData\Local\Microsoft\Windows\INetCache\IE\5EUEELCM\elderly-people-on-computer[1]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636" y="897774"/>
            <a:ext cx="1458081" cy="1251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87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24" y="188820"/>
            <a:ext cx="6512511" cy="1143000"/>
          </a:xfrm>
        </p:spPr>
        <p:txBody>
          <a:bodyPr/>
          <a:lstStyle/>
          <a:p>
            <a:r>
              <a:rPr lang="en-GB" dirty="0" smtClean="0"/>
              <a:t>Good news brings…..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299824" y="2038525"/>
            <a:ext cx="5429231" cy="376431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4800" dirty="0" smtClean="0"/>
              <a:t>Good lives</a:t>
            </a:r>
          </a:p>
          <a:p>
            <a:r>
              <a:rPr lang="en-GB" sz="4800" dirty="0" smtClean="0"/>
              <a:t>Good communities</a:t>
            </a:r>
          </a:p>
          <a:p>
            <a:r>
              <a:rPr lang="en-GB" sz="4800" dirty="0" smtClean="0"/>
              <a:t>Good world</a:t>
            </a:r>
            <a:endParaRPr lang="en-US" sz="4800" dirty="0"/>
          </a:p>
        </p:txBody>
      </p:sp>
      <p:sp>
        <p:nvSpPr>
          <p:cNvPr id="6" name="Oval Callout 5"/>
          <p:cNvSpPr/>
          <p:nvPr/>
        </p:nvSpPr>
        <p:spPr>
          <a:xfrm>
            <a:off x="6100766" y="4484903"/>
            <a:ext cx="2592288" cy="1728192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</a:rPr>
              <a:t>Go</a:t>
            </a:r>
            <a:r>
              <a:rPr lang="en-GB" sz="2000" dirty="0" smtClean="0">
                <a:solidFill>
                  <a:schemeClr val="tx1"/>
                </a:solidFill>
              </a:rPr>
              <a:t> in peace to love and serve the Lord…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101" name="Picture 5" descr="C:\Users\debbiedalby\AppData\Local\Microsoft\Windows\INetCache\IE\MCKQUPVV\Church_Door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055" y="703829"/>
            <a:ext cx="3068274" cy="429309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44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What we would like to see..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60727" y="1820411"/>
            <a:ext cx="3982673" cy="425812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GB" sz="2600" dirty="0" smtClean="0"/>
              <a:t>Parish level excitement about social responsibility and know what it means to you.</a:t>
            </a:r>
          </a:p>
          <a:p>
            <a:r>
              <a:rPr lang="en-GB" sz="2600" dirty="0" smtClean="0"/>
              <a:t>SR work is mission not an “add on” </a:t>
            </a:r>
            <a:r>
              <a:rPr lang="en-GB" sz="2600" dirty="0"/>
              <a:t>or optional “</a:t>
            </a:r>
            <a:r>
              <a:rPr lang="en-GB" sz="2600" dirty="0" smtClean="0"/>
              <a:t>initiative”.</a:t>
            </a:r>
          </a:p>
          <a:p>
            <a:r>
              <a:rPr lang="en-GB" sz="2600" dirty="0"/>
              <a:t>A</a:t>
            </a:r>
            <a:r>
              <a:rPr lang="en-GB" sz="2600" dirty="0" smtClean="0"/>
              <a:t>t the heart of Parish life and Parish life central/integral to good communities.</a:t>
            </a:r>
          </a:p>
          <a:p>
            <a:endParaRPr lang="en-GB" dirty="0" smtClean="0"/>
          </a:p>
          <a:p>
            <a:endParaRPr lang="en-US" dirty="0"/>
          </a:p>
        </p:txBody>
      </p:sp>
      <p:pic>
        <p:nvPicPr>
          <p:cNvPr id="2050" name="Picture 2" descr="C:\Users\debbiedalby\AppData\Local\Microsoft\Windows\INetCache\IE\1G3TFCSG\oxygen20mask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272" y="4404221"/>
            <a:ext cx="1429856" cy="197980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8778" y="1820411"/>
            <a:ext cx="4219662" cy="2751589"/>
          </a:xfrm>
        </p:spPr>
        <p:txBody>
          <a:bodyPr>
            <a:noAutofit/>
          </a:bodyPr>
          <a:lstStyle/>
          <a:p>
            <a:r>
              <a:rPr lang="en-GB" sz="2800" dirty="0"/>
              <a:t>Safeguarding </a:t>
            </a:r>
            <a:r>
              <a:rPr lang="en-GB" sz="2800" u="sng" dirty="0"/>
              <a:t>is</a:t>
            </a:r>
            <a:r>
              <a:rPr lang="en-GB" sz="2800" dirty="0"/>
              <a:t> ministry.</a:t>
            </a:r>
          </a:p>
          <a:p>
            <a:r>
              <a:rPr lang="en-GB" sz="2800" dirty="0"/>
              <a:t>All clergy (&amp; church members) </a:t>
            </a:r>
            <a:r>
              <a:rPr lang="en-GB" sz="2800" dirty="0" smtClean="0"/>
              <a:t>feel… nurtured</a:t>
            </a:r>
            <a:r>
              <a:rPr lang="en-GB" sz="2800" dirty="0"/>
              <a:t>, </a:t>
            </a:r>
            <a:r>
              <a:rPr lang="en-GB" sz="2800" dirty="0" smtClean="0"/>
              <a:t>supported</a:t>
            </a:r>
            <a:r>
              <a:rPr lang="en-GB" sz="2800" dirty="0"/>
              <a:t>, </a:t>
            </a:r>
            <a:r>
              <a:rPr lang="en-GB" sz="2800" dirty="0" smtClean="0"/>
              <a:t>valued</a:t>
            </a:r>
            <a:r>
              <a:rPr lang="en-GB" sz="2800" dirty="0"/>
              <a:t>, safe, </a:t>
            </a:r>
            <a:r>
              <a:rPr lang="en-GB" sz="2800" dirty="0" smtClean="0"/>
              <a:t>protected </a:t>
            </a:r>
          </a:p>
          <a:p>
            <a:pPr marL="0" indent="0">
              <a:buNone/>
            </a:pPr>
            <a:r>
              <a:rPr lang="en-GB" sz="2800" b="1" dirty="0" smtClean="0"/>
              <a:t>and </a:t>
            </a:r>
            <a:r>
              <a:rPr lang="en-GB" sz="2800" b="1" dirty="0"/>
              <a:t>confident to </a:t>
            </a:r>
            <a:endParaRPr lang="en-GB" sz="2800" b="1" dirty="0" smtClean="0"/>
          </a:p>
          <a:p>
            <a:pPr marL="0" indent="0">
              <a:buNone/>
            </a:pPr>
            <a:r>
              <a:rPr lang="en-GB" sz="2800" b="1" dirty="0" smtClean="0"/>
              <a:t>ask </a:t>
            </a:r>
            <a:r>
              <a:rPr lang="en-GB" sz="2800" b="1" dirty="0"/>
              <a:t>for </a:t>
            </a:r>
            <a:r>
              <a:rPr lang="en-GB" sz="2800" b="1" dirty="0" smtClean="0"/>
              <a:t>help!</a:t>
            </a:r>
            <a:endParaRPr lang="en-GB" sz="2800" b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881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131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89" dirty="0" smtClean="0"/>
              <a:t>Committee Plans And Priorities </a:t>
            </a:r>
            <a:br>
              <a:rPr lang="en-US" sz="4889" dirty="0" smtClean="0"/>
            </a:br>
            <a:r>
              <a:rPr lang="en-US" sz="4889" dirty="0" smtClean="0"/>
              <a:t>2017 to 2018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144" y="1940018"/>
            <a:ext cx="8229600" cy="31027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5400" dirty="0" smtClean="0"/>
              <a:t>Headline Activity</a:t>
            </a:r>
          </a:p>
          <a:p>
            <a:r>
              <a:rPr lang="en-US" sz="4400" dirty="0" smtClean="0"/>
              <a:t>Loneliness And Isolation</a:t>
            </a:r>
          </a:p>
          <a:p>
            <a:r>
              <a:rPr lang="en-US" sz="4400" dirty="0" smtClean="0"/>
              <a:t>Disability And Access</a:t>
            </a:r>
          </a:p>
          <a:p>
            <a:r>
              <a:rPr lang="en-US" sz="4400" dirty="0" smtClean="0"/>
              <a:t>Financial Resilience.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2" y="384291"/>
            <a:ext cx="7570787" cy="8992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Thematic Development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506" y="1761565"/>
            <a:ext cx="7834443" cy="4289611"/>
          </a:xfrm>
        </p:spPr>
        <p:txBody>
          <a:bodyPr>
            <a:normAutofit/>
          </a:bodyPr>
          <a:lstStyle/>
          <a:p>
            <a:r>
              <a:rPr lang="en-US" b="1" dirty="0" smtClean="0"/>
              <a:t>Mental Health Forum</a:t>
            </a:r>
          </a:p>
          <a:p>
            <a:r>
              <a:rPr lang="en-US" b="1" dirty="0" smtClean="0"/>
              <a:t>Criminal Justice Group</a:t>
            </a:r>
          </a:p>
          <a:p>
            <a:r>
              <a:rPr lang="en-GB" b="1" dirty="0" smtClean="0"/>
              <a:t>Disability </a:t>
            </a:r>
            <a:r>
              <a:rPr lang="en-US" b="1" dirty="0" smtClean="0"/>
              <a:t>Forum</a:t>
            </a:r>
          </a:p>
          <a:p>
            <a:r>
              <a:rPr lang="en-US" dirty="0" smtClean="0"/>
              <a:t>Environment Forum</a:t>
            </a:r>
          </a:p>
          <a:p>
            <a:r>
              <a:rPr lang="en-US" dirty="0" smtClean="0"/>
              <a:t>Older People (Dementia</a:t>
            </a:r>
            <a:r>
              <a:rPr lang="en-US" dirty="0"/>
              <a:t>) </a:t>
            </a:r>
            <a:r>
              <a:rPr lang="en-US" dirty="0" smtClean="0"/>
              <a:t>Forum</a:t>
            </a:r>
          </a:p>
          <a:p>
            <a:r>
              <a:rPr lang="en-US" dirty="0" smtClean="0"/>
              <a:t>Faithful Neighbours</a:t>
            </a:r>
            <a:r>
              <a:rPr lang="en-US" dirty="0"/>
              <a:t> </a:t>
            </a:r>
            <a:r>
              <a:rPr lang="en-US" dirty="0" smtClean="0"/>
              <a:t>Forum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39" y="426235"/>
            <a:ext cx="7570787" cy="10166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Geographic Focus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Urban Mission And Ministry Committee</a:t>
            </a:r>
          </a:p>
          <a:p>
            <a:r>
              <a:rPr lang="en-US" dirty="0" smtClean="0"/>
              <a:t>Rural Steering Group</a:t>
            </a:r>
          </a:p>
          <a:p>
            <a:pPr>
              <a:buNone/>
            </a:pPr>
            <a:r>
              <a:rPr lang="en-US" dirty="0" smtClean="0"/>
              <a:t>(TLT)</a:t>
            </a:r>
          </a:p>
          <a:p>
            <a:r>
              <a:rPr lang="en-US" dirty="0" smtClean="0"/>
              <a:t>Know Your Church Know Your </a:t>
            </a:r>
            <a:r>
              <a:rPr lang="en-US" dirty="0" err="1" smtClean="0"/>
              <a:t>Neighbourhood</a:t>
            </a:r>
            <a:endParaRPr lang="en-US" dirty="0" smtClean="0"/>
          </a:p>
          <a:p>
            <a:r>
              <a:rPr lang="en-US" dirty="0" smtClean="0"/>
              <a:t>Places Of Welcome.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2982" y="864656"/>
            <a:ext cx="3636085" cy="792088"/>
          </a:xfrm>
        </p:spPr>
        <p:txBody>
          <a:bodyPr/>
          <a:lstStyle/>
          <a:p>
            <a:r>
              <a:rPr lang="en-GB" b="1" dirty="0" smtClean="0"/>
              <a:t>Our offer to you….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93515" y="404664"/>
            <a:ext cx="4017085" cy="6120680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Facilitate conversations to help you decide / discern and plan.</a:t>
            </a:r>
          </a:p>
          <a:p>
            <a:r>
              <a:rPr lang="en-GB" dirty="0" smtClean="0"/>
              <a:t>Training and awareness raising opportunities</a:t>
            </a:r>
          </a:p>
          <a:p>
            <a:r>
              <a:rPr lang="en-GB" dirty="0" smtClean="0"/>
              <a:t>Outreach “surgeries”</a:t>
            </a:r>
          </a:p>
          <a:p>
            <a:r>
              <a:rPr lang="en-GB" dirty="0" smtClean="0"/>
              <a:t>Resources and sources of information</a:t>
            </a:r>
          </a:p>
          <a:p>
            <a:r>
              <a:rPr lang="en-GB" dirty="0" smtClean="0"/>
              <a:t>Signposting</a:t>
            </a:r>
          </a:p>
          <a:p>
            <a:r>
              <a:rPr lang="en-GB" dirty="0" smtClean="0"/>
              <a:t>Networking and partnership links / facilitation</a:t>
            </a:r>
          </a:p>
          <a:p>
            <a:r>
              <a:rPr lang="en-GB" dirty="0" smtClean="0"/>
              <a:t>Social media and I.T based activities – video shorts</a:t>
            </a:r>
          </a:p>
          <a:p>
            <a:r>
              <a:rPr lang="en-GB" dirty="0" smtClean="0"/>
              <a:t>Diocesan level events and groups</a:t>
            </a:r>
          </a:p>
        </p:txBody>
      </p:sp>
      <p:pic>
        <p:nvPicPr>
          <p:cNvPr id="6147" name="Picture 3" descr="C:\Users\debbiedalby\AppData\Local\Microsoft\Windows\INetCache\IE\MCKQUPVV\gathering_peopl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4531446" cy="302433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95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9505" y="650539"/>
            <a:ext cx="4464496" cy="1258493"/>
          </a:xfrm>
        </p:spPr>
        <p:txBody>
          <a:bodyPr/>
          <a:lstStyle/>
          <a:p>
            <a:r>
              <a:rPr lang="en-GB" dirty="0" smtClean="0"/>
              <a:t>A quick fire approach to social responsibility…!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564980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Yellow</a:t>
            </a:r>
            <a:r>
              <a:rPr lang="en-GB" dirty="0" smtClean="0"/>
              <a:t> – something that you enjoy, really like or are interested in…..</a:t>
            </a:r>
          </a:p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Orange</a:t>
            </a:r>
            <a:r>
              <a:rPr lang="en-GB" dirty="0" smtClean="0"/>
              <a:t> - an issue or problem that is most significant to your local community.</a:t>
            </a:r>
          </a:p>
          <a:p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Green</a:t>
            </a:r>
            <a:r>
              <a:rPr lang="en-GB" dirty="0" smtClean="0"/>
              <a:t> – how you might address the orange thing with the yellow activity or interest</a:t>
            </a:r>
          </a:p>
          <a:p>
            <a:r>
              <a:rPr lang="en-GB" dirty="0">
                <a:solidFill>
                  <a:srgbClr val="CC4AB3"/>
                </a:solidFill>
              </a:rPr>
              <a:t>Pink</a:t>
            </a:r>
            <a:r>
              <a:rPr lang="en-GB" dirty="0"/>
              <a:t> – who else might be interested in this in your congregation / Parish and local </a:t>
            </a:r>
            <a:r>
              <a:rPr lang="en-GB" dirty="0" smtClean="0"/>
              <a:t>community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67544" y="4941168"/>
            <a:ext cx="3892716" cy="435254"/>
          </a:xfrm>
        </p:spPr>
        <p:txBody>
          <a:bodyPr>
            <a:noAutofit/>
          </a:bodyPr>
          <a:lstStyle/>
          <a:p>
            <a:endParaRPr lang="en-GB" sz="2000" dirty="0" smtClean="0"/>
          </a:p>
          <a:p>
            <a:r>
              <a:rPr lang="en-GB" sz="2000" dirty="0" smtClean="0"/>
              <a:t>Take a sticky of each colour…….</a:t>
            </a:r>
            <a:endParaRPr lang="en-US" sz="2000" dirty="0"/>
          </a:p>
        </p:txBody>
      </p:sp>
      <p:pic>
        <p:nvPicPr>
          <p:cNvPr id="7170" name="Picture 2" descr="C:\Users\debbiedalby\AppData\Local\Microsoft\Windows\INetCache\IE\5EUEELCM\sticky-note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501" y="1916832"/>
            <a:ext cx="2888644" cy="28803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51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73123" y="4135772"/>
            <a:ext cx="7633982" cy="1501629"/>
          </a:xfrm>
        </p:spPr>
        <p:txBody>
          <a:bodyPr>
            <a:normAutofit/>
          </a:bodyPr>
          <a:lstStyle/>
          <a:p>
            <a:r>
              <a:rPr lang="en-GB" dirty="0"/>
              <a:t>debbie.dalby@chester.anglican.org</a:t>
            </a:r>
            <a:endParaRPr lang="en-US" dirty="0"/>
          </a:p>
          <a:p>
            <a:r>
              <a:rPr lang="en-GB" dirty="0"/>
              <a:t>Director of Social Responsibility</a:t>
            </a:r>
            <a:endParaRPr lang="en-US" dirty="0"/>
          </a:p>
          <a:p>
            <a:r>
              <a:rPr lang="en-GB" dirty="0"/>
              <a:t>Tel 01928 718834 </a:t>
            </a:r>
            <a:r>
              <a:rPr lang="en-GB" dirty="0" err="1"/>
              <a:t>ext</a:t>
            </a:r>
            <a:r>
              <a:rPr lang="en-GB" dirty="0"/>
              <a:t> 235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175351" cy="1793167"/>
          </a:xfrm>
        </p:spPr>
        <p:txBody>
          <a:bodyPr/>
          <a:lstStyle/>
          <a:p>
            <a:r>
              <a:rPr lang="en-GB" dirty="0" smtClean="0"/>
              <a:t>Deborah Dalby</a:t>
            </a:r>
            <a:br>
              <a:rPr lang="en-GB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8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Committee for Social Responsibility is a Synodical Committee – we take this seriously!</a:t>
            </a:r>
          </a:p>
          <a:p>
            <a:r>
              <a:rPr lang="en-GB" dirty="0" smtClean="0"/>
              <a:t>Not just the Church House Staff Team</a:t>
            </a:r>
          </a:p>
          <a:p>
            <a:r>
              <a:rPr lang="en-GB" dirty="0" smtClean="0"/>
              <a:t>In the process of re-thinking / re-imagining!</a:t>
            </a:r>
          </a:p>
          <a:p>
            <a:r>
              <a:rPr lang="en-GB" dirty="0" smtClean="0"/>
              <a:t>Runs the risk of being everything and nothing as it really is about the place of Church in God’s World!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836"/>
            <a:ext cx="8856984" cy="936104"/>
          </a:xfrm>
        </p:spPr>
        <p:txBody>
          <a:bodyPr/>
          <a:lstStyle/>
          <a:p>
            <a:r>
              <a:rPr lang="en-GB" sz="3600" dirty="0" smtClean="0"/>
              <a:t>What have we been up to? (Phew!)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8424" y="1442907"/>
            <a:ext cx="3960440" cy="491213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1800" b="1" dirty="0" smtClean="0"/>
              <a:t>Ageing And Dementia</a:t>
            </a:r>
          </a:p>
          <a:p>
            <a:r>
              <a:rPr lang="en-GB" sz="1800" b="1" dirty="0" smtClean="0"/>
              <a:t>Deprivation And Finance</a:t>
            </a:r>
          </a:p>
          <a:p>
            <a:r>
              <a:rPr lang="en-GB" sz="1800" b="1" dirty="0" smtClean="0"/>
              <a:t>Signers</a:t>
            </a:r>
          </a:p>
          <a:p>
            <a:r>
              <a:rPr lang="en-GB" sz="1800" b="1" dirty="0" smtClean="0"/>
              <a:t>CMEAC</a:t>
            </a:r>
          </a:p>
          <a:p>
            <a:r>
              <a:rPr lang="en-GB" sz="1800" b="1" dirty="0" smtClean="0"/>
              <a:t>Criminal Justice</a:t>
            </a:r>
          </a:p>
          <a:p>
            <a:r>
              <a:rPr lang="en-GB" sz="1800" b="1" dirty="0" smtClean="0"/>
              <a:t>Rural Ministry</a:t>
            </a:r>
          </a:p>
          <a:p>
            <a:r>
              <a:rPr lang="en-GB" sz="1800" b="1" dirty="0" smtClean="0"/>
              <a:t>Mental Health Forum</a:t>
            </a:r>
          </a:p>
          <a:p>
            <a:r>
              <a:rPr lang="en-GB" sz="1800" b="1" dirty="0" smtClean="0"/>
              <a:t>Access and Inclusion</a:t>
            </a:r>
          </a:p>
          <a:p>
            <a:r>
              <a:rPr lang="en-GB" sz="1800" b="1" dirty="0" smtClean="0"/>
              <a:t>Safeguarding Training and Casework</a:t>
            </a:r>
            <a:endParaRPr lang="en-US" sz="1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997489" y="1442908"/>
            <a:ext cx="3346704" cy="472514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1800" b="1" dirty="0" smtClean="0"/>
              <a:t>Disability</a:t>
            </a:r>
          </a:p>
          <a:p>
            <a:r>
              <a:rPr lang="en-GB" sz="1800" b="1" dirty="0" smtClean="0"/>
              <a:t>Urban Ministry</a:t>
            </a:r>
          </a:p>
          <a:p>
            <a:r>
              <a:rPr lang="en-GB" sz="1800" b="1" dirty="0" smtClean="0"/>
              <a:t>World Concerns</a:t>
            </a:r>
          </a:p>
          <a:p>
            <a:r>
              <a:rPr lang="en-GB" sz="1800" b="1" dirty="0" smtClean="0"/>
              <a:t>Modern Slavery</a:t>
            </a:r>
          </a:p>
          <a:p>
            <a:r>
              <a:rPr lang="en-GB" sz="1800" b="1" dirty="0" smtClean="0"/>
              <a:t>Refugees and Asylum Seekers</a:t>
            </a:r>
          </a:p>
          <a:p>
            <a:r>
              <a:rPr lang="en-GB" sz="1800" b="1" dirty="0" smtClean="0"/>
              <a:t>Mediation</a:t>
            </a:r>
          </a:p>
          <a:p>
            <a:r>
              <a:rPr lang="en-GB" sz="1800" b="1" dirty="0" smtClean="0"/>
              <a:t>Counselling</a:t>
            </a:r>
          </a:p>
          <a:p>
            <a:r>
              <a:rPr lang="en-GB" sz="1800" b="1" dirty="0" smtClean="0"/>
              <a:t>Peer Support</a:t>
            </a:r>
          </a:p>
          <a:p>
            <a:r>
              <a:rPr lang="en-GB" sz="1800" b="1" dirty="0"/>
              <a:t>Sexual </a:t>
            </a:r>
            <a:r>
              <a:rPr lang="en-GB" sz="1800" b="1" dirty="0" smtClean="0"/>
              <a:t>Identities</a:t>
            </a:r>
          </a:p>
          <a:p>
            <a:endParaRPr lang="en-GB" sz="1200" dirty="0" smtClean="0"/>
          </a:p>
        </p:txBody>
      </p:sp>
      <p:pic>
        <p:nvPicPr>
          <p:cNvPr id="3074" name="Picture 2" descr="C:\Users\debbiedalby\AppData\Local\Microsoft\Windows\INetCache\IE\5EUEELCM\300861_231457520219829_182486071783641_368493_1204750946_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978" y="3138273"/>
            <a:ext cx="1895912" cy="147016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42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07" y="645952"/>
            <a:ext cx="7570787" cy="679509"/>
          </a:xfrm>
        </p:spPr>
        <p:txBody>
          <a:bodyPr/>
          <a:lstStyle/>
          <a:p>
            <a:r>
              <a:rPr lang="en-US" sz="4000" dirty="0"/>
              <a:t>The staff team comprises of: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47" y="1166070"/>
            <a:ext cx="4563610" cy="5377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 </a:t>
            </a:r>
          </a:p>
          <a:p>
            <a:pPr lvl="0">
              <a:spcBef>
                <a:spcPts val="0"/>
              </a:spcBef>
            </a:pPr>
            <a:r>
              <a:rPr lang="en-US" sz="2200" dirty="0"/>
              <a:t>Director of Social Responsibility - </a:t>
            </a:r>
            <a:r>
              <a:rPr lang="en-US" sz="2200" b="1" dirty="0"/>
              <a:t>Debbie Dalby</a:t>
            </a:r>
          </a:p>
          <a:p>
            <a:pPr lvl="0"/>
            <a:r>
              <a:rPr lang="en-US" sz="2200" dirty="0"/>
              <a:t>P.A. to the Director of Social Responsibility / Departmental Assistant – </a:t>
            </a:r>
            <a:r>
              <a:rPr lang="en-US" sz="2200" b="1" dirty="0"/>
              <a:t>Hannah Jones </a:t>
            </a:r>
            <a:r>
              <a:rPr lang="en-US" sz="2200" dirty="0"/>
              <a:t> </a:t>
            </a:r>
          </a:p>
          <a:p>
            <a:pPr lvl="0"/>
            <a:r>
              <a:rPr lang="en-US" sz="2200" dirty="0"/>
              <a:t>Head of Counselling Services - </a:t>
            </a:r>
            <a:r>
              <a:rPr lang="en-US" sz="2200" b="1" dirty="0"/>
              <a:t>Jane Knight </a:t>
            </a:r>
          </a:p>
          <a:p>
            <a:pPr lvl="0"/>
            <a:r>
              <a:rPr lang="en-US" sz="2200" dirty="0"/>
              <a:t>Vulnerability and Safeguarding Officer </a:t>
            </a:r>
            <a:r>
              <a:rPr lang="en-US" sz="2200" dirty="0" smtClean="0"/>
              <a:t>(VSO) - </a:t>
            </a:r>
            <a:r>
              <a:rPr lang="en-US" sz="2200" b="1" dirty="0"/>
              <a:t>Pauline Butterfield</a:t>
            </a:r>
          </a:p>
          <a:p>
            <a:pPr lvl="0"/>
            <a:r>
              <a:rPr lang="en-US" sz="2200" dirty="0" smtClean="0"/>
              <a:t>PA to the VSO </a:t>
            </a:r>
            <a:r>
              <a:rPr lang="en-US" sz="2200" dirty="0"/>
              <a:t>- </a:t>
            </a:r>
            <a:r>
              <a:rPr lang="en-US" sz="2200" b="1" dirty="0"/>
              <a:t>Stephen Ellis</a:t>
            </a:r>
          </a:p>
          <a:p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464432"/>
            <a:ext cx="4243242" cy="47685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/>
              <a:t>Transforming </a:t>
            </a:r>
            <a:r>
              <a:rPr lang="en-US" sz="2200" dirty="0"/>
              <a:t>Lives </a:t>
            </a:r>
            <a:r>
              <a:rPr lang="en-US" sz="2200" dirty="0" smtClean="0"/>
              <a:t>Together (</a:t>
            </a:r>
            <a:r>
              <a:rPr lang="en-US" sz="2200" dirty="0" smtClean="0">
                <a:hlinkClick r:id="rId2"/>
              </a:rPr>
              <a:t>TLT</a:t>
            </a:r>
            <a:r>
              <a:rPr lang="en-US" sz="2200" dirty="0" smtClean="0"/>
              <a:t>) </a:t>
            </a:r>
            <a:r>
              <a:rPr lang="en-US" sz="2200" dirty="0"/>
              <a:t>is </a:t>
            </a:r>
            <a:r>
              <a:rPr lang="en-US" sz="2200" dirty="0" smtClean="0"/>
              <a:t>our </a:t>
            </a:r>
            <a:r>
              <a:rPr lang="en-US" sz="2200" dirty="0"/>
              <a:t>joint venture set up </a:t>
            </a:r>
            <a:r>
              <a:rPr lang="en-US" sz="2200" dirty="0" smtClean="0"/>
              <a:t>with the Church </a:t>
            </a:r>
            <a:r>
              <a:rPr lang="en-US" sz="2200" dirty="0"/>
              <a:t>Urban Fund and </a:t>
            </a:r>
            <a:r>
              <a:rPr lang="en-US" sz="2200" dirty="0" smtClean="0"/>
              <a:t>part </a:t>
            </a:r>
            <a:r>
              <a:rPr lang="en-US" sz="2200" dirty="0"/>
              <a:t>of the Together </a:t>
            </a:r>
            <a:r>
              <a:rPr lang="en-US" sz="2200" dirty="0" smtClean="0"/>
              <a:t>Network in England</a:t>
            </a:r>
            <a:r>
              <a:rPr lang="en-US" sz="2200" dirty="0"/>
              <a:t>.  </a:t>
            </a:r>
            <a:r>
              <a:rPr lang="en-US" sz="2200" dirty="0" smtClean="0"/>
              <a:t>Our </a:t>
            </a:r>
            <a:r>
              <a:rPr lang="en-US" sz="2200" dirty="0"/>
              <a:t>TLT Development </a:t>
            </a:r>
            <a:r>
              <a:rPr lang="en-US" sz="2200" dirty="0" smtClean="0"/>
              <a:t>Workers are:</a:t>
            </a:r>
            <a:endParaRPr lang="en-US" sz="2200" dirty="0"/>
          </a:p>
          <a:p>
            <a:pPr lvl="0"/>
            <a:r>
              <a:rPr lang="en-US" sz="2200" b="1" dirty="0"/>
              <a:t>Kath Leigh 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200" dirty="0" smtClean="0"/>
              <a:t>(</a:t>
            </a:r>
            <a:r>
              <a:rPr lang="en-US" sz="2200" dirty="0"/>
              <a:t>Archdeaconry of </a:t>
            </a:r>
            <a:r>
              <a:rPr lang="en-US" sz="2200" dirty="0" err="1"/>
              <a:t>Macclesfield</a:t>
            </a:r>
            <a:r>
              <a:rPr lang="en-US" sz="2200" dirty="0"/>
              <a:t>) </a:t>
            </a:r>
            <a:endParaRPr lang="en-US" sz="2200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en-US" sz="2200" dirty="0" smtClean="0"/>
              <a:t>Lead </a:t>
            </a:r>
            <a:r>
              <a:rPr lang="en-US" sz="2200" dirty="0"/>
              <a:t>Community Builder</a:t>
            </a:r>
          </a:p>
          <a:p>
            <a:pPr lvl="0"/>
            <a:r>
              <a:rPr lang="en-US" sz="2200" b="1" dirty="0" smtClean="0"/>
              <a:t>Wendy Robertson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200" dirty="0"/>
              <a:t> </a:t>
            </a:r>
            <a:r>
              <a:rPr lang="en-US" sz="2200" dirty="0" smtClean="0"/>
              <a:t>(</a:t>
            </a:r>
            <a:r>
              <a:rPr lang="en-US" sz="2200" dirty="0"/>
              <a:t>Archdeaconry of Chester) Community </a:t>
            </a:r>
            <a:r>
              <a:rPr lang="en-US" sz="2200" dirty="0" smtClean="0"/>
              <a:t>Builder</a:t>
            </a:r>
            <a:endParaRPr lang="en-US" sz="2200" dirty="0"/>
          </a:p>
        </p:txBody>
      </p:sp>
      <p:pic>
        <p:nvPicPr>
          <p:cNvPr id="5" name="Picture 1" descr="cid:image001.png@01D1ABBA.35B81BE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29" y="6233020"/>
            <a:ext cx="1708847" cy="42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19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Committee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84671560"/>
              </p:ext>
            </p:extLst>
          </p:nvPr>
        </p:nvGraphicFramePr>
        <p:xfrm>
          <a:off x="444617" y="1711354"/>
          <a:ext cx="8456102" cy="49897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7014"/>
                <a:gridCol w="5109088"/>
              </a:tblGrid>
              <a:tr h="383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Ex-officio:	Chair</a:t>
                      </a:r>
                      <a:endParaRPr lang="en-US" sz="2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8412" marR="384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Archdeacon of Macclesfield</a:t>
                      </a:r>
                      <a:endParaRPr lang="en-US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8412" marR="38412" marT="0" marB="0"/>
                </a:tc>
              </a:tr>
              <a:tr h="1535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US" sz="2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Clergy</a:t>
                      </a:r>
                      <a:endParaRPr lang="en-US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8412" marR="384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Revd Margaret Jones</a:t>
                      </a:r>
                      <a:endParaRPr lang="en-US" sz="2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Revd Shaun Conlon </a:t>
                      </a:r>
                      <a:endParaRPr lang="en-US" sz="2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Revd Thia Hughes</a:t>
                      </a:r>
                      <a:endParaRPr lang="en-US" sz="2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Revd Tina Upton </a:t>
                      </a:r>
                      <a:endParaRPr lang="en-US" sz="2400" dirty="0">
                        <a:effectLst/>
                        <a:latin typeface="Cambria"/>
                        <a:ea typeface="Times New Roman"/>
                      </a:endParaRPr>
                    </a:p>
                  </a:txBody>
                  <a:tcPr marL="38412" marR="38412" marT="0" marB="0"/>
                </a:tc>
              </a:tr>
              <a:tr h="1535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Laity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8412" marR="384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Mrs Vivien Ley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Mrs Madeleine Watts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Dr Christine Wetherell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Mr Vincent Whitehead</a:t>
                      </a:r>
                      <a:endParaRPr lang="en-US" sz="2400">
                        <a:effectLst/>
                        <a:latin typeface="Cambria"/>
                        <a:ea typeface="Times New Roman"/>
                      </a:endParaRPr>
                    </a:p>
                  </a:txBody>
                  <a:tcPr marL="38412" marR="38412" marT="0" marB="0"/>
                </a:tc>
              </a:tr>
              <a:tr h="7676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Appointed by Bishop’s Council</a:t>
                      </a:r>
                      <a:endParaRPr lang="en-US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38412" marR="3841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Mr John Freeman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Revd Andrew Greenhough</a:t>
                      </a:r>
                      <a:endParaRPr lang="en-US" sz="2400">
                        <a:effectLst/>
                        <a:latin typeface="Cambria"/>
                        <a:ea typeface="Times New Roman"/>
                      </a:endParaRPr>
                    </a:p>
                  </a:txBody>
                  <a:tcPr marL="38412" marR="38412" marT="0" marB="0"/>
                </a:tc>
              </a:tr>
              <a:tr h="76765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Up to two co-opted by CSR, up to two nominated by Bishop Peter</a:t>
                      </a:r>
                      <a:endParaRPr lang="en-US" sz="2400" dirty="0">
                        <a:effectLst/>
                        <a:latin typeface="Cambria"/>
                        <a:ea typeface="Times New Roman"/>
                      </a:endParaRPr>
                    </a:p>
                  </a:txBody>
                  <a:tcPr marL="38412" marR="3841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33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52338"/>
            <a:ext cx="9144000" cy="890220"/>
          </a:xfrm>
        </p:spPr>
        <p:txBody>
          <a:bodyPr/>
          <a:lstStyle/>
          <a:p>
            <a:r>
              <a:rPr lang="en-GB" sz="3400" dirty="0" smtClean="0"/>
              <a:t>NATIONAL APPROACH – VISIBLE DISCIPLESHIP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4558" y="1535185"/>
            <a:ext cx="4681057" cy="45433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National report key findings:</a:t>
            </a:r>
            <a:r>
              <a:rPr lang="en-GB" sz="2800" dirty="0"/>
              <a:t> </a:t>
            </a:r>
            <a:endParaRPr lang="en-US" sz="2800" dirty="0"/>
          </a:p>
          <a:p>
            <a:pPr lvl="0"/>
            <a:r>
              <a:rPr lang="en-US" sz="2800" baseline="30000" dirty="0"/>
              <a:t>Social responsibility is at the heart of the gospel, building up the Kingdom of God.</a:t>
            </a:r>
            <a:endParaRPr lang="en-US" sz="2800" dirty="0"/>
          </a:p>
          <a:p>
            <a:pPr lvl="0"/>
            <a:r>
              <a:rPr lang="en-US" sz="2800" baseline="30000" dirty="0"/>
              <a:t>Through social action, the church becomes relationally engaged with the wider community, establishing credibility and discovering the presence of God within his world.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3" y="1535185"/>
            <a:ext cx="4083851" cy="4543353"/>
          </a:xfrm>
        </p:spPr>
        <p:txBody>
          <a:bodyPr>
            <a:normAutofit/>
          </a:bodyPr>
          <a:lstStyle/>
          <a:p>
            <a:pPr lvl="0"/>
            <a:r>
              <a:rPr lang="en-US" sz="2800" baseline="30000" dirty="0"/>
              <a:t>Social responsibility is at the core of discipleship, as people live out their faith and reflect upon that experience.</a:t>
            </a:r>
            <a:endParaRPr lang="en-US" sz="2800" dirty="0"/>
          </a:p>
          <a:p>
            <a:pPr lvl="0"/>
            <a:r>
              <a:rPr lang="en-US" sz="2800" baseline="30000" dirty="0"/>
              <a:t>Social responsibility is an intrinsic part of healthy church growth, seeking transformation at every level.</a:t>
            </a:r>
            <a:endParaRPr lang="en-US" sz="2800" dirty="0"/>
          </a:p>
          <a:p>
            <a:pPr lvl="0"/>
            <a:r>
              <a:rPr lang="en-US" sz="2800" baseline="30000" dirty="0"/>
              <a:t>The challenge of social responsibility is as relevant to the church itself, as it is to the society of which the church is a part.</a:t>
            </a:r>
            <a:endParaRPr lang="en-US" sz="2800" dirty="0"/>
          </a:p>
          <a:p>
            <a:endParaRPr lang="en-US" dirty="0"/>
          </a:p>
        </p:txBody>
      </p:sp>
      <p:pic>
        <p:nvPicPr>
          <p:cNvPr id="5122" name="Picture 2" descr="C:\Users\debbiedalby\AppData\Local\Microsoft\Windows\INetCache\IE\XNI05ZT8\Familia_cristiana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293" y="4838175"/>
            <a:ext cx="2054972" cy="152067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978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00702"/>
            <a:ext cx="8054280" cy="1143000"/>
          </a:xfrm>
        </p:spPr>
        <p:txBody>
          <a:bodyPr/>
          <a:lstStyle/>
          <a:p>
            <a:r>
              <a:rPr lang="en-GB" dirty="0" smtClean="0"/>
              <a:t>What would you think….?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12981" y="1602921"/>
            <a:ext cx="8136904" cy="347472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2400" dirty="0" smtClean="0"/>
              <a:t>You need to significantly grow your church numbers</a:t>
            </a:r>
          </a:p>
          <a:p>
            <a:r>
              <a:rPr lang="en-GB" sz="2400" dirty="0" smtClean="0"/>
              <a:t>You must start doing a wave of new things</a:t>
            </a:r>
          </a:p>
          <a:p>
            <a:r>
              <a:rPr lang="en-GB" sz="2400" dirty="0" smtClean="0"/>
              <a:t>You should see the world in a different way</a:t>
            </a:r>
          </a:p>
          <a:p>
            <a:r>
              <a:rPr lang="en-GB" sz="2400" dirty="0" smtClean="0"/>
              <a:t>You need to recruit a raft of new volunteers</a:t>
            </a:r>
          </a:p>
          <a:p>
            <a:r>
              <a:rPr lang="en-GB" sz="2400" dirty="0" smtClean="0"/>
              <a:t>You need to fundraise and bring in lots of extra resources</a:t>
            </a:r>
          </a:p>
          <a:p>
            <a:r>
              <a:rPr lang="en-GB" sz="2400" dirty="0" smtClean="0"/>
              <a:t>You must try and bring about big changes</a:t>
            </a:r>
          </a:p>
          <a:p>
            <a:r>
              <a:rPr lang="en-GB" sz="2400" dirty="0" smtClean="0"/>
              <a:t>You have to get to know a whole range of new people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343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bbiedalby\AppData\Local\Microsoft\Windows\INetCache\IE\5EUEELCM\00[1]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2057688" cy="268871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ebbiedalby\AppData\Local\Microsoft\Windows\INetCache\IE\MCKQUPVV\1247958685626_f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01008"/>
            <a:ext cx="2352675" cy="3048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ebbiedalby\AppData\Local\Microsoft\Windows\INetCache\IE\XNI05ZT8\070210pod06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1902"/>
            <a:ext cx="4384548" cy="292150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debbiedalby\AppData\Local\Microsoft\Windows\INetCache\IE\1G3TFCSG\Noemi_slid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6672"/>
            <a:ext cx="3901440" cy="140208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debbiedalby\AppData\Local\Microsoft\Windows\INetCache\IE\5EUEELCM\sleepy-at-work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8752"/>
            <a:ext cx="2540000" cy="2540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debbiedalby\AppData\Local\Microsoft\Windows\INetCache\IE\XNI05ZT8\sad-cat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4437112"/>
            <a:ext cx="1832234" cy="194717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70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85200"/>
            <a:ext cx="4752528" cy="1143000"/>
          </a:xfrm>
        </p:spPr>
        <p:txBody>
          <a:bodyPr/>
          <a:lstStyle/>
          <a:p>
            <a:r>
              <a:rPr lang="en-GB" dirty="0" smtClean="0"/>
              <a:t>Good news…!!!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284535" y="1776965"/>
            <a:ext cx="4339347" cy="3474720"/>
          </a:xfrm>
          <a:prstGeom prst="rect">
            <a:avLst/>
          </a:prstGeom>
        </p:spPr>
        <p:txBody>
          <a:bodyPr/>
          <a:lstStyle/>
          <a:p>
            <a:r>
              <a:rPr lang="en-GB" sz="3200" dirty="0" smtClean="0"/>
              <a:t>You have all you need</a:t>
            </a:r>
          </a:p>
          <a:p>
            <a:r>
              <a:rPr lang="en-GB" sz="3200" dirty="0" smtClean="0"/>
              <a:t>You know what you need to know</a:t>
            </a:r>
          </a:p>
          <a:p>
            <a:r>
              <a:rPr lang="en-GB" sz="3200" dirty="0" smtClean="0"/>
              <a:t>You have just enough people</a:t>
            </a:r>
          </a:p>
          <a:p>
            <a:r>
              <a:rPr lang="en-GB" sz="3200" dirty="0" smtClean="0"/>
              <a:t>Whatever you do will be good enough</a:t>
            </a:r>
          </a:p>
          <a:p>
            <a:endParaRPr lang="en-US" dirty="0"/>
          </a:p>
        </p:txBody>
      </p:sp>
      <p:pic>
        <p:nvPicPr>
          <p:cNvPr id="5122" name="Picture 2" descr="C:\Users\debbiedalby\AppData\Local\Microsoft\Windows\INetCache\IE\XNI05ZT8\5206722465_b71e0a8357_b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42" y="2781645"/>
            <a:ext cx="3994493" cy="266429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0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ＭＳ Ｐ明朝"/>
      </a:majorFont>
      <a:minorFont>
        <a:latin typeface="Candara"/>
        <a:ea typeface=""/>
        <a:cs typeface=""/>
        <a:font script="Jpan" typeface="メイリオ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134</TotalTime>
  <Words>686</Words>
  <Application>Microsoft Office PowerPoint</Application>
  <PresentationFormat>On-screen Show (4:3)</PresentationFormat>
  <Paragraphs>132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Infusion</vt:lpstr>
      <vt:lpstr>The Difference We Make…</vt:lpstr>
      <vt:lpstr>The Background</vt:lpstr>
      <vt:lpstr>What have we been up to? (Phew!)</vt:lpstr>
      <vt:lpstr>The staff team comprises of: </vt:lpstr>
      <vt:lpstr>Our Committee</vt:lpstr>
      <vt:lpstr>NATIONAL APPROACH – VISIBLE DISCIPLESHIP</vt:lpstr>
      <vt:lpstr>What would you think….?</vt:lpstr>
      <vt:lpstr>PowerPoint Presentation</vt:lpstr>
      <vt:lpstr>Good news…!!!</vt:lpstr>
      <vt:lpstr>Your starting point is your starting point!!</vt:lpstr>
      <vt:lpstr>Social Responsibility is unique in every parish!</vt:lpstr>
      <vt:lpstr>Good news brings…..</vt:lpstr>
      <vt:lpstr>What we would like to see..</vt:lpstr>
      <vt:lpstr>Committee Plans And Priorities  2017 to 2018 </vt:lpstr>
      <vt:lpstr>Thematic Development </vt:lpstr>
      <vt:lpstr>Geographic Focus </vt:lpstr>
      <vt:lpstr>Our offer to you….</vt:lpstr>
      <vt:lpstr>A quick fire approach to social responsibility…!</vt:lpstr>
      <vt:lpstr>Deborah Dalby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difference we make…</dc:title>
  <dc:creator>Deborah Dalby</dc:creator>
  <cp:lastModifiedBy>Pat Pugh</cp:lastModifiedBy>
  <cp:revision>12</cp:revision>
  <dcterms:created xsi:type="dcterms:W3CDTF">2017-09-25T08:16:07Z</dcterms:created>
  <dcterms:modified xsi:type="dcterms:W3CDTF">2017-10-02T07:08:52Z</dcterms:modified>
</cp:coreProperties>
</file>