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>
        <p:scale>
          <a:sx n="114" d="100"/>
          <a:sy n="114" d="100"/>
        </p:scale>
        <p:origin x="-9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noFill/>
            </c:spPr>
          </c:dPt>
          <c:dLbls>
            <c:dLbl>
              <c:idx val="0"/>
              <c:layout>
                <c:manualLayout>
                  <c:x val="7.0621468926553674E-2"/>
                  <c:y val="-0.697571646928209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85.5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layout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</c:v>
                </c:pt>
                <c:pt idx="1">
                  <c:v>10</c:v>
                </c:pt>
                <c:pt idx="2">
                  <c:v>9</c:v>
                </c:pt>
                <c:pt idx="3">
                  <c:v>14.5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layout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 smtClean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50269852021244221"/>
                  <c:y val="-6.0191245062902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8778872668891337"/>
                  <c:y val="-6.118418533698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027077200354335"/>
                  <c:y val="4.06994303064753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111598276967308"/>
                  <c:y val="8.17070692740272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5597987927245849"/>
                  <c:y val="4.10219373074986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7204735311109995"/>
                  <c:y val="-6.0855323518211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.0,_);\(#.0,\);&quot;&quot;\-_)" sourceLinked="0"/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Vacancy Savings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25000</c:v>
                </c:pt>
                <c:pt idx="1">
                  <c:v>11000</c:v>
                </c:pt>
                <c:pt idx="2">
                  <c:v>6500</c:v>
                </c:pt>
                <c:pt idx="3">
                  <c:v>2500</c:v>
                </c:pt>
                <c:pt idx="4">
                  <c:v>3500</c:v>
                </c:pt>
                <c:pt idx="5">
                  <c:v>3500</c:v>
                </c:pt>
                <c:pt idx="6">
                  <c:v>4500</c:v>
                </c:pt>
                <c:pt idx="7">
                  <c:v>500</c:v>
                </c:pt>
                <c:pt idx="8">
                  <c:v>-2500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82483968"/>
        <c:axId val="182518528"/>
      </c:barChart>
      <c:catAx>
        <c:axId val="1824839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82518528"/>
        <c:crosses val="autoZero"/>
        <c:auto val="0"/>
        <c:lblAlgn val="ctr"/>
        <c:lblOffset val="0"/>
        <c:tickLblSkip val="1"/>
        <c:noMultiLvlLbl val="0"/>
      </c:catAx>
      <c:valAx>
        <c:axId val="18251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48396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 smtClean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185692017832001"/>
                  <c:y val="-4.1009227671990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3872428969936316"/>
                  <c:y val="3.431601587242830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38890975518147991"/>
                  <c:y val="2.11790188701547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.0,_);\(#.0,\);&quot;&quot;\-_)" sourceLinked="0"/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9000</c:v>
                </c:pt>
                <c:pt idx="1">
                  <c:v>2000</c:v>
                </c:pt>
                <c:pt idx="2">
                  <c:v>4000</c:v>
                </c:pt>
                <c:pt idx="3">
                  <c:v>-10000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82610176"/>
        <c:axId val="182611968"/>
      </c:barChart>
      <c:catAx>
        <c:axId val="1826101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82611968"/>
        <c:crosses val="autoZero"/>
        <c:auto val="0"/>
        <c:lblAlgn val="ctr"/>
        <c:lblOffset val="0"/>
        <c:tickLblSkip val="1"/>
        <c:noMultiLvlLbl val="0"/>
      </c:catAx>
      <c:valAx>
        <c:axId val="182611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610176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 smtClean="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George Colville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Diocesan Secretary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405503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79861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 smtClean="0"/>
              <a:t>£5k</a:t>
            </a:r>
            <a:endParaRPr lang="en-GB" altLang="en-US" b="1" dirty="0"/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619250" y="1196752"/>
            <a:ext cx="60483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altLang="en-US" sz="2800" dirty="0" smtClean="0"/>
              <a:t>Number </a:t>
            </a:r>
            <a:r>
              <a:rPr lang="en-GB" altLang="en-US" sz="2800" dirty="0"/>
              <a:t>of </a:t>
            </a:r>
            <a:r>
              <a:rPr lang="en-GB" altLang="en-US" sz="2800" dirty="0" smtClean="0"/>
              <a:t>curates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800" dirty="0"/>
              <a:t>Clergy stipends </a:t>
            </a:r>
            <a:r>
              <a:rPr lang="en-GB" altLang="en-US" sz="2800" dirty="0" smtClean="0"/>
              <a:t>rise, housing inflation</a:t>
            </a:r>
            <a:endParaRPr lang="en-GB" altLang="en-US" sz="2800" dirty="0"/>
          </a:p>
          <a:p>
            <a:pPr eaLnBrk="1" hangingPunct="1">
              <a:buFont typeface="Arial" charset="0"/>
              <a:buChar char="•"/>
            </a:pPr>
            <a:r>
              <a:rPr lang="en-GB" altLang="en-US" sz="2800" dirty="0"/>
              <a:t>Collection rate of parish share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800" dirty="0" smtClean="0"/>
              <a:t>Reform and Renewal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800" dirty="0" smtClean="0"/>
              <a:t>National Church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800" dirty="0" smtClean="0"/>
              <a:t>Clergy pension Scheme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 smtClean="0">
                <a:solidFill>
                  <a:srgbClr val="002060"/>
                </a:solidFill>
              </a:rPr>
              <a:t>2018 </a:t>
            </a:r>
            <a:r>
              <a:rPr lang="en-GB" altLang="en-US" sz="3600" b="1" u="sng" dirty="0">
                <a:solidFill>
                  <a:srgbClr val="002060"/>
                </a:solidFill>
              </a:rPr>
              <a:t>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latin typeface="+mn-lt"/>
                <a:cs typeface="+mn-cs"/>
              </a:rPr>
              <a:t>May </a:t>
            </a:r>
            <a:r>
              <a:rPr lang="en-GB" sz="2800" dirty="0">
                <a:latin typeface="+mn-lt"/>
                <a:cs typeface="+mn-cs"/>
              </a:rPr>
              <a:t>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236369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085674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 smtClean="0">
                <a:solidFill>
                  <a:srgbClr val="002060"/>
                </a:solidFill>
              </a:rPr>
              <a:t>£59,806</a:t>
            </a:r>
            <a:endParaRPr lang="en-GB" altLang="en-US" sz="4000" b="1" dirty="0">
              <a:solidFill>
                <a:srgbClr val="002060"/>
              </a:solidFill>
            </a:endParaRP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148538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 smtClean="0"/>
              <a:t>£54.5k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182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Pat Pugh</cp:lastModifiedBy>
  <cp:revision>41</cp:revision>
  <cp:lastPrinted>2016-06-14T09:05:56Z</cp:lastPrinted>
  <dcterms:created xsi:type="dcterms:W3CDTF">2012-10-05T10:10:22Z</dcterms:created>
  <dcterms:modified xsi:type="dcterms:W3CDTF">2017-07-12T09:47:45Z</dcterms:modified>
</cp:coreProperties>
</file>