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64" r:id="rId2"/>
    <p:sldId id="269" r:id="rId3"/>
    <p:sldId id="270" r:id="rId4"/>
    <p:sldId id="256" r:id="rId5"/>
    <p:sldId id="257" r:id="rId6"/>
    <p:sldId id="261" r:id="rId7"/>
    <p:sldId id="262" r:id="rId8"/>
    <p:sldId id="263" r:id="rId9"/>
    <p:sldId id="260" r:id="rId10"/>
    <p:sldId id="268" r:id="rId11"/>
    <p:sldId id="265" r:id="rId12"/>
    <p:sldId id="266" r:id="rId13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718" autoAdjust="0"/>
  </p:normalViewPr>
  <p:slideViewPr>
    <p:cSldViewPr>
      <p:cViewPr>
        <p:scale>
          <a:sx n="114" d="100"/>
          <a:sy n="114" d="100"/>
        </p:scale>
        <p:origin x="-90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layout/>
      <c:overlay val="0"/>
      <c:txPr>
        <a:bodyPr/>
        <a:lstStyle/>
        <a:p>
          <a:pPr>
            <a:defRPr sz="2596" baseline="0"/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Chester Diocesan Board of Finance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7030A0"/>
              </a:solidFill>
            </c:spPr>
          </c:dPt>
          <c:dPt>
            <c:idx val="4"/>
            <c:bubble3D val="0"/>
            <c:spPr>
              <a:noFill/>
            </c:spPr>
          </c:dPt>
          <c:dLbls>
            <c:dLbl>
              <c:idx val="0"/>
              <c:layout>
                <c:manualLayout>
                  <c:x val="7.0621468926553674E-2"/>
                  <c:y val="-0.6975716469282096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9139274380141338E-2"/>
                  <c:y val="-3.919317606685676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796" b="1" i="0" spc="-100" baseline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Parish Share</c:v>
                </c:pt>
                <c:pt idx="1">
                  <c:v>Fees</c:v>
                </c:pt>
                <c:pt idx="2">
                  <c:v>Other income</c:v>
                </c:pt>
                <c:pt idx="3">
                  <c:v>Investment income</c:v>
                </c:pt>
                <c:pt idx="4">
                  <c:v>Reserves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85.5</c:v>
                </c:pt>
                <c:pt idx="1">
                  <c:v>7</c:v>
                </c:pt>
                <c:pt idx="2">
                  <c:v>5</c:v>
                </c:pt>
                <c:pt idx="3">
                  <c:v>2</c:v>
                </c:pt>
                <c:pt idx="4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398">
          <a:noFill/>
        </a:ln>
      </c:spPr>
    </c:plotArea>
    <c:legend>
      <c:legendPos val="r"/>
      <c:layout/>
      <c:overlay val="0"/>
      <c:txPr>
        <a:bodyPr/>
        <a:lstStyle/>
        <a:p>
          <a:pPr>
            <a:defRPr sz="2198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layout/>
      <c:overlay val="0"/>
      <c:txPr>
        <a:bodyPr/>
        <a:lstStyle/>
        <a:p>
          <a:pPr>
            <a:defRPr sz="2596" baseline="0"/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Chester Diocesan Board of Finance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  <c:spPr>
              <a:solidFill>
                <a:srgbClr val="00B0F0"/>
              </a:solidFill>
            </c:spPr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3"/>
            <c:bubble3D val="0"/>
            <c:spPr>
              <a:solidFill>
                <a:srgbClr val="C00000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-5.9322033898305086E-2"/>
                  <c:y val="-0.4821191382567118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796" b="1" i="0" spc="-100" baseline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Stipends, NI Pensions</c:v>
                </c:pt>
                <c:pt idx="1">
                  <c:v>Housing</c:v>
                </c:pt>
                <c:pt idx="2">
                  <c:v>Training</c:v>
                </c:pt>
                <c:pt idx="3">
                  <c:v>Diocesan Support</c:v>
                </c:pt>
                <c:pt idx="4">
                  <c:v>National Church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63</c:v>
                </c:pt>
                <c:pt idx="1">
                  <c:v>10</c:v>
                </c:pt>
                <c:pt idx="2">
                  <c:v>9</c:v>
                </c:pt>
                <c:pt idx="3">
                  <c:v>14.5</c:v>
                </c:pt>
                <c:pt idx="4">
                  <c:v>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398">
          <a:noFill/>
        </a:ln>
      </c:spPr>
    </c:plotArea>
    <c:legend>
      <c:legendPos val="r"/>
      <c:layout/>
      <c:overlay val="0"/>
      <c:txPr>
        <a:bodyPr/>
        <a:lstStyle/>
        <a:p>
          <a:pPr>
            <a:defRPr sz="2198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396" dirty="0" smtClean="0"/>
              <a:t>What is the approx. cost of a member of the clergy?</a:t>
            </a:r>
            <a:endParaRPr lang="en-US" sz="2400" dirty="0"/>
          </a:p>
        </c:rich>
      </c:tx>
      <c:layout>
        <c:manualLayout>
          <c:xMode val="edge"/>
          <c:yMode val="edge"/>
          <c:x val="5.0322578010471915E-2"/>
          <c:y val="8.2695243434798057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5847290652129056E-2"/>
          <c:y val="9.9369490869477287E-2"/>
          <c:w val="0.61402794908493519"/>
          <c:h val="0.7210592464425332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8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50269852021244221"/>
                  <c:y val="-6.0191245062902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28778872668891337"/>
                  <c:y val="-6.118418533698883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2027077200354335"/>
                  <c:y val="4.06994303064753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4111598276967308"/>
                  <c:y val="8.17070692740272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5304773298834565"/>
                  <c:y val="3.2296153140607116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15597987927245849"/>
                  <c:y val="4.102193730749866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17204735311109995"/>
                  <c:y val="-6.08553235182114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9.0371042335975524E-2"/>
                  <c:y val="2.05096720519425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0.13992924110360558"/>
                  <c:y val="-4.10144996809140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.0,_);\(#.0,\);&quot;&quot;\-_)" sourceLinked="0"/>
            <c:txPr>
              <a:bodyPr/>
              <a:lstStyle/>
              <a:p>
                <a:pPr>
                  <a:defRPr sz="2596" b="1" i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Sheet1!$A$2:$A$10</c:f>
              <c:strCache>
                <c:ptCount val="9"/>
                <c:pt idx="0">
                  <c:v>Stipend</c:v>
                </c:pt>
                <c:pt idx="1">
                  <c:v>Pension, NI</c:v>
                </c:pt>
                <c:pt idx="2">
                  <c:v>Housing</c:v>
                </c:pt>
                <c:pt idx="3">
                  <c:v>Removals, retirement</c:v>
                </c:pt>
                <c:pt idx="4">
                  <c:v>Training (National)</c:v>
                </c:pt>
                <c:pt idx="5">
                  <c:v>Ministry Support</c:v>
                </c:pt>
                <c:pt idx="6">
                  <c:v>Curates</c:v>
                </c:pt>
                <c:pt idx="7">
                  <c:v>Archdeacons &amp; RD</c:v>
                </c:pt>
                <c:pt idx="8">
                  <c:v>Vacancy Savings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25000</c:v>
                </c:pt>
                <c:pt idx="1">
                  <c:v>11000</c:v>
                </c:pt>
                <c:pt idx="2">
                  <c:v>6500</c:v>
                </c:pt>
                <c:pt idx="3">
                  <c:v>2500</c:v>
                </c:pt>
                <c:pt idx="4">
                  <c:v>3500</c:v>
                </c:pt>
                <c:pt idx="5">
                  <c:v>3500</c:v>
                </c:pt>
                <c:pt idx="6">
                  <c:v>4500</c:v>
                </c:pt>
                <c:pt idx="7">
                  <c:v>500</c:v>
                </c:pt>
                <c:pt idx="8">
                  <c:v>-2500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axId val="182483968"/>
        <c:axId val="182518528"/>
      </c:barChart>
      <c:catAx>
        <c:axId val="18248396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high"/>
        <c:spPr>
          <a:ln>
            <a:noFill/>
          </a:ln>
        </c:spPr>
        <c:txPr>
          <a:bodyPr/>
          <a:lstStyle/>
          <a:p>
            <a:pPr>
              <a:defRPr sz="2596" b="1" i="0" baseline="0"/>
            </a:pPr>
            <a:endParaRPr lang="en-US"/>
          </a:p>
        </c:txPr>
        <c:crossAx val="182518528"/>
        <c:crosses val="autoZero"/>
        <c:auto val="0"/>
        <c:lblAlgn val="ctr"/>
        <c:lblOffset val="0"/>
        <c:tickLblSkip val="1"/>
        <c:noMultiLvlLbl val="0"/>
      </c:catAx>
      <c:valAx>
        <c:axId val="1825185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2483968"/>
        <c:crosses val="max"/>
        <c:crossBetween val="between"/>
      </c:valAx>
      <c:spPr>
        <a:noFill/>
        <a:ln w="25379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396" dirty="0" smtClean="0"/>
              <a:t>What about other DBF costs (per clergy)?</a:t>
            </a:r>
            <a:endParaRPr lang="en-US" sz="2400" dirty="0"/>
          </a:p>
        </c:rich>
      </c:tx>
      <c:layout>
        <c:manualLayout>
          <c:xMode val="edge"/>
          <c:yMode val="edge"/>
          <c:x val="0.12523709914230483"/>
          <c:y val="1.230490666730198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5847290652129056E-2"/>
          <c:y val="9.9369490869477287E-2"/>
          <c:w val="0.64074509718064565"/>
          <c:h val="0.698865045436152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37710108472832787"/>
                  <c:y val="-4.00162873979038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9185692017832001"/>
                  <c:y val="-4.10092276719903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23872428969936316"/>
                  <c:y val="3.4316015872428305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38890975518147991"/>
                  <c:y val="2.11790188701547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5304773298834565"/>
                  <c:y val="3.2296153140607116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15742052535944123"/>
                  <c:y val="4.10193441038850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17636929230085546"/>
                  <c:y val="-2.05048276289714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9.0371042335975524E-2"/>
                  <c:y val="2.05096720519425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0.13992924110360558"/>
                  <c:y val="-4.10144996809140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.0,_);\(#.0,\);&quot;&quot;\-_)" sourceLinked="0"/>
            <c:txPr>
              <a:bodyPr/>
              <a:lstStyle/>
              <a:p>
                <a:pPr>
                  <a:defRPr sz="2596" b="1" i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Support to Parishes</c:v>
                </c:pt>
                <c:pt idx="1">
                  <c:v>National Church</c:v>
                </c:pt>
                <c:pt idx="2">
                  <c:v>Unpaid parish share</c:v>
                </c:pt>
                <c:pt idx="3">
                  <c:v>Other income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9000</c:v>
                </c:pt>
                <c:pt idx="1">
                  <c:v>2000</c:v>
                </c:pt>
                <c:pt idx="2">
                  <c:v>4000</c:v>
                </c:pt>
                <c:pt idx="3">
                  <c:v>-10000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axId val="182610176"/>
        <c:axId val="182611968"/>
      </c:barChart>
      <c:catAx>
        <c:axId val="18261017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high"/>
        <c:spPr>
          <a:ln>
            <a:noFill/>
          </a:ln>
        </c:spPr>
        <c:txPr>
          <a:bodyPr/>
          <a:lstStyle/>
          <a:p>
            <a:pPr>
              <a:defRPr sz="2596" b="1" i="0" baseline="0"/>
            </a:pPr>
            <a:endParaRPr lang="en-US"/>
          </a:p>
        </c:txPr>
        <c:crossAx val="182611968"/>
        <c:crosses val="autoZero"/>
        <c:auto val="0"/>
        <c:lblAlgn val="ctr"/>
        <c:lblOffset val="0"/>
        <c:tickLblSkip val="1"/>
        <c:noMultiLvlLbl val="0"/>
      </c:catAx>
      <c:valAx>
        <c:axId val="1826119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2610176"/>
        <c:crosses val="max"/>
        <c:crossBetween val="between"/>
      </c:valAx>
      <c:spPr>
        <a:noFill/>
        <a:ln w="25379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0.45284</cdr:x>
      <cdr:y>0.77825</cdr:y>
    </cdr:from>
    <cdr:to>
      <cdr:x>0.64439</cdr:x>
      <cdr:y>0.85189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84576" y="5184576"/>
          <a:ext cx="158417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0.44309</cdr:x>
      <cdr:y>0.76875</cdr:y>
    </cdr:from>
    <cdr:to>
      <cdr:x>0.66114</cdr:x>
      <cdr:y>0.84064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84576" y="5184576"/>
          <a:ext cx="158417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A5AE95-9BFD-4B57-99DC-403BD4D462E9}" type="datetimeFigureOut">
              <a:rPr lang="en-GB" smtClean="0"/>
              <a:t>12/07/2017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F3D2C0-A844-48DD-83E2-DF9E8226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953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17020-E35D-47AB-91D9-58C62E009731}" type="datetimeFigureOut">
              <a:rPr lang="en-GB"/>
              <a:pPr>
                <a:defRPr/>
              </a:pPr>
              <a:t>12/07/2017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EF330-DA5F-4F2B-90EF-73FF71D4D4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03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6EB9-F917-4D75-A1DD-DF8589D0F89A}" type="datetimeFigureOut">
              <a:rPr lang="en-GB"/>
              <a:pPr>
                <a:defRPr/>
              </a:pPr>
              <a:t>12/07/2017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17845-65BE-4369-806F-2DCA3F5B00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935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B6C97-000A-4687-8B2C-63E298219616}" type="datetimeFigureOut">
              <a:rPr lang="en-GB"/>
              <a:pPr>
                <a:defRPr/>
              </a:pPr>
              <a:t>12/07/2017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F5FE2-007F-4BBA-99E7-86D890915A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53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38B11-A09C-4E42-B16D-7922BD3F06A0}" type="datetimeFigureOut">
              <a:rPr lang="en-GB"/>
              <a:pPr>
                <a:defRPr/>
              </a:pPr>
              <a:t>12/07/2017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1F87-5D30-4958-896E-0FBEA51271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916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91473-2DED-46FD-ADD3-9CC1D947EF32}" type="datetimeFigureOut">
              <a:rPr lang="en-GB"/>
              <a:pPr>
                <a:defRPr/>
              </a:pPr>
              <a:t>12/07/2017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CFC56-AA2D-4270-BF10-2F6F23BF27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54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B04AB-F8C8-404A-850C-8C9D0E99F5B7}" type="datetimeFigureOut">
              <a:rPr lang="en-GB"/>
              <a:pPr>
                <a:defRPr/>
              </a:pPr>
              <a:t>12/07/2017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322F7-5DC1-4616-B17C-320233A2A6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75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EA3D6-EFB0-465F-BE91-2251379CB94A}" type="datetimeFigureOut">
              <a:rPr lang="en-GB"/>
              <a:pPr>
                <a:defRPr/>
              </a:pPr>
              <a:t>12/07/2017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D712B-C9B5-4222-9E61-6FC85BF2A8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016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F51E7-CE41-4241-A7B7-5A11B414D44A}" type="datetimeFigureOut">
              <a:rPr lang="en-GB"/>
              <a:pPr>
                <a:defRPr/>
              </a:pPr>
              <a:t>12/07/2017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3D868-BC30-4A8D-B0D3-ECF2B5A9FB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382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12B32-F863-412B-90CA-F27746431757}" type="datetimeFigureOut">
              <a:rPr lang="en-GB"/>
              <a:pPr>
                <a:defRPr/>
              </a:pPr>
              <a:t>12/07/2017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D15B6-FDDB-4F3B-8467-9581D95643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244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ABD28-BB25-4989-B7F5-FAC568863D12}" type="datetimeFigureOut">
              <a:rPr lang="en-GB"/>
              <a:pPr>
                <a:defRPr/>
              </a:pPr>
              <a:t>12/07/2017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DAD53-0312-43F7-BC9A-D60B268209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232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51047-2CAF-49D7-B656-C77D87FCEB40}" type="datetimeFigureOut">
              <a:rPr lang="en-GB"/>
              <a:pPr>
                <a:defRPr/>
              </a:pPr>
              <a:t>12/07/2017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57032-5B40-4F54-888F-B8A4594C23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497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BCBCCF-6A7A-4DAD-AEC4-7C0F4D02E74C}" type="datetimeFigureOut">
              <a:rPr lang="en-GB"/>
              <a:pPr>
                <a:defRPr/>
              </a:pPr>
              <a:t>12/07/2017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7D5047-8219-4978-BBA4-DCD689EC5B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ester.anglican.org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z="6600" smtClean="0"/>
              <a:t>Financial Update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828675" y="37528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400"/>
              <a:t>George Colville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400"/>
              <a:t>Diocesan Secretary</a:t>
            </a:r>
          </a:p>
        </p:txBody>
      </p:sp>
      <p:pic>
        <p:nvPicPr>
          <p:cNvPr id="2052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3405503"/>
              </p:ext>
            </p:extLst>
          </p:nvPr>
        </p:nvGraphicFramePr>
        <p:xfrm>
          <a:off x="128588" y="65088"/>
          <a:ext cx="8815387" cy="6294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092950" y="116632"/>
            <a:ext cx="798617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dirty="0" smtClean="0"/>
              <a:t>£5k</a:t>
            </a:r>
            <a:endParaRPr lang="en-GB" altLang="en-US" b="1" dirty="0"/>
          </a:p>
        </p:txBody>
      </p:sp>
      <p:pic>
        <p:nvPicPr>
          <p:cNvPr id="11268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4000" y="1773238"/>
            <a:ext cx="47307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3200" dirty="0">
              <a:latin typeface="+mn-lt"/>
              <a:cs typeface="+mn-cs"/>
            </a:endParaRPr>
          </a:p>
        </p:txBody>
      </p:sp>
      <p:sp>
        <p:nvSpPr>
          <p:cNvPr id="13316" name="Rectangle 1"/>
          <p:cNvSpPr>
            <a:spLocks noChangeArrowheads="1"/>
          </p:cNvSpPr>
          <p:nvPr/>
        </p:nvSpPr>
        <p:spPr bwMode="auto">
          <a:xfrm>
            <a:off x="1619250" y="1196752"/>
            <a:ext cx="6048375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GB" altLang="en-US" sz="2800" dirty="0" smtClean="0"/>
              <a:t>Number </a:t>
            </a:r>
            <a:r>
              <a:rPr lang="en-GB" altLang="en-US" sz="2800" dirty="0"/>
              <a:t>of </a:t>
            </a:r>
            <a:r>
              <a:rPr lang="en-GB" altLang="en-US" sz="2800" dirty="0" smtClean="0"/>
              <a:t>curates</a:t>
            </a:r>
          </a:p>
          <a:p>
            <a:pPr eaLnBrk="1" hangingPunct="1">
              <a:buFont typeface="Arial" charset="0"/>
              <a:buChar char="•"/>
            </a:pPr>
            <a:r>
              <a:rPr lang="en-GB" altLang="en-US" sz="2800" dirty="0"/>
              <a:t>Clergy stipends </a:t>
            </a:r>
            <a:r>
              <a:rPr lang="en-GB" altLang="en-US" sz="2800" dirty="0" smtClean="0"/>
              <a:t>rise, housing inflation</a:t>
            </a:r>
            <a:endParaRPr lang="en-GB" altLang="en-US" sz="2800" dirty="0"/>
          </a:p>
          <a:p>
            <a:pPr eaLnBrk="1" hangingPunct="1">
              <a:buFont typeface="Arial" charset="0"/>
              <a:buChar char="•"/>
            </a:pPr>
            <a:r>
              <a:rPr lang="en-GB" altLang="en-US" sz="2800" dirty="0"/>
              <a:t>Collection rate of parish share</a:t>
            </a:r>
          </a:p>
          <a:p>
            <a:pPr eaLnBrk="1" hangingPunct="1">
              <a:buFont typeface="Arial" charset="0"/>
              <a:buChar char="•"/>
            </a:pPr>
            <a:r>
              <a:rPr lang="en-GB" altLang="en-US" sz="2800" dirty="0" smtClean="0"/>
              <a:t>Reform and Renewal</a:t>
            </a:r>
          </a:p>
          <a:p>
            <a:pPr eaLnBrk="1" hangingPunct="1">
              <a:buFont typeface="Arial" charset="0"/>
              <a:buChar char="•"/>
            </a:pPr>
            <a:r>
              <a:rPr lang="en-GB" altLang="en-US" sz="2800" dirty="0" smtClean="0"/>
              <a:t>National Church</a:t>
            </a:r>
          </a:p>
          <a:p>
            <a:pPr eaLnBrk="1" hangingPunct="1">
              <a:buFont typeface="Arial" charset="0"/>
              <a:buChar char="•"/>
            </a:pPr>
            <a:r>
              <a:rPr lang="en-GB" altLang="en-US" sz="2800" dirty="0" smtClean="0"/>
              <a:t>Clergy pension Scheme</a:t>
            </a:r>
          </a:p>
        </p:txBody>
      </p:sp>
      <p:sp>
        <p:nvSpPr>
          <p:cNvPr id="13317" name="TextBox 5"/>
          <p:cNvSpPr txBox="1">
            <a:spLocks noChangeArrowheads="1"/>
          </p:cNvSpPr>
          <p:nvPr/>
        </p:nvSpPr>
        <p:spPr bwMode="auto">
          <a:xfrm>
            <a:off x="2987675" y="260350"/>
            <a:ext cx="370203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u="sng" dirty="0" smtClean="0">
                <a:solidFill>
                  <a:srgbClr val="002060"/>
                </a:solidFill>
              </a:rPr>
              <a:t>2018 </a:t>
            </a:r>
            <a:r>
              <a:rPr lang="en-GB" altLang="en-US" sz="3600" b="1" u="sng" dirty="0">
                <a:solidFill>
                  <a:srgbClr val="002060"/>
                </a:solidFill>
              </a:rPr>
              <a:t>and beyond?</a:t>
            </a:r>
            <a:endParaRPr lang="en-GB" altLang="en-US" sz="1800" b="1" u="sng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2700338" y="260350"/>
            <a:ext cx="3521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u="sng"/>
              <a:t>More information</a:t>
            </a:r>
            <a:endParaRPr lang="en-GB" altLang="en-US" sz="1800" u="sng"/>
          </a:p>
        </p:txBody>
      </p:sp>
      <p:sp>
        <p:nvSpPr>
          <p:cNvPr id="14340" name="Rectangle 1"/>
          <p:cNvSpPr>
            <a:spLocks noChangeArrowheads="1"/>
          </p:cNvSpPr>
          <p:nvPr/>
        </p:nvSpPr>
        <p:spPr bwMode="auto">
          <a:xfrm>
            <a:off x="490538" y="2060575"/>
            <a:ext cx="813752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/>
              <a:t>01928 718834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>
                <a:hlinkClick r:id="rId3"/>
              </a:rPr>
              <a:t>www.chester.anglican.org</a:t>
            </a:r>
            <a:endParaRPr lang="en-GB" altLang="en-US" sz="3600"/>
          </a:p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en-GB" altLang="en-US" sz="3600"/>
              <a:t>firstname.lastname@chester.anglican.org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5"/>
          <p:cNvSpPr txBox="1">
            <a:spLocks noChangeArrowheads="1"/>
          </p:cNvSpPr>
          <p:nvPr/>
        </p:nvSpPr>
        <p:spPr bwMode="auto">
          <a:xfrm>
            <a:off x="2124075" y="260350"/>
            <a:ext cx="5568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u="sng">
                <a:solidFill>
                  <a:srgbClr val="002060"/>
                </a:solidFill>
              </a:rPr>
              <a:t>Churchwardens and Finance</a:t>
            </a:r>
            <a:endParaRPr lang="en-GB" altLang="en-US" sz="1800" b="1" u="sng">
              <a:solidFill>
                <a:srgbClr val="002060"/>
              </a:solidFill>
            </a:endParaRPr>
          </a:p>
        </p:txBody>
      </p:sp>
      <p:sp>
        <p:nvSpPr>
          <p:cNvPr id="3076" name="TextBox 6"/>
          <p:cNvSpPr txBox="1">
            <a:spLocks noChangeArrowheads="1"/>
          </p:cNvSpPr>
          <p:nvPr/>
        </p:nvSpPr>
        <p:spPr bwMode="auto">
          <a:xfrm>
            <a:off x="2681288" y="920750"/>
            <a:ext cx="1857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/>
          </a:p>
        </p:txBody>
      </p:sp>
      <p:sp>
        <p:nvSpPr>
          <p:cNvPr id="8" name="TextBox 7"/>
          <p:cNvSpPr txBox="1"/>
          <p:nvPr/>
        </p:nvSpPr>
        <p:spPr>
          <a:xfrm>
            <a:off x="876300" y="1052513"/>
            <a:ext cx="7478713" cy="24622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b="1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Member of PCC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Churchwarden Trusts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All PCC members have financial responsibilities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>
                <a:latin typeface="+mn-lt"/>
                <a:cs typeface="+mn-cs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32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Box 5"/>
          <p:cNvSpPr txBox="1">
            <a:spLocks noChangeArrowheads="1"/>
          </p:cNvSpPr>
          <p:nvPr/>
        </p:nvSpPr>
        <p:spPr bwMode="auto">
          <a:xfrm>
            <a:off x="2124075" y="260350"/>
            <a:ext cx="5568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u="sng">
                <a:solidFill>
                  <a:srgbClr val="002060"/>
                </a:solidFill>
              </a:rPr>
              <a:t>Churchwardens and Finance</a:t>
            </a:r>
            <a:endParaRPr lang="en-GB" altLang="en-US" sz="1800" b="1" u="sng">
              <a:solidFill>
                <a:srgbClr val="002060"/>
              </a:solidFill>
            </a:endParaRPr>
          </a:p>
        </p:txBody>
      </p:sp>
      <p:sp>
        <p:nvSpPr>
          <p:cNvPr id="4100" name="TextBox 6"/>
          <p:cNvSpPr txBox="1">
            <a:spLocks noChangeArrowheads="1"/>
          </p:cNvSpPr>
          <p:nvPr/>
        </p:nvSpPr>
        <p:spPr bwMode="auto">
          <a:xfrm>
            <a:off x="2681288" y="920750"/>
            <a:ext cx="1857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90415" y="1052513"/>
            <a:ext cx="7850482" cy="461664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rgbClr val="002060"/>
                </a:solidFill>
                <a:latin typeface="+mn-lt"/>
                <a:cs typeface="+mn-cs"/>
              </a:rPr>
              <a:t>What to do in practice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>
                <a:latin typeface="+mn-lt"/>
                <a:cs typeface="+mn-cs"/>
              </a:rPr>
              <a:t>May </a:t>
            </a:r>
            <a:r>
              <a:rPr lang="en-GB" sz="2800" dirty="0">
                <a:latin typeface="+mn-lt"/>
                <a:cs typeface="+mn-cs"/>
              </a:rPr>
              <a:t>be cheque signatory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Member of standing committee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Take an interest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Encourage and support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Provide backup for treasurer </a:t>
            </a:r>
          </a:p>
          <a:p>
            <a:pPr marL="1371600" lvl="2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i="1" dirty="0">
                <a:latin typeface="+mn-lt"/>
                <a:cs typeface="+mn-cs"/>
              </a:rPr>
              <a:t>if unable to act or if no candidate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/>
              <a:t>Ask questions, </a:t>
            </a:r>
            <a:r>
              <a:rPr lang="en-GB" sz="2800" dirty="0">
                <a:latin typeface="+mn-lt"/>
                <a:cs typeface="+mn-cs"/>
              </a:rPr>
              <a:t>watch and check – Internal control</a:t>
            </a:r>
          </a:p>
          <a:p>
            <a:pPr marL="1371600" lvl="2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i="1" dirty="0">
                <a:latin typeface="+mn-lt"/>
                <a:cs typeface="+mn-cs"/>
              </a:rPr>
              <a:t>Problems are rare but they do happen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>
                <a:latin typeface="+mn-lt"/>
                <a:cs typeface="+mn-cs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32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4236369"/>
              </p:ext>
            </p:extLst>
          </p:nvPr>
        </p:nvGraphicFramePr>
        <p:xfrm>
          <a:off x="39688" y="-166688"/>
          <a:ext cx="8991600" cy="7191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123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4085674"/>
              </p:ext>
            </p:extLst>
          </p:nvPr>
        </p:nvGraphicFramePr>
        <p:xfrm>
          <a:off x="39688" y="-166688"/>
          <a:ext cx="8991600" cy="7191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147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2959100" y="188913"/>
            <a:ext cx="28114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b="1" u="sng">
                <a:solidFill>
                  <a:srgbClr val="002060"/>
                </a:solidFill>
              </a:rPr>
              <a:t>Parish Share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4213" y="1341438"/>
            <a:ext cx="75596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Standard Parish Share =   </a:t>
            </a:r>
            <a:r>
              <a:rPr lang="en-GB" altLang="en-US" sz="2800" b="1" u="sng"/>
              <a:t>Total amount required</a:t>
            </a:r>
            <a:r>
              <a:rPr lang="en-GB" altLang="en-US" sz="2800" b="1"/>
              <a:t>	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067175" y="1863725"/>
            <a:ext cx="43688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Number of clergy in Diocese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908050" y="3585683"/>
            <a:ext cx="26733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dirty="0"/>
              <a:t>Parish Share =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967288" y="2547938"/>
            <a:ext cx="34686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/>
              <a:t>Clergy Number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940425" y="3102180"/>
            <a:ext cx="4397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dirty="0"/>
              <a:t>X</a:t>
            </a:r>
            <a:endParaRPr lang="en-GB" altLang="en-US" sz="1800" b="1" dirty="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637087" y="4613392"/>
            <a:ext cx="3470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/>
              <a:t>Standard Parish Share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567363" y="3648645"/>
            <a:ext cx="34686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/>
              <a:t>Banding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932488" y="4077072"/>
            <a:ext cx="4397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dirty="0"/>
              <a:t>X</a:t>
            </a:r>
            <a:endParaRPr lang="en-GB" altLang="en-US" sz="1800" b="1" dirty="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012160" y="208422"/>
            <a:ext cx="187583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b="1" dirty="0" smtClean="0">
                <a:solidFill>
                  <a:srgbClr val="002060"/>
                </a:solidFill>
              </a:rPr>
              <a:t>£59,806</a:t>
            </a:r>
            <a:endParaRPr lang="en-GB" altLang="en-US" sz="4000" b="1" dirty="0">
              <a:solidFill>
                <a:srgbClr val="002060"/>
              </a:solidFill>
            </a:endParaRPr>
          </a:p>
        </p:txBody>
      </p:sp>
      <p:pic>
        <p:nvPicPr>
          <p:cNvPr id="7180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733550"/>
            <a:ext cx="6599238" cy="429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Parishes 0.25 – 0.95</a:t>
            </a:r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1619250" y="1916113"/>
            <a:ext cx="22748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Birkenhead / Wallasey</a:t>
            </a:r>
          </a:p>
        </p:txBody>
      </p:sp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3203575" y="2655888"/>
            <a:ext cx="9731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Runcorn</a:t>
            </a:r>
          </a:p>
        </p:txBody>
      </p:sp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5435600" y="1922463"/>
            <a:ext cx="10906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Stockport</a:t>
            </a:r>
          </a:p>
        </p:txBody>
      </p:sp>
      <p:sp>
        <p:nvSpPr>
          <p:cNvPr id="8199" name="TextBox 6"/>
          <p:cNvSpPr txBox="1">
            <a:spLocks noChangeArrowheads="1"/>
          </p:cNvSpPr>
          <p:nvPr/>
        </p:nvSpPr>
        <p:spPr bwMode="auto">
          <a:xfrm>
            <a:off x="5127625" y="4179888"/>
            <a:ext cx="777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Crewe</a:t>
            </a:r>
          </a:p>
        </p:txBody>
      </p:sp>
      <p:pic>
        <p:nvPicPr>
          <p:cNvPr id="8200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Parishes 1.15 -1.45</a:t>
            </a:r>
          </a:p>
        </p:txBody>
      </p:sp>
      <p:pic>
        <p:nvPicPr>
          <p:cNvPr id="9219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363" y="1704975"/>
            <a:ext cx="6618287" cy="431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2148538"/>
              </p:ext>
            </p:extLst>
          </p:nvPr>
        </p:nvGraphicFramePr>
        <p:xfrm>
          <a:off x="128588" y="65088"/>
          <a:ext cx="8815387" cy="6294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1487" y="116632"/>
            <a:ext cx="133095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 smtClean="0"/>
              <a:t>£54.5k</a:t>
            </a:r>
            <a:endParaRPr lang="en-GB" altLang="en-US" sz="1100" b="1" dirty="0"/>
          </a:p>
        </p:txBody>
      </p:sp>
      <p:pic>
        <p:nvPicPr>
          <p:cNvPr id="10244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182</Words>
  <Application>Microsoft Office PowerPoint</Application>
  <PresentationFormat>On-screen Show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Financial Update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Parishes 0.25 – 0.95</vt:lpstr>
      <vt:lpstr>Parishes 1.15 -1.45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Colville</dc:creator>
  <cp:lastModifiedBy>Pat Pugh</cp:lastModifiedBy>
  <cp:revision>41</cp:revision>
  <cp:lastPrinted>2016-06-14T09:05:56Z</cp:lastPrinted>
  <dcterms:created xsi:type="dcterms:W3CDTF">2012-10-05T10:10:22Z</dcterms:created>
  <dcterms:modified xsi:type="dcterms:W3CDTF">2017-07-12T09:47:45Z</dcterms:modified>
</cp:coreProperties>
</file>