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9" r:id="rId4"/>
    <p:sldId id="260" r:id="rId5"/>
    <p:sldId id="307" r:id="rId6"/>
    <p:sldId id="305" r:id="rId7"/>
    <p:sldId id="266" r:id="rId8"/>
    <p:sldId id="306" r:id="rId9"/>
    <p:sldId id="263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99FF"/>
    <a:srgbClr val="FF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DEC79-523F-402B-91B0-371175A3B65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04D3650-13A4-4A27-AECE-11B48B0805A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800" b="1" dirty="0" smtClean="0"/>
            <a:t>Fundraising</a:t>
          </a:r>
          <a:endParaRPr lang="en-GB" sz="2800" b="1" dirty="0"/>
        </a:p>
      </dgm:t>
    </dgm:pt>
    <dgm:pt modelId="{BA172916-44E6-4F41-8B8C-8F138E36F087}" type="parTrans" cxnId="{FB9437EE-25B8-40FA-88DF-A00BB95448FC}">
      <dgm:prSet/>
      <dgm:spPr/>
      <dgm:t>
        <a:bodyPr/>
        <a:lstStyle/>
        <a:p>
          <a:endParaRPr lang="en-GB"/>
        </a:p>
      </dgm:t>
    </dgm:pt>
    <dgm:pt modelId="{23FBF6C2-393E-4D6F-8A99-055DD5710B0A}" type="sibTrans" cxnId="{FB9437EE-25B8-40FA-88DF-A00BB95448FC}">
      <dgm:prSet/>
      <dgm:spPr/>
      <dgm:t>
        <a:bodyPr/>
        <a:lstStyle/>
        <a:p>
          <a:endParaRPr lang="en-GB"/>
        </a:p>
      </dgm:t>
    </dgm:pt>
    <dgm:pt modelId="{81DB60E6-8CC8-4987-85D2-6976389AA5A6}">
      <dgm:prSet phldrT="[Text]" custT="1"/>
      <dgm:spPr/>
      <dgm:t>
        <a:bodyPr/>
        <a:lstStyle/>
        <a:p>
          <a:r>
            <a:rPr lang="en-GB" sz="2400" b="1" baseline="0" dirty="0" smtClean="0"/>
            <a:t>Vision for buildings &amp; project management</a:t>
          </a:r>
          <a:endParaRPr lang="en-GB" sz="2400" b="1" dirty="0"/>
        </a:p>
      </dgm:t>
    </dgm:pt>
    <dgm:pt modelId="{DE82ED95-3B25-4C8A-A7C5-8610ED9D556F}" type="parTrans" cxnId="{257676B8-8154-4070-BA1B-F4CDFCA4DDA7}">
      <dgm:prSet/>
      <dgm:spPr/>
      <dgm:t>
        <a:bodyPr/>
        <a:lstStyle/>
        <a:p>
          <a:endParaRPr lang="en-GB"/>
        </a:p>
      </dgm:t>
    </dgm:pt>
    <dgm:pt modelId="{AEE490A5-56F5-439C-BB3F-E781FA755CF5}" type="sibTrans" cxnId="{257676B8-8154-4070-BA1B-F4CDFCA4DDA7}">
      <dgm:prSet/>
      <dgm:spPr/>
      <dgm:t>
        <a:bodyPr/>
        <a:lstStyle/>
        <a:p>
          <a:endParaRPr lang="en-GB"/>
        </a:p>
      </dgm:t>
    </dgm:pt>
    <dgm:pt modelId="{4468B198-CBCA-4FDF-A37E-3281CED48660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GB" sz="2000" b="1" dirty="0" smtClean="0"/>
            <a:t>Heritage, Arts, Visitors</a:t>
          </a:r>
          <a:endParaRPr lang="en-GB" sz="2000" b="1" dirty="0"/>
        </a:p>
      </dgm:t>
    </dgm:pt>
    <dgm:pt modelId="{F77B6A0B-64F9-4F1E-97C3-7F4D74BFF7A4}" type="parTrans" cxnId="{5AACE618-E36A-4244-9914-E20DF58C3662}">
      <dgm:prSet/>
      <dgm:spPr/>
      <dgm:t>
        <a:bodyPr/>
        <a:lstStyle/>
        <a:p>
          <a:endParaRPr lang="en-GB"/>
        </a:p>
      </dgm:t>
    </dgm:pt>
    <dgm:pt modelId="{26D65102-6AB5-4E9A-8418-972953FF2CA3}" type="sibTrans" cxnId="{5AACE618-E36A-4244-9914-E20DF58C3662}">
      <dgm:prSet/>
      <dgm:spPr/>
      <dgm:t>
        <a:bodyPr/>
        <a:lstStyle/>
        <a:p>
          <a:endParaRPr lang="en-GB"/>
        </a:p>
      </dgm:t>
    </dgm:pt>
    <dgm:pt modelId="{ECFC359B-205C-45AD-9FB4-280E3711B32B}" type="pres">
      <dgm:prSet presAssocID="{19ADEC79-523F-402B-91B0-371175A3B65C}" presName="compositeShape" presStyleCnt="0">
        <dgm:presLayoutVars>
          <dgm:chMax val="7"/>
          <dgm:dir/>
          <dgm:resizeHandles val="exact"/>
        </dgm:presLayoutVars>
      </dgm:prSet>
      <dgm:spPr/>
    </dgm:pt>
    <dgm:pt modelId="{5FD40AD1-C0DE-4A92-BE67-5724DC5DBA08}" type="pres">
      <dgm:prSet presAssocID="{104D3650-13A4-4A27-AECE-11B48B0805AD}" presName="circ1" presStyleLbl="vennNode1" presStyleIdx="0" presStyleCnt="3" custScaleX="164350" custScaleY="160237" custLinFactNeighborX="-953" custLinFactNeighborY="1702"/>
      <dgm:spPr/>
      <dgm:t>
        <a:bodyPr/>
        <a:lstStyle/>
        <a:p>
          <a:endParaRPr lang="en-GB"/>
        </a:p>
      </dgm:t>
    </dgm:pt>
    <dgm:pt modelId="{B153F4CB-6DED-46E0-A84E-AE257D0857F4}" type="pres">
      <dgm:prSet presAssocID="{104D3650-13A4-4A27-AECE-11B48B0805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2258B-3B85-4146-A880-78346AB5A3D7}" type="pres">
      <dgm:prSet presAssocID="{81DB60E6-8CC8-4987-85D2-6976389AA5A6}" presName="circ2" presStyleLbl="vennNode1" presStyleIdx="1" presStyleCnt="3" custScaleX="111643" custScaleY="105899" custLinFactNeighborX="63736" custLinFactNeighborY="-77968"/>
      <dgm:spPr/>
      <dgm:t>
        <a:bodyPr/>
        <a:lstStyle/>
        <a:p>
          <a:endParaRPr lang="en-GB"/>
        </a:p>
      </dgm:t>
    </dgm:pt>
    <dgm:pt modelId="{F370459E-8D38-4408-BB5E-A4589AD457B4}" type="pres">
      <dgm:prSet presAssocID="{81DB60E6-8CC8-4987-85D2-6976389AA5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DE35FA-B2FB-47D5-ADE9-B78DF186728B}" type="pres">
      <dgm:prSet presAssocID="{4468B198-CBCA-4FDF-A37E-3281CED48660}" presName="circ3" presStyleLbl="vennNode1" presStyleIdx="2" presStyleCnt="3" custScaleX="67496" custScaleY="62518" custLinFactNeighborX="-60090" custLinFactNeighborY="-69766"/>
      <dgm:spPr/>
      <dgm:t>
        <a:bodyPr/>
        <a:lstStyle/>
        <a:p>
          <a:endParaRPr lang="en-GB"/>
        </a:p>
      </dgm:t>
    </dgm:pt>
    <dgm:pt modelId="{E8C654ED-43F2-4C4E-8DEF-74E0CF2C368B}" type="pres">
      <dgm:prSet presAssocID="{4468B198-CBCA-4FDF-A37E-3281CED486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7C4648-A640-4177-B6A0-C457A47D1D89}" type="presOf" srcId="{104D3650-13A4-4A27-AECE-11B48B0805AD}" destId="{5FD40AD1-C0DE-4A92-BE67-5724DC5DBA08}" srcOrd="0" destOrd="0" presId="urn:microsoft.com/office/officeart/2005/8/layout/venn1"/>
    <dgm:cxn modelId="{43B846B7-CD1F-4CB4-BAAE-9CF8D65B92BE}" type="presOf" srcId="{81DB60E6-8CC8-4987-85D2-6976389AA5A6}" destId="{F370459E-8D38-4408-BB5E-A4589AD457B4}" srcOrd="1" destOrd="0" presId="urn:microsoft.com/office/officeart/2005/8/layout/venn1"/>
    <dgm:cxn modelId="{9C225C22-D417-41E5-8C78-6FD0247A4252}" type="presOf" srcId="{104D3650-13A4-4A27-AECE-11B48B0805AD}" destId="{B153F4CB-6DED-46E0-A84E-AE257D0857F4}" srcOrd="1" destOrd="0" presId="urn:microsoft.com/office/officeart/2005/8/layout/venn1"/>
    <dgm:cxn modelId="{257676B8-8154-4070-BA1B-F4CDFCA4DDA7}" srcId="{19ADEC79-523F-402B-91B0-371175A3B65C}" destId="{81DB60E6-8CC8-4987-85D2-6976389AA5A6}" srcOrd="1" destOrd="0" parTransId="{DE82ED95-3B25-4C8A-A7C5-8610ED9D556F}" sibTransId="{AEE490A5-56F5-439C-BB3F-E781FA755CF5}"/>
    <dgm:cxn modelId="{FB9437EE-25B8-40FA-88DF-A00BB95448FC}" srcId="{19ADEC79-523F-402B-91B0-371175A3B65C}" destId="{104D3650-13A4-4A27-AECE-11B48B0805AD}" srcOrd="0" destOrd="0" parTransId="{BA172916-44E6-4F41-8B8C-8F138E36F087}" sibTransId="{23FBF6C2-393E-4D6F-8A99-055DD5710B0A}"/>
    <dgm:cxn modelId="{92F787B1-88AB-45BE-B88C-24034E162070}" type="presOf" srcId="{4468B198-CBCA-4FDF-A37E-3281CED48660}" destId="{3FDE35FA-B2FB-47D5-ADE9-B78DF186728B}" srcOrd="0" destOrd="0" presId="urn:microsoft.com/office/officeart/2005/8/layout/venn1"/>
    <dgm:cxn modelId="{57C79FB9-3B88-4DD4-A6B3-D5829C42226D}" type="presOf" srcId="{4468B198-CBCA-4FDF-A37E-3281CED48660}" destId="{E8C654ED-43F2-4C4E-8DEF-74E0CF2C368B}" srcOrd="1" destOrd="0" presId="urn:microsoft.com/office/officeart/2005/8/layout/venn1"/>
    <dgm:cxn modelId="{5AACE618-E36A-4244-9914-E20DF58C3662}" srcId="{19ADEC79-523F-402B-91B0-371175A3B65C}" destId="{4468B198-CBCA-4FDF-A37E-3281CED48660}" srcOrd="2" destOrd="0" parTransId="{F77B6A0B-64F9-4F1E-97C3-7F4D74BFF7A4}" sibTransId="{26D65102-6AB5-4E9A-8418-972953FF2CA3}"/>
    <dgm:cxn modelId="{557E167B-DA6A-4984-94A9-5AC3CF25C322}" type="presOf" srcId="{81DB60E6-8CC8-4987-85D2-6976389AA5A6}" destId="{C6B2258B-3B85-4146-A880-78346AB5A3D7}" srcOrd="0" destOrd="0" presId="urn:microsoft.com/office/officeart/2005/8/layout/venn1"/>
    <dgm:cxn modelId="{E65F0F73-64BD-4D91-B8D1-20DA7D7C8CDF}" type="presOf" srcId="{19ADEC79-523F-402B-91B0-371175A3B65C}" destId="{ECFC359B-205C-45AD-9FB4-280E3711B32B}" srcOrd="0" destOrd="0" presId="urn:microsoft.com/office/officeart/2005/8/layout/venn1"/>
    <dgm:cxn modelId="{7420997E-9536-496D-B857-D9735481E9A5}" type="presParOf" srcId="{ECFC359B-205C-45AD-9FB4-280E3711B32B}" destId="{5FD40AD1-C0DE-4A92-BE67-5724DC5DBA08}" srcOrd="0" destOrd="0" presId="urn:microsoft.com/office/officeart/2005/8/layout/venn1"/>
    <dgm:cxn modelId="{FCC4D298-35BB-4988-B891-42AA94DEBDF1}" type="presParOf" srcId="{ECFC359B-205C-45AD-9FB4-280E3711B32B}" destId="{B153F4CB-6DED-46E0-A84E-AE257D0857F4}" srcOrd="1" destOrd="0" presId="urn:microsoft.com/office/officeart/2005/8/layout/venn1"/>
    <dgm:cxn modelId="{0F142128-ACB7-4EEF-AD23-A210EEACEF81}" type="presParOf" srcId="{ECFC359B-205C-45AD-9FB4-280E3711B32B}" destId="{C6B2258B-3B85-4146-A880-78346AB5A3D7}" srcOrd="2" destOrd="0" presId="urn:microsoft.com/office/officeart/2005/8/layout/venn1"/>
    <dgm:cxn modelId="{047980F9-F8F3-469A-89FE-0A98E6AA7099}" type="presParOf" srcId="{ECFC359B-205C-45AD-9FB4-280E3711B32B}" destId="{F370459E-8D38-4408-BB5E-A4589AD457B4}" srcOrd="3" destOrd="0" presId="urn:microsoft.com/office/officeart/2005/8/layout/venn1"/>
    <dgm:cxn modelId="{36F714E0-77EB-47DA-AB56-0054FE421AE5}" type="presParOf" srcId="{ECFC359B-205C-45AD-9FB4-280E3711B32B}" destId="{3FDE35FA-B2FB-47D5-ADE9-B78DF186728B}" srcOrd="4" destOrd="0" presId="urn:microsoft.com/office/officeart/2005/8/layout/venn1"/>
    <dgm:cxn modelId="{850EFF85-5C4D-433F-BD80-234AAD74EBE7}" type="presParOf" srcId="{ECFC359B-205C-45AD-9FB4-280E3711B32B}" destId="{E8C654ED-43F2-4C4E-8DEF-74E0CF2C36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DEC79-523F-402B-91B0-371175A3B65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04D3650-13A4-4A27-AECE-11B48B0805AD}">
      <dgm:prSet phldrT="[Text]" custT="1"/>
      <dgm:spPr>
        <a:solidFill>
          <a:srgbClr val="CC0066"/>
        </a:solidFill>
      </dgm:spPr>
      <dgm:t>
        <a:bodyPr/>
        <a:lstStyle/>
        <a:p>
          <a:r>
            <a:rPr lang="en-GB" sz="2800" b="1" dirty="0" smtClean="0"/>
            <a:t>Capacity building for parishes</a:t>
          </a:r>
        </a:p>
        <a:p>
          <a:r>
            <a:rPr lang="en-GB" sz="1600" b="1" dirty="0" smtClean="0"/>
            <a:t>For 300+ churches; priority list</a:t>
          </a:r>
          <a:endParaRPr lang="en-GB" sz="1400" b="1" dirty="0"/>
        </a:p>
      </dgm:t>
    </dgm:pt>
    <dgm:pt modelId="{BA172916-44E6-4F41-8B8C-8F138E36F087}" type="parTrans" cxnId="{FB9437EE-25B8-40FA-88DF-A00BB95448FC}">
      <dgm:prSet/>
      <dgm:spPr/>
      <dgm:t>
        <a:bodyPr/>
        <a:lstStyle/>
        <a:p>
          <a:endParaRPr lang="en-GB"/>
        </a:p>
      </dgm:t>
    </dgm:pt>
    <dgm:pt modelId="{23FBF6C2-393E-4D6F-8A99-055DD5710B0A}" type="sibTrans" cxnId="{FB9437EE-25B8-40FA-88DF-A00BB95448FC}">
      <dgm:prSet/>
      <dgm:spPr/>
      <dgm:t>
        <a:bodyPr/>
        <a:lstStyle/>
        <a:p>
          <a:endParaRPr lang="en-GB"/>
        </a:p>
      </dgm:t>
    </dgm:pt>
    <dgm:pt modelId="{81DB60E6-8CC8-4987-85D2-6976389AA5A6}">
      <dgm:prSet phldrT="[Text]" custT="1"/>
      <dgm:spPr>
        <a:solidFill>
          <a:schemeClr val="accent5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n-GB" sz="2400" b="1" dirty="0" smtClean="0"/>
            <a:t>Strategic</a:t>
          </a:r>
          <a:r>
            <a:rPr lang="en-GB" sz="2400" b="1" baseline="0" dirty="0" smtClean="0"/>
            <a:t> work</a:t>
          </a:r>
          <a:endParaRPr lang="en-GB" sz="2400" b="1" dirty="0"/>
        </a:p>
      </dgm:t>
    </dgm:pt>
    <dgm:pt modelId="{DE82ED95-3B25-4C8A-A7C5-8610ED9D556F}" type="parTrans" cxnId="{257676B8-8154-4070-BA1B-F4CDFCA4DDA7}">
      <dgm:prSet/>
      <dgm:spPr/>
      <dgm:t>
        <a:bodyPr/>
        <a:lstStyle/>
        <a:p>
          <a:endParaRPr lang="en-GB"/>
        </a:p>
      </dgm:t>
    </dgm:pt>
    <dgm:pt modelId="{AEE490A5-56F5-439C-BB3F-E781FA755CF5}" type="sibTrans" cxnId="{257676B8-8154-4070-BA1B-F4CDFCA4DDA7}">
      <dgm:prSet/>
      <dgm:spPr/>
      <dgm:t>
        <a:bodyPr/>
        <a:lstStyle/>
        <a:p>
          <a:endParaRPr lang="en-GB"/>
        </a:p>
      </dgm:t>
    </dgm:pt>
    <dgm:pt modelId="{775C5A23-2A18-45EF-9926-C6802E1A4F43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GB" b="1" dirty="0" smtClean="0"/>
            <a:t>Project</a:t>
          </a:r>
          <a:r>
            <a:rPr lang="en-GB" b="1" baseline="0" dirty="0" smtClean="0"/>
            <a:t> activity</a:t>
          </a:r>
          <a:endParaRPr lang="en-GB" b="1" dirty="0"/>
        </a:p>
      </dgm:t>
    </dgm:pt>
    <dgm:pt modelId="{37A4A4EF-A7E8-4080-8E61-A7C66B1938E0}" type="parTrans" cxnId="{5F69F153-8937-44BD-ADC8-F0B3C34050D6}">
      <dgm:prSet/>
      <dgm:spPr/>
      <dgm:t>
        <a:bodyPr/>
        <a:lstStyle/>
        <a:p>
          <a:endParaRPr lang="en-GB"/>
        </a:p>
      </dgm:t>
    </dgm:pt>
    <dgm:pt modelId="{EE55C43F-EDA1-4557-AF81-B5940FA831AF}" type="sibTrans" cxnId="{5F69F153-8937-44BD-ADC8-F0B3C34050D6}">
      <dgm:prSet/>
      <dgm:spPr/>
      <dgm:t>
        <a:bodyPr/>
        <a:lstStyle/>
        <a:p>
          <a:endParaRPr lang="en-GB"/>
        </a:p>
      </dgm:t>
    </dgm:pt>
    <dgm:pt modelId="{ECFC359B-205C-45AD-9FB4-280E3711B32B}" type="pres">
      <dgm:prSet presAssocID="{19ADEC79-523F-402B-91B0-371175A3B6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D40AD1-C0DE-4A92-BE67-5724DC5DBA08}" type="pres">
      <dgm:prSet presAssocID="{104D3650-13A4-4A27-AECE-11B48B0805AD}" presName="circ1" presStyleLbl="vennNode1" presStyleIdx="0" presStyleCnt="3" custScaleX="168945" custScaleY="166667"/>
      <dgm:spPr/>
      <dgm:t>
        <a:bodyPr/>
        <a:lstStyle/>
        <a:p>
          <a:endParaRPr lang="en-GB"/>
        </a:p>
      </dgm:t>
    </dgm:pt>
    <dgm:pt modelId="{B153F4CB-6DED-46E0-A84E-AE257D0857F4}" type="pres">
      <dgm:prSet presAssocID="{104D3650-13A4-4A27-AECE-11B48B0805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2258B-3B85-4146-A880-78346AB5A3D7}" type="pres">
      <dgm:prSet presAssocID="{81DB60E6-8CC8-4987-85D2-6976389AA5A6}" presName="circ2" presStyleLbl="vennNode1" presStyleIdx="1" presStyleCnt="3" custScaleX="91096" custScaleY="76956" custLinFactNeighborX="73055" custLinFactNeighborY="-95848"/>
      <dgm:spPr/>
      <dgm:t>
        <a:bodyPr/>
        <a:lstStyle/>
        <a:p>
          <a:endParaRPr lang="en-GB"/>
        </a:p>
      </dgm:t>
    </dgm:pt>
    <dgm:pt modelId="{F370459E-8D38-4408-BB5E-A4589AD457B4}" type="pres">
      <dgm:prSet presAssocID="{81DB60E6-8CC8-4987-85D2-6976389AA5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FA208-34F7-415A-B441-439A72F15E9E}" type="pres">
      <dgm:prSet presAssocID="{775C5A23-2A18-45EF-9926-C6802E1A4F43}" presName="circ3" presStyleLbl="vennNode1" presStyleIdx="2" presStyleCnt="3" custScaleX="56520" custScaleY="50560" custLinFactNeighborX="-62290" custLinFactNeighborY="-81871"/>
      <dgm:spPr/>
      <dgm:t>
        <a:bodyPr/>
        <a:lstStyle/>
        <a:p>
          <a:endParaRPr lang="en-GB"/>
        </a:p>
      </dgm:t>
    </dgm:pt>
    <dgm:pt modelId="{D65EEC69-A3C8-49BC-9379-4AF0CE652C01}" type="pres">
      <dgm:prSet presAssocID="{775C5A23-2A18-45EF-9926-C6802E1A4F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7676B8-8154-4070-BA1B-F4CDFCA4DDA7}" srcId="{19ADEC79-523F-402B-91B0-371175A3B65C}" destId="{81DB60E6-8CC8-4987-85D2-6976389AA5A6}" srcOrd="1" destOrd="0" parTransId="{DE82ED95-3B25-4C8A-A7C5-8610ED9D556F}" sibTransId="{AEE490A5-56F5-439C-BB3F-E781FA755CF5}"/>
    <dgm:cxn modelId="{5F69F153-8937-44BD-ADC8-F0B3C34050D6}" srcId="{19ADEC79-523F-402B-91B0-371175A3B65C}" destId="{775C5A23-2A18-45EF-9926-C6802E1A4F43}" srcOrd="2" destOrd="0" parTransId="{37A4A4EF-A7E8-4080-8E61-A7C66B1938E0}" sibTransId="{EE55C43F-EDA1-4557-AF81-B5940FA831AF}"/>
    <dgm:cxn modelId="{CEE67DDB-0A1B-4FC0-A82C-871D345D02F5}" type="presOf" srcId="{19ADEC79-523F-402B-91B0-371175A3B65C}" destId="{ECFC359B-205C-45AD-9FB4-280E3711B32B}" srcOrd="0" destOrd="0" presId="urn:microsoft.com/office/officeart/2005/8/layout/venn1"/>
    <dgm:cxn modelId="{2B2F7714-F4BA-4211-9724-2B44E1B66422}" type="presOf" srcId="{104D3650-13A4-4A27-AECE-11B48B0805AD}" destId="{B153F4CB-6DED-46E0-A84E-AE257D0857F4}" srcOrd="1" destOrd="0" presId="urn:microsoft.com/office/officeart/2005/8/layout/venn1"/>
    <dgm:cxn modelId="{FB9437EE-25B8-40FA-88DF-A00BB95448FC}" srcId="{19ADEC79-523F-402B-91B0-371175A3B65C}" destId="{104D3650-13A4-4A27-AECE-11B48B0805AD}" srcOrd="0" destOrd="0" parTransId="{BA172916-44E6-4F41-8B8C-8F138E36F087}" sibTransId="{23FBF6C2-393E-4D6F-8A99-055DD5710B0A}"/>
    <dgm:cxn modelId="{CA2A9482-2351-476F-934D-C754DC9B4758}" type="presOf" srcId="{775C5A23-2A18-45EF-9926-C6802E1A4F43}" destId="{F52FA208-34F7-415A-B441-439A72F15E9E}" srcOrd="0" destOrd="0" presId="urn:microsoft.com/office/officeart/2005/8/layout/venn1"/>
    <dgm:cxn modelId="{D9817072-C7D9-41EC-85A8-2FB3D42459B5}" type="presOf" srcId="{104D3650-13A4-4A27-AECE-11B48B0805AD}" destId="{5FD40AD1-C0DE-4A92-BE67-5724DC5DBA08}" srcOrd="0" destOrd="0" presId="urn:microsoft.com/office/officeart/2005/8/layout/venn1"/>
    <dgm:cxn modelId="{3E124D2D-5184-423F-B096-E47D44A09743}" type="presOf" srcId="{81DB60E6-8CC8-4987-85D2-6976389AA5A6}" destId="{F370459E-8D38-4408-BB5E-A4589AD457B4}" srcOrd="1" destOrd="0" presId="urn:microsoft.com/office/officeart/2005/8/layout/venn1"/>
    <dgm:cxn modelId="{6C0554D4-E291-4079-86B1-8CCBC8738166}" type="presOf" srcId="{775C5A23-2A18-45EF-9926-C6802E1A4F43}" destId="{D65EEC69-A3C8-49BC-9379-4AF0CE652C01}" srcOrd="1" destOrd="0" presId="urn:microsoft.com/office/officeart/2005/8/layout/venn1"/>
    <dgm:cxn modelId="{C35EC60D-5B9F-4747-B36B-9C6E9F2A48E5}" type="presOf" srcId="{81DB60E6-8CC8-4987-85D2-6976389AA5A6}" destId="{C6B2258B-3B85-4146-A880-78346AB5A3D7}" srcOrd="0" destOrd="0" presId="urn:microsoft.com/office/officeart/2005/8/layout/venn1"/>
    <dgm:cxn modelId="{19171FC0-107C-4FBD-A864-6E4F204FAFC4}" type="presParOf" srcId="{ECFC359B-205C-45AD-9FB4-280E3711B32B}" destId="{5FD40AD1-C0DE-4A92-BE67-5724DC5DBA08}" srcOrd="0" destOrd="0" presId="urn:microsoft.com/office/officeart/2005/8/layout/venn1"/>
    <dgm:cxn modelId="{CE13981D-2909-4F5C-AE04-C2FB5DF863B4}" type="presParOf" srcId="{ECFC359B-205C-45AD-9FB4-280E3711B32B}" destId="{B153F4CB-6DED-46E0-A84E-AE257D0857F4}" srcOrd="1" destOrd="0" presId="urn:microsoft.com/office/officeart/2005/8/layout/venn1"/>
    <dgm:cxn modelId="{3F75D631-D8B3-4946-A0A0-FA50E8B76236}" type="presParOf" srcId="{ECFC359B-205C-45AD-9FB4-280E3711B32B}" destId="{C6B2258B-3B85-4146-A880-78346AB5A3D7}" srcOrd="2" destOrd="0" presId="urn:microsoft.com/office/officeart/2005/8/layout/venn1"/>
    <dgm:cxn modelId="{AC00F122-E5E6-4AD0-A787-4478528C05B4}" type="presParOf" srcId="{ECFC359B-205C-45AD-9FB4-280E3711B32B}" destId="{F370459E-8D38-4408-BB5E-A4589AD457B4}" srcOrd="3" destOrd="0" presId="urn:microsoft.com/office/officeart/2005/8/layout/venn1"/>
    <dgm:cxn modelId="{3741F080-A3ED-47A9-A698-15C0450045A7}" type="presParOf" srcId="{ECFC359B-205C-45AD-9FB4-280E3711B32B}" destId="{F52FA208-34F7-415A-B441-439A72F15E9E}" srcOrd="4" destOrd="0" presId="urn:microsoft.com/office/officeart/2005/8/layout/venn1"/>
    <dgm:cxn modelId="{4A4F1D22-2F70-433C-B91E-CDA2A15E5329}" type="presParOf" srcId="{ECFC359B-205C-45AD-9FB4-280E3711B32B}" destId="{D65EEC69-A3C8-49BC-9379-4AF0CE652C0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0AD1-C0DE-4A92-BE67-5724DC5DBA08}">
      <dsp:nvSpPr>
        <dsp:cNvPr id="0" name=""/>
        <dsp:cNvSpPr/>
      </dsp:nvSpPr>
      <dsp:spPr>
        <a:xfrm>
          <a:off x="1801619" y="-262847"/>
          <a:ext cx="4320475" cy="421235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Fundraising</a:t>
          </a:r>
          <a:endParaRPr lang="en-GB" sz="2800" b="1" kern="1200" dirty="0"/>
        </a:p>
      </dsp:txBody>
      <dsp:txXfrm>
        <a:off x="2377682" y="474314"/>
        <a:ext cx="3168348" cy="1895558"/>
      </dsp:txXfrm>
    </dsp:sp>
    <dsp:sp modelId="{C6B2258B-3B85-4146-A880-78346AB5A3D7}">
      <dsp:nvSpPr>
        <dsp:cNvPr id="0" name=""/>
        <dsp:cNvSpPr/>
      </dsp:nvSpPr>
      <dsp:spPr>
        <a:xfrm>
          <a:off x="5143536" y="8"/>
          <a:ext cx="2934900" cy="278390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baseline="0" dirty="0" smtClean="0"/>
            <a:t>Vision for buildings &amp; project management</a:t>
          </a:r>
          <a:endParaRPr lang="en-GB" sz="2400" b="1" kern="1200" dirty="0"/>
        </a:p>
      </dsp:txBody>
      <dsp:txXfrm>
        <a:off x="6041126" y="719183"/>
        <a:ext cx="1760940" cy="1531145"/>
      </dsp:txXfrm>
    </dsp:sp>
    <dsp:sp modelId="{3FDE35FA-B2FB-47D5-ADE9-B78DF186728B}">
      <dsp:nvSpPr>
        <dsp:cNvPr id="0" name=""/>
        <dsp:cNvSpPr/>
      </dsp:nvSpPr>
      <dsp:spPr>
        <a:xfrm>
          <a:off x="571504" y="785830"/>
          <a:ext cx="1774352" cy="1643489"/>
        </a:xfrm>
        <a:prstGeom prst="ellipse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Heritage, Arts, Visitors</a:t>
          </a:r>
          <a:endParaRPr lang="en-GB" sz="2000" b="1" kern="1200" dirty="0"/>
        </a:p>
      </dsp:txBody>
      <dsp:txXfrm>
        <a:off x="738588" y="1210398"/>
        <a:ext cx="1064611" cy="90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0AD1-C0DE-4A92-BE67-5724DC5DBA08}">
      <dsp:nvSpPr>
        <dsp:cNvPr id="0" name=""/>
        <dsp:cNvSpPr/>
      </dsp:nvSpPr>
      <dsp:spPr>
        <a:xfrm>
          <a:off x="1894165" y="-159633"/>
          <a:ext cx="4441269" cy="4381385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Capacity building for parishes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For 300+ churches; priority list</a:t>
          </a:r>
          <a:endParaRPr lang="en-GB" sz="1400" b="1" kern="1200" dirty="0"/>
        </a:p>
      </dsp:txBody>
      <dsp:txXfrm>
        <a:off x="2486334" y="607109"/>
        <a:ext cx="3256931" cy="1971623"/>
      </dsp:txXfrm>
    </dsp:sp>
    <dsp:sp modelId="{C6B2258B-3B85-4146-A880-78346AB5A3D7}">
      <dsp:nvSpPr>
        <dsp:cNvPr id="0" name=""/>
        <dsp:cNvSpPr/>
      </dsp:nvSpPr>
      <dsp:spPr>
        <a:xfrm>
          <a:off x="5786479" y="142878"/>
          <a:ext cx="2394755" cy="2023039"/>
        </a:xfrm>
        <a:prstGeom prst="ellipse">
          <a:avLst/>
        </a:prstGeom>
        <a:solidFill>
          <a:schemeClr val="accent5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Strategic</a:t>
          </a:r>
          <a:r>
            <a:rPr lang="en-GB" sz="2400" b="1" kern="1200" baseline="0" dirty="0" smtClean="0"/>
            <a:t> work</a:t>
          </a:r>
          <a:endParaRPr lang="en-GB" sz="2400" b="1" kern="1200" dirty="0"/>
        </a:p>
      </dsp:txBody>
      <dsp:txXfrm>
        <a:off x="6518875" y="665497"/>
        <a:ext cx="1436853" cy="1112671"/>
      </dsp:txXfrm>
    </dsp:sp>
    <dsp:sp modelId="{F52FA208-34F7-415A-B441-439A72F15E9E}">
      <dsp:nvSpPr>
        <dsp:cNvPr id="0" name=""/>
        <dsp:cNvSpPr/>
      </dsp:nvSpPr>
      <dsp:spPr>
        <a:xfrm>
          <a:off x="785830" y="857262"/>
          <a:ext cx="1485812" cy="1329134"/>
        </a:xfrm>
        <a:prstGeom prst="ellipse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Project</a:t>
          </a:r>
          <a:r>
            <a:rPr lang="en-GB" sz="2300" b="1" kern="1200" baseline="0" dirty="0" smtClean="0"/>
            <a:t> activity</a:t>
          </a:r>
          <a:endParaRPr lang="en-GB" sz="2300" b="1" kern="1200" dirty="0"/>
        </a:p>
      </dsp:txBody>
      <dsp:txXfrm>
        <a:off x="925744" y="1200622"/>
        <a:ext cx="891487" cy="73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2AB014F-B782-44DD-BE3A-C355E4FE194B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484A5EC-F56B-40BE-934F-395F6B08B3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3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9BBEC3B-9E9B-4BAC-8331-C848F8F0E7A9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3E753A0E-1772-43AD-A691-446B7D24E4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3A0E-1772-43AD-A691-446B7D24E42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7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GB" baseline="0" dirty="0" smtClean="0"/>
              <a:t>Aim- </a:t>
            </a:r>
            <a:r>
              <a:rPr lang="en-GB" dirty="0"/>
              <a:t>To provide assistance to parishes in using church buildings - particularly those identified as places of worship at risk - in furthering their mission thereby securing the buildings’ best use and protecting their future, with particular emphasis to those that are listed, historic, or of local interest.</a:t>
            </a:r>
          </a:p>
          <a:p>
            <a:pPr defTabSz="921167">
              <a:defRPr/>
            </a:pPr>
            <a:endParaRPr lang="en-GB" dirty="0"/>
          </a:p>
          <a:p>
            <a:pPr defTabSz="921167">
              <a:defRPr/>
            </a:pPr>
            <a:r>
              <a:rPr lang="en-GB" dirty="0"/>
              <a:t>Photo- St John’s Knutsford</a:t>
            </a:r>
          </a:p>
          <a:p>
            <a:r>
              <a:rPr lang="en-GB" dirty="0" smtClean="0"/>
              <a:t>Church buildings</a:t>
            </a:r>
            <a:r>
              <a:rPr lang="en-GB" baseline="0" dirty="0" smtClean="0"/>
              <a:t> are places for collective worship, houses of prayer and resource for mission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3A0E-1772-43AD-A691-446B7D24E42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Vision for building- can come before DAC for support with statements of significance, research</a:t>
            </a:r>
            <a:r>
              <a:rPr lang="en-GB" baseline="0" dirty="0" smtClean="0"/>
              <a:t> for statements of need, growing project team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Fundraising – case for support, fundraising strategy, where to find grants, proof reading, writing style</a:t>
            </a:r>
          </a:p>
          <a:p>
            <a:r>
              <a:rPr lang="en-GB" baseline="0" dirty="0" smtClean="0"/>
              <a:t>Heritage/arts – visitor welcome, displays and interpretation, events, heritage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3A0E-1772-43AD-A691-446B7D24E42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4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92" indent="-230292">
              <a:buAutoNum type="arabicPeriod"/>
            </a:pPr>
            <a:r>
              <a:rPr lang="en-GB" baseline="0" dirty="0" smtClean="0"/>
              <a:t>Capacity building – advice 1:1, web resources, training courses, advice 1:1</a:t>
            </a:r>
          </a:p>
          <a:p>
            <a:pPr marL="230292" indent="-230292">
              <a:buAutoNum type="arabicPeriod"/>
            </a:pPr>
            <a:r>
              <a:rPr lang="en-GB" baseline="0" dirty="0" smtClean="0"/>
              <a:t>Strategic advice –national developments in managing buildings, identifying areas across teams where greater support is needed e.g. Buildings maintenance</a:t>
            </a:r>
          </a:p>
          <a:p>
            <a:pPr marL="230292" indent="-230292">
              <a:buAutoNum type="arabicPeriod"/>
            </a:pPr>
            <a:r>
              <a:rPr lang="en-GB" baseline="0" dirty="0" smtClean="0"/>
              <a:t>Project activity – e.g. cycle trail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3A0E-1772-43AD-A691-446B7D24E42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12F8-C6E3-4B05-9B69-23A0E529CD95}" type="datetimeFigureOut">
              <a:rPr lang="en-GB" smtClean="0"/>
              <a:pPr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A2E5-7019-4AD4-9756-E28B88523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hester.anglica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hester.anglica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ter.anglican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allen@chester.anglica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720" y="214290"/>
            <a:ext cx="8572560" cy="13573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357166"/>
            <a:ext cx="2512030" cy="9435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714512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Emily </a:t>
            </a:r>
            <a:r>
              <a:rPr lang="en-GB" sz="3600" dirty="0" smtClean="0"/>
              <a:t>Allen</a:t>
            </a:r>
            <a:br>
              <a:rPr lang="en-GB" sz="3600" dirty="0" smtClean="0"/>
            </a:br>
            <a:r>
              <a:rPr lang="en-GB" sz="3600" dirty="0" smtClean="0"/>
              <a:t>Church </a:t>
            </a:r>
            <a:r>
              <a:rPr lang="en-GB" sz="3600" dirty="0"/>
              <a:t>Buildings Development </a:t>
            </a:r>
            <a:r>
              <a:rPr lang="en-GB" sz="3600" dirty="0" smtClean="0"/>
              <a:t>Officer</a:t>
            </a:r>
            <a:br>
              <a:rPr lang="en-GB" sz="3600" dirty="0" smtClean="0"/>
            </a:br>
            <a:r>
              <a:rPr lang="en-GB" sz="3600" dirty="0" smtClean="0"/>
              <a:t>Mission team</a:t>
            </a:r>
            <a:endParaRPr lang="en-GB" sz="3600" dirty="0"/>
          </a:p>
        </p:txBody>
      </p:sp>
      <p:pic>
        <p:nvPicPr>
          <p:cNvPr id="7" name="Picture 2" descr="Historic Eng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5767"/>
            <a:ext cx="22193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Aim of role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357833"/>
            <a:ext cx="4067717" cy="1641799"/>
          </a:xfrm>
          <a:ln>
            <a:noFill/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dirty="0"/>
              <a:t>R</a:t>
            </a:r>
            <a:r>
              <a:rPr lang="en-GB" sz="2800" dirty="0" smtClean="0"/>
              <a:t>ealising the potential of church buildings (&amp; halls) in furthering their mission</a:t>
            </a:r>
            <a:endParaRPr lang="en-GB" dirty="0"/>
          </a:p>
        </p:txBody>
      </p:sp>
      <p:pic>
        <p:nvPicPr>
          <p:cNvPr id="11" name="IMG_6591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86834" y="3140968"/>
            <a:ext cx="7216088" cy="35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5214942" y="1357298"/>
            <a:ext cx="352839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GB" sz="2800" dirty="0" smtClean="0"/>
              <a:t>Secure </a:t>
            </a:r>
            <a:r>
              <a:rPr lang="en-GB" sz="2800" dirty="0"/>
              <a:t>the buildings’ best use and </a:t>
            </a:r>
            <a:r>
              <a:rPr lang="en-GB" sz="2800" dirty="0" smtClean="0"/>
              <a:t>protect </a:t>
            </a:r>
            <a:r>
              <a:rPr lang="en-GB" sz="2800" dirty="0"/>
              <a:t>their future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14810" y="1785926"/>
            <a:ext cx="972843" cy="26509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Remit of role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87927"/>
              </p:ext>
            </p:extLst>
          </p:nvPr>
        </p:nvGraphicFramePr>
        <p:xfrm>
          <a:off x="571472" y="157161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6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40AD1-C0DE-4A92-BE67-5724DC5DB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FD40AD1-C0DE-4A92-BE67-5724DC5DB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2258B-3B85-4146-A880-78346AB5A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6B2258B-3B85-4146-A880-78346AB5A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E35FA-B2FB-47D5-ADE9-B78DF186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FDE35FA-B2FB-47D5-ADE9-B78DF1867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How I work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12836"/>
              </p:ext>
            </p:extLst>
          </p:nvPr>
        </p:nvGraphicFramePr>
        <p:xfrm>
          <a:off x="571472" y="17144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0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D40AD1-C0DE-4A92-BE67-5724DC5DB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FD40AD1-C0DE-4A92-BE67-5724DC5DB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B2258B-3B85-4146-A880-78346AB5A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C6B2258B-3B85-4146-A880-78346AB5A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FA208-34F7-415A-B441-439A72F15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F52FA208-34F7-415A-B441-439A72F15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042" y="304556"/>
            <a:ext cx="820891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2"/>
              </a:rPr>
              <a:t>www.chester.anglican.org/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Mission</a:t>
            </a:r>
            <a:r>
              <a:rPr lang="en-GB" sz="3200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456"/>
            <a:ext cx="8994470" cy="56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4433498" y="889331"/>
            <a:ext cx="24309" cy="15315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57741" y="2492896"/>
            <a:ext cx="100013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23928" y="5445224"/>
            <a:ext cx="1800200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hlinkClick r:id="rId2"/>
              </a:rPr>
              <a:t>www.chester.anglican.org/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Mission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-119450" y="1292687"/>
            <a:ext cx="9263449" cy="52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429124" y="1071546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00496" y="1928802"/>
            <a:ext cx="100013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29059" y="5143512"/>
            <a:ext cx="135732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43504" y="5429264"/>
            <a:ext cx="135732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00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Training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3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en-GB" sz="14400" b="1" dirty="0" smtClean="0">
                <a:solidFill>
                  <a:srgbClr val="FFFF00"/>
                </a:solidFill>
              </a:rPr>
              <a:t>1. Writing a Successful Grant Application </a:t>
            </a:r>
          </a:p>
          <a:p>
            <a:pPr marL="109728" indent="0">
              <a:buNone/>
            </a:pPr>
            <a:r>
              <a:rPr lang="en-GB" sz="14400" dirty="0" smtClean="0"/>
              <a:t>Saturday 2</a:t>
            </a:r>
            <a:r>
              <a:rPr lang="en-GB" sz="14400" baseline="30000" dirty="0" smtClean="0"/>
              <a:t>nd</a:t>
            </a:r>
            <a:r>
              <a:rPr lang="en-GB" sz="14400" dirty="0" smtClean="0"/>
              <a:t> September 2017</a:t>
            </a:r>
          </a:p>
          <a:p>
            <a:pPr marL="109728" indent="0">
              <a:buNone/>
            </a:pPr>
            <a:endParaRPr lang="en-GB" sz="14400" dirty="0" smtClean="0"/>
          </a:p>
          <a:p>
            <a:pPr marL="109728" indent="0">
              <a:buNone/>
            </a:pPr>
            <a:r>
              <a:rPr lang="en-GB" sz="14400" b="1" dirty="0" smtClean="0">
                <a:solidFill>
                  <a:srgbClr val="FFFF00"/>
                </a:solidFill>
              </a:rPr>
              <a:t>2. Making the Most of your church hall</a:t>
            </a:r>
          </a:p>
          <a:p>
            <a:pPr marL="109728" indent="0">
              <a:buNone/>
            </a:pPr>
            <a:r>
              <a:rPr lang="en-GB" sz="14400" dirty="0" smtClean="0"/>
              <a:t> Monday 16</a:t>
            </a:r>
            <a:r>
              <a:rPr lang="en-GB" sz="14400" baseline="30000" dirty="0" smtClean="0"/>
              <a:t>th</a:t>
            </a:r>
            <a:r>
              <a:rPr lang="en-GB" sz="14400" dirty="0" smtClean="0"/>
              <a:t> October 2017</a:t>
            </a:r>
          </a:p>
          <a:p>
            <a:pPr marL="109728" indent="0">
              <a:buNone/>
            </a:pPr>
            <a:endParaRPr lang="en-GB" sz="14400" dirty="0" smtClean="0"/>
          </a:p>
          <a:p>
            <a:pPr marL="109728" indent="0">
              <a:buNone/>
            </a:pPr>
            <a:r>
              <a:rPr lang="en-GB" sz="14400" dirty="0" smtClean="0">
                <a:solidFill>
                  <a:srgbClr val="FFFF00"/>
                </a:solidFill>
              </a:rPr>
              <a:t>3. </a:t>
            </a:r>
            <a:r>
              <a:rPr lang="en-GB" sz="14400" b="1" dirty="0" smtClean="0">
                <a:solidFill>
                  <a:srgbClr val="FFFF00"/>
                </a:solidFill>
              </a:rPr>
              <a:t>Explorers Programme </a:t>
            </a:r>
            <a:r>
              <a:rPr lang="en-GB" sz="14400" dirty="0" smtClean="0"/>
              <a:t>2017-2018</a:t>
            </a:r>
          </a:p>
          <a:p>
            <a:pPr marL="109728" indent="0">
              <a:buNone/>
            </a:pPr>
            <a:r>
              <a:rPr lang="en-GB" sz="14400" b="1" dirty="0"/>
              <a:t>	</a:t>
            </a:r>
            <a:r>
              <a:rPr lang="en-GB" sz="14400" dirty="0"/>
              <a:t>	</a:t>
            </a:r>
            <a:endParaRPr lang="en-GB" sz="14400" dirty="0" smtClean="0"/>
          </a:p>
          <a:p>
            <a:pPr marL="109728" indent="0">
              <a:buNone/>
            </a:pPr>
            <a:r>
              <a:rPr lang="en-GB" sz="14400" b="1" dirty="0">
                <a:solidFill>
                  <a:srgbClr val="FFFF00"/>
                </a:solidFill>
              </a:rPr>
              <a:t>4. Training needs </a:t>
            </a:r>
            <a:r>
              <a:rPr lang="en-GB" sz="14400" b="1" dirty="0" smtClean="0">
                <a:solidFill>
                  <a:srgbClr val="FFFF00"/>
                </a:solidFill>
              </a:rPr>
              <a:t>survey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8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7" y="980728"/>
            <a:ext cx="9155918" cy="57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042" y="304556"/>
            <a:ext cx="820891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3"/>
              </a:rPr>
              <a:t>www.chester.anglican.org/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Mission</a:t>
            </a:r>
            <a:r>
              <a:rPr lang="en-GB" sz="3200" dirty="0" smtClean="0"/>
              <a:t>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3370" y="899625"/>
            <a:ext cx="0" cy="622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45126" y="1522527"/>
            <a:ext cx="100013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15603" y="4511400"/>
            <a:ext cx="1800200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7504" y="5229200"/>
            <a:ext cx="2304256" cy="50177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56992"/>
            <a:ext cx="7632848" cy="15841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Contact details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428736"/>
            <a:ext cx="9644098" cy="350046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3600" dirty="0"/>
              <a:t>Emily </a:t>
            </a:r>
            <a:r>
              <a:rPr lang="en-GB" sz="3600" dirty="0" smtClean="0"/>
              <a:t>Allen</a:t>
            </a:r>
          </a:p>
          <a:p>
            <a:pPr marL="109728" indent="0">
              <a:buNone/>
            </a:pPr>
            <a:r>
              <a:rPr lang="en-GB" sz="3600" dirty="0" smtClean="0"/>
              <a:t>Church </a:t>
            </a:r>
            <a:r>
              <a:rPr lang="en-GB" sz="3600" dirty="0"/>
              <a:t>Buildings Development </a:t>
            </a:r>
            <a:r>
              <a:rPr lang="en-GB" sz="3600" dirty="0" smtClean="0"/>
              <a:t>Officer</a:t>
            </a:r>
          </a:p>
          <a:p>
            <a:pPr marL="109728" indent="0">
              <a:buNone/>
            </a:pPr>
            <a:r>
              <a:rPr lang="en-GB" sz="3600" dirty="0" smtClean="0"/>
              <a:t>Mission team</a:t>
            </a:r>
            <a:endParaRPr lang="en-GB" sz="3600" dirty="0"/>
          </a:p>
          <a:p>
            <a:pPr marL="109728" indent="0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Email</a:t>
            </a:r>
            <a:r>
              <a:rPr lang="en-GB" sz="3600" dirty="0">
                <a:solidFill>
                  <a:srgbClr val="002060"/>
                </a:solidFill>
              </a:rPr>
              <a:t>: </a:t>
            </a:r>
            <a:r>
              <a:rPr lang="en-GB" sz="3600" dirty="0">
                <a:solidFill>
                  <a:srgbClr val="002060"/>
                </a:solidFill>
                <a:hlinkClick r:id="rId2"/>
              </a:rPr>
              <a:t>emily.allen@chester.anglican.org</a:t>
            </a:r>
            <a:endParaRPr lang="en-GB" sz="3600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en-GB" sz="3600" dirty="0">
                <a:solidFill>
                  <a:srgbClr val="002060"/>
                </a:solidFill>
              </a:rPr>
              <a:t>Tel: 01928 718 834 ex </a:t>
            </a:r>
            <a:r>
              <a:rPr lang="en-GB" sz="3600" dirty="0" smtClean="0">
                <a:solidFill>
                  <a:srgbClr val="002060"/>
                </a:solidFill>
              </a:rPr>
              <a:t>268</a:t>
            </a:r>
          </a:p>
          <a:p>
            <a:pPr marL="109728" indent="0">
              <a:buNone/>
            </a:pPr>
            <a:endParaRPr lang="en-GB" sz="3600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296</Words>
  <Application>Microsoft Office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Emily Allen Church Buildings Development Officer Mission team</vt:lpstr>
      <vt:lpstr>Aim of role</vt:lpstr>
      <vt:lpstr>Remit of role</vt:lpstr>
      <vt:lpstr>How I work</vt:lpstr>
      <vt:lpstr>PowerPoint Presentation</vt:lpstr>
      <vt:lpstr>www.chester.anglican.org/ Mission </vt:lpstr>
      <vt:lpstr>Training</vt:lpstr>
      <vt:lpstr>PowerPoint Presentation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Welcome</dc:title>
  <dc:creator>Emily Allen</dc:creator>
  <cp:lastModifiedBy>Pat Pugh</cp:lastModifiedBy>
  <cp:revision>83</cp:revision>
  <cp:lastPrinted>2017-07-18T06:13:11Z</cp:lastPrinted>
  <dcterms:created xsi:type="dcterms:W3CDTF">2015-03-23T13:35:53Z</dcterms:created>
  <dcterms:modified xsi:type="dcterms:W3CDTF">2017-07-18T06:13:26Z</dcterms:modified>
</cp:coreProperties>
</file>