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83" r:id="rId2"/>
    <p:sldId id="284" r:id="rId3"/>
    <p:sldId id="285" r:id="rId4"/>
    <p:sldId id="286" r:id="rId5"/>
    <p:sldId id="291" r:id="rId6"/>
    <p:sldId id="292" r:id="rId7"/>
    <p:sldId id="300" r:id="rId8"/>
    <p:sldId id="301" r:id="rId9"/>
    <p:sldId id="302" r:id="rId10"/>
    <p:sldId id="303" r:id="rId11"/>
    <p:sldId id="305" r:id="rId12"/>
    <p:sldId id="321" r:id="rId13"/>
    <p:sldId id="322" r:id="rId14"/>
    <p:sldId id="310" r:id="rId15"/>
    <p:sldId id="314" r:id="rId16"/>
    <p:sldId id="312" r:id="rId17"/>
    <p:sldId id="315" r:id="rId18"/>
    <p:sldId id="318" r:id="rId19"/>
    <p:sldId id="319" r:id="rId20"/>
    <p:sldId id="320" r:id="rId21"/>
    <p:sldId id="316" r:id="rId22"/>
    <p:sldId id="323" r:id="rId23"/>
    <p:sldId id="297" r:id="rId24"/>
    <p:sldId id="298" r:id="rId25"/>
    <p:sldId id="299" r:id="rId26"/>
    <p:sldId id="325"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0" autoAdjust="0"/>
    <p:restoredTop sz="80804" autoAdjust="0"/>
  </p:normalViewPr>
  <p:slideViewPr>
    <p:cSldViewPr>
      <p:cViewPr>
        <p:scale>
          <a:sx n="70" d="100"/>
          <a:sy n="70" d="100"/>
        </p:scale>
        <p:origin x="-172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276A24-EBEF-4736-95F7-079320EEC2DB}" type="datetimeFigureOut">
              <a:rPr lang="en-GB"/>
              <a:pPr>
                <a:defRPr/>
              </a:pPr>
              <a:t>05/05/2017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CF0EC04-BE0E-4D00-A252-1ACFED128CBE}" type="slidenum">
              <a:rPr lang="en-GB"/>
              <a:pPr>
                <a:defRPr/>
              </a:pPr>
              <a:t>‹#›</a:t>
            </a:fld>
            <a:endParaRPr lang="en-GB"/>
          </a:p>
        </p:txBody>
      </p:sp>
    </p:spTree>
    <p:extLst>
      <p:ext uri="{BB962C8B-B14F-4D97-AF65-F5344CB8AC3E}">
        <p14:creationId xmlns:p14="http://schemas.microsoft.com/office/powerpoint/2010/main" val="2668173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2FCB1BA-7028-4C01-B107-47E38F68A8CC}" type="slidenum">
              <a:rPr lang="en-GB" altLang="en-US" sz="1200" smtClean="0"/>
              <a:pPr/>
              <a:t>2</a:t>
            </a:fld>
            <a:endParaRPr lang="en-GB"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invited a wealthy landowner. He says he has just bought a new field and can’t come because he needs to go and see it.</a:t>
            </a:r>
            <a:endParaRPr lang="en-GB" altLang="en-US" b="1" smtClean="0"/>
          </a:p>
          <a:p>
            <a:pPr eaLnBrk="1" hangingPunct="1">
              <a:spcBef>
                <a:spcPct val="0"/>
              </a:spcBef>
            </a:pPr>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D4A54682-9759-4D1E-BE6A-10E7094F5C1A}" type="slidenum">
              <a:rPr lang="en-GB" altLang="en-US" sz="1200" smtClean="0"/>
              <a:pPr/>
              <a:t>11</a:t>
            </a:fld>
            <a:endParaRPr lang="en-GB"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Story Script: </a:t>
            </a:r>
            <a:r>
              <a:rPr lang="en-GB" altLang="en-US" smtClean="0"/>
              <a:t>One said: I have just bought five yoke of oxen &amp; I need to try them out. He went off to his field to examine them.</a:t>
            </a:r>
          </a:p>
          <a:p>
            <a:pPr eaLnBrk="1" hangingPunct="1">
              <a:spcBef>
                <a:spcPct val="0"/>
              </a:spcBef>
            </a:pPr>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A353032-A5DD-4E32-B0BB-9B7473CB1D60}" type="slidenum">
              <a:rPr lang="en-GB" altLang="en-US" sz="1200" smtClean="0"/>
              <a:pPr/>
              <a:t>12</a:t>
            </a:fld>
            <a:endParaRPr lang="en-GB"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goes to the home of another invited guest but he says, ‘ I have just got married and so I can’t be with you.’</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B80C950E-2CAD-46DF-8549-A4800DB91A0E}" type="slidenum">
              <a:rPr lang="en-GB" altLang="en-US" sz="1200" smtClean="0"/>
              <a:pPr/>
              <a:t>13</a:t>
            </a:fld>
            <a:endParaRPr lang="en-GB"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reports back that none of the invited guests can come. The man is angry and tells the servant to go into the streets and alleys of the town and invite the poor, the crippled the blind and the lame.</a:t>
            </a:r>
          </a:p>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8686F52C-9E2C-4408-A725-4F7A395FA37F}" type="slidenum">
              <a:rPr lang="en-GB" altLang="en-US" sz="1200" smtClean="0"/>
              <a:pPr/>
              <a:t>14</a:t>
            </a:fld>
            <a:endParaRPr lang="en-GB"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a:t>
            </a:r>
            <a:r>
              <a:rPr lang="en-GB" altLang="en-US" smtClean="0"/>
              <a:t>: The servant finds a poor widow and invites her to the feast.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BA47160-81A0-4929-8305-EDDB17278473}" type="slidenum">
              <a:rPr lang="en-GB" altLang="en-US" sz="1200" smtClean="0"/>
              <a:pPr/>
              <a:t>15</a:t>
            </a:fld>
            <a:endParaRPr lang="en-GB"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He finds a lame woman in an alley and invites her to the banquet’. He helps carry her to the banquet.</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3E4C52B2-9D89-4D72-B58B-42161A3BC376}" type="slidenum">
              <a:rPr lang="en-GB" altLang="en-US" sz="1200" smtClean="0"/>
              <a:pPr/>
              <a:t>16</a:t>
            </a:fld>
            <a:endParaRPr lang="en-GB"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finds a blind man and guides him to the banquet.</a:t>
            </a:r>
            <a:endParaRPr lang="en-GB" altLang="en-US" b="1" smtClean="0"/>
          </a:p>
          <a:p>
            <a:pPr eaLnBrk="1" hangingPunct="1">
              <a:spcBef>
                <a:spcPct val="0"/>
              </a:spcBef>
            </a:pPr>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BB70DC22-5E57-42A2-A24B-30C153D90AB2}" type="slidenum">
              <a:rPr lang="en-GB" altLang="en-US" sz="1200" smtClean="0"/>
              <a:pPr/>
              <a:t>17</a:t>
            </a:fld>
            <a:endParaRPr lang="en-GB"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poor, lame crippled and blind enjoy the banquet but there was room for more.</a:t>
            </a:r>
            <a:endParaRPr lang="en-GB" altLang="en-US" b="1" smtClean="0"/>
          </a:p>
          <a:p>
            <a:pPr eaLnBrk="1" hangingPunct="1">
              <a:spcBef>
                <a:spcPct val="0"/>
              </a:spcBef>
            </a:pPr>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D5CDAD8-0622-4F81-98CE-18CA9C86BC77}" type="slidenum">
              <a:rPr lang="en-GB" altLang="en-US" sz="1200" smtClean="0"/>
              <a:pPr/>
              <a:t>18</a:t>
            </a:fld>
            <a:endParaRPr lang="en-GB"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man tells his servant to go outside the town and invite those on the roads and country lanes.</a:t>
            </a:r>
            <a:endParaRPr lang="en-GB" altLang="en-US" b="1" smtClean="0"/>
          </a:p>
          <a:p>
            <a:pPr eaLnBrk="1" hangingPunct="1">
              <a:spcBef>
                <a:spcPct val="0"/>
              </a:spcBef>
            </a:pPr>
            <a:endParaRPr lang="en-GB"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23098B3E-2AF5-400A-B719-D1F4DFD6915F}" type="slidenum">
              <a:rPr lang="en-GB" altLang="en-US" sz="1200" smtClean="0"/>
              <a:pPr/>
              <a:t>19</a:t>
            </a:fld>
            <a:endParaRPr lang="en-GB"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finds a sick man and invites him to the banquet.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EBDFFA0-9C95-454E-BD16-65C2B03D6043}" type="slidenum">
              <a:rPr lang="en-GB" altLang="en-US" sz="1200" smtClean="0"/>
              <a:pPr/>
              <a:t>20</a:t>
            </a:fld>
            <a:endParaRPr lang="en-GB"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a:t>
            </a:r>
            <a:r>
              <a:rPr lang="en-GB" altLang="en-US" smtClean="0"/>
              <a:t>The context of a bigger picture</a:t>
            </a:r>
          </a:p>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4393C17-ABE9-4A8F-AB2F-B065425C2BA0}" type="slidenum">
              <a:rPr lang="en-GB" altLang="en-US" sz="1200" smtClean="0"/>
              <a:pPr/>
              <a:t>3</a:t>
            </a:fld>
            <a:endParaRPr lang="en-GB"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servant finds some poor men on the country road and invites them to the banquet</a:t>
            </a:r>
          </a:p>
          <a:p>
            <a:pPr eaLnBrk="1" hangingPunct="1">
              <a:spcBef>
                <a:spcPct val="0"/>
              </a:spcBef>
            </a:pPr>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5D15B3C-86F6-4525-BCEF-DDACDA888A45}" type="slidenum">
              <a:rPr lang="en-GB" altLang="en-US" sz="1200" smtClean="0"/>
              <a:pPr/>
              <a:t>21</a:t>
            </a:fld>
            <a:endParaRPr lang="en-GB"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man is delighted to welcome his new guests and says that none of those who made excuses will get a taste of his banquet. </a:t>
            </a:r>
          </a:p>
          <a:p>
            <a:pPr eaLnBrk="1" hangingPunct="1">
              <a:spcBef>
                <a:spcPct val="0"/>
              </a:spcBef>
            </a:pPr>
            <a:endParaRPr lang="en-GB" altLang="en-US" smtClean="0"/>
          </a:p>
          <a:p>
            <a:pPr eaLnBrk="1" hangingPunct="1">
              <a:spcBef>
                <a:spcPct val="0"/>
              </a:spcBef>
            </a:pPr>
            <a:r>
              <a:rPr lang="en-GB" altLang="en-US" smtClean="0"/>
              <a:t>Re-enact this parable with the class using appropriate props at hand and encourage them to take different roles in the story.  </a:t>
            </a:r>
          </a:p>
          <a:p>
            <a:pPr eaLnBrk="1" hangingPunct="1">
              <a:spcBef>
                <a:spcPct val="0"/>
              </a:spcBef>
            </a:pPr>
            <a:r>
              <a:rPr lang="en-GB" altLang="en-US" b="1" smtClean="0"/>
              <a:t>Instruction: </a:t>
            </a:r>
            <a:r>
              <a:rPr lang="en-GB" altLang="en-US" smtClean="0"/>
              <a:t>Take photos and freeze frames of the enactment.</a:t>
            </a:r>
          </a:p>
          <a:p>
            <a:pPr eaLnBrk="1" hangingPunct="1">
              <a:spcBef>
                <a:spcPct val="0"/>
              </a:spcBef>
            </a:pPr>
            <a:r>
              <a:rPr lang="en-GB" altLang="en-US" smtClean="0"/>
              <a:t>Alternatively retell the story using the following link: </a:t>
            </a:r>
            <a:r>
              <a:rPr lang="en-GB" altLang="en-US" b="1" smtClean="0"/>
              <a:t>https://www.youtube.com/watch?v=42PuQjgxOj4</a:t>
            </a: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E0CC181-E976-4437-848E-E3CA55516AFC}" type="slidenum">
              <a:rPr lang="en-GB" altLang="en-US" sz="1200" smtClean="0"/>
              <a:pPr/>
              <a:t>22</a:t>
            </a:fld>
            <a:endParaRPr lang="en-GB"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Instruction: </a:t>
            </a:r>
            <a:r>
              <a:rPr lang="en-GB" altLang="en-US" smtClean="0"/>
              <a:t>Show the above slide and read aloud the above question. </a:t>
            </a:r>
            <a:r>
              <a:rPr lang="en-GB" altLang="en-US" b="1" smtClean="0"/>
              <a:t>Explain: </a:t>
            </a:r>
            <a:r>
              <a:rPr lang="en-GB" altLang="en-US" smtClean="0"/>
              <a:t>Jesus said this story was to help people understand what he called the </a:t>
            </a:r>
            <a:r>
              <a:rPr lang="en-GB" altLang="en-US" b="1" smtClean="0"/>
              <a:t>Kingdom of God (</a:t>
            </a:r>
            <a:r>
              <a:rPr lang="en-GB" altLang="en-US" smtClean="0"/>
              <a:t>also called the Kingdom of Heaven).</a:t>
            </a:r>
          </a:p>
          <a:p>
            <a:pPr eaLnBrk="1" hangingPunct="1">
              <a:spcBef>
                <a:spcPct val="0"/>
              </a:spcBef>
            </a:pPr>
            <a:r>
              <a:rPr lang="en-GB" altLang="en-US" smtClean="0"/>
              <a:t>Allow quiet thinking time heads down, eyes closed to think all about all the parts of this story. During the thinking time ask the following questions one at a time:</a:t>
            </a:r>
          </a:p>
          <a:p>
            <a:pPr eaLnBrk="1" hangingPunct="1"/>
            <a:r>
              <a:rPr lang="en-GB" altLang="en-US" i="1" smtClean="0"/>
              <a:t>How did the man feel when his invitation was refused? What was the worst excuse and why? Who did he invite instead? Why do you think Jesus told the story? </a:t>
            </a:r>
          </a:p>
          <a:p>
            <a:pPr eaLnBrk="1" hangingPunct="1">
              <a:spcBef>
                <a:spcPct val="0"/>
              </a:spcBef>
            </a:pPr>
            <a:r>
              <a:rPr lang="en-GB" altLang="en-US" i="1" smtClean="0"/>
              <a:t>What might Jesus be thinking about when he says this story is about the Kingdom of God? What might this story be saying about people and the way they think about God? What is the story saying to Christians today?</a:t>
            </a:r>
          </a:p>
          <a:p>
            <a:pPr eaLnBrk="1" hangingPunct="1">
              <a:spcBef>
                <a:spcPct val="0"/>
              </a:spcBef>
            </a:pPr>
            <a:r>
              <a:rPr lang="en-GB" altLang="en-US" b="1" smtClean="0"/>
              <a:t>Ask: </a:t>
            </a:r>
            <a:r>
              <a:rPr lang="en-GB" altLang="en-US" smtClean="0"/>
              <a:t>Get each child to draw a picture &amp; write down in 2/3 sentences what they think the story is saying about God’s Kingdom to Christians today. Explain they only have 15 minutes to do this. Use sentence starters for those who need some support:</a:t>
            </a:r>
          </a:p>
          <a:p>
            <a:pPr eaLnBrk="1" hangingPunct="1">
              <a:spcBef>
                <a:spcPct val="0"/>
              </a:spcBef>
            </a:pPr>
            <a:r>
              <a:rPr lang="en-GB" altLang="en-US" smtClean="0"/>
              <a:t>eg 1 I think Jesus was trying to say..... Eg 2: Christians today might read the story and think....... Eg3 I think the Kingdom of God is all about.....</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4652A7B-8D42-4DD7-BC53-853301692E2F}" type="slidenum">
              <a:rPr lang="en-GB" altLang="en-US" sz="1200" smtClean="0"/>
              <a:pPr/>
              <a:t>23</a:t>
            </a:fld>
            <a:endParaRPr lang="en-GB"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Instruction: </a:t>
            </a:r>
            <a:r>
              <a:rPr lang="en-GB" altLang="en-US" smtClean="0"/>
              <a:t>Stop the class and gather in all pictures. Show the above slide and read the above question. </a:t>
            </a:r>
          </a:p>
          <a:p>
            <a:pPr eaLnBrk="1" hangingPunct="1">
              <a:spcBef>
                <a:spcPct val="0"/>
              </a:spcBef>
            </a:pPr>
            <a:r>
              <a:rPr lang="en-GB" altLang="en-US" b="1" smtClean="0"/>
              <a:t>Ask: </a:t>
            </a:r>
            <a:r>
              <a:rPr lang="en-GB" altLang="en-US" smtClean="0"/>
              <a:t>Which do you think is the best picture and writing that explains what Jesus is saying the Kingdom of God is like?</a:t>
            </a:r>
          </a:p>
          <a:p>
            <a:pPr eaLnBrk="1" hangingPunct="1">
              <a:spcBef>
                <a:spcPct val="0"/>
              </a:spcBef>
            </a:pPr>
            <a:r>
              <a:rPr lang="en-GB" altLang="en-US" b="1" smtClean="0"/>
              <a:t>Instruction: </a:t>
            </a:r>
            <a:r>
              <a:rPr lang="en-GB" altLang="en-US" smtClean="0"/>
              <a:t>Place the pictures out all over the room and ask the class to wander around them choosing which picture/words they think best explains what Jesus was trying to say. Ask them to vote for their top 3 being ready to give a reason for each choice. Give them stickers or post its to do this. Feedback and Record the answers if you have time.</a:t>
            </a:r>
          </a:p>
          <a:p>
            <a:pPr eaLnBrk="1" hangingPunct="1">
              <a:spcBef>
                <a:spcPct val="0"/>
              </a:spcBef>
            </a:pPr>
            <a:r>
              <a:rPr lang="en-GB" altLang="en-US" smtClean="0"/>
              <a:t>To conclude: </a:t>
            </a:r>
            <a:r>
              <a:rPr lang="en-GB" altLang="en-US" b="1" smtClean="0"/>
              <a:t>Ask</a:t>
            </a:r>
            <a:r>
              <a:rPr lang="en-GB" altLang="en-US" smtClean="0"/>
              <a:t> Can you think of any other stories Jesus told about the Kingdom of God? (eg mustard seed, hidden treasure, lost pearl). Can you link the story with any other parables Jesus told about the Kingdom of God? Eg hidden treasure, mustard seed.</a:t>
            </a:r>
          </a:p>
          <a:p>
            <a:pPr eaLnBrk="1" hangingPunct="1">
              <a:spcBef>
                <a:spcPct val="0"/>
              </a:spcBef>
            </a:pPr>
            <a:r>
              <a:rPr lang="en-GB" altLang="en-US" b="1" smtClean="0"/>
              <a:t>https://www.youtube.com/watch?v=42PuQjgxOj4</a:t>
            </a:r>
            <a:endParaRPr lang="en-GB" altLang="en-US" smtClean="0"/>
          </a:p>
          <a:p>
            <a:pPr eaLnBrk="1" hangingPunct="1">
              <a:spcBef>
                <a:spcPct val="0"/>
              </a:spcBef>
            </a:pPr>
            <a:r>
              <a:rPr lang="en-GB" altLang="en-US" smtClean="0"/>
              <a:t>Next Steps: Look at other parables about the Kingdom of God and add your ideas to your working wall.</a:t>
            </a:r>
          </a:p>
          <a:p>
            <a:pPr eaLnBrk="1" hangingPunct="1">
              <a:spcBef>
                <a:spcPct val="0"/>
              </a:spcBef>
            </a:pPr>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E33261F9-004F-47B3-92FB-7BA180F47AAC}" type="slidenum">
              <a:rPr lang="en-GB" altLang="en-US" sz="1200" smtClean="0"/>
              <a:pPr/>
              <a:t>24</a:t>
            </a:fld>
            <a:endParaRPr lang="en-GB"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A55B757-29E8-47E2-9421-7BB410DD38B7}" type="slidenum">
              <a:rPr lang="en-GB" altLang="en-US" sz="1200" smtClean="0"/>
              <a:pPr/>
              <a:t>25</a:t>
            </a:fld>
            <a:endParaRPr lang="en-GB"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2CDE5AFA-F2D8-43FB-8DED-427126ACBDCC}" type="slidenum">
              <a:rPr lang="en-GB" altLang="en-US" sz="1200" smtClean="0"/>
              <a:pPr/>
              <a:t>4</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z="1100" b="1" smtClean="0"/>
              <a:t>: Instruction </a:t>
            </a:r>
            <a:r>
              <a:rPr lang="en-GB" altLang="en-US" sz="1100" smtClean="0"/>
              <a:t>Play party music as the children come into the lesson</a:t>
            </a:r>
          </a:p>
          <a:p>
            <a:pPr eaLnBrk="1" hangingPunct="1">
              <a:spcBef>
                <a:spcPct val="0"/>
              </a:spcBef>
            </a:pPr>
            <a:r>
              <a:rPr lang="en-GB" altLang="en-US" sz="1100" smtClean="0"/>
              <a:t>Ask the children if they have ever been invited to a special party. What did you think when you got the invitation? What did it look like? What was the party like?</a:t>
            </a: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72F330D-8D96-4EEF-BC0A-FB828F5FFFB6}" type="slidenum">
              <a:rPr lang="en-GB" altLang="en-US" sz="1200" smtClean="0"/>
              <a:pPr/>
              <a:t>5</a:t>
            </a:fld>
            <a:endParaRPr lang="en-GB"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z="1100" b="1" smtClean="0"/>
              <a:t>: Instruction: </a:t>
            </a:r>
            <a:r>
              <a:rPr lang="en-GB" altLang="en-US" sz="1100" smtClean="0"/>
              <a:t>Read the above slide. I</a:t>
            </a:r>
            <a:r>
              <a:rPr lang="en-GB" altLang="en-US" smtClean="0"/>
              <a:t>n groups of three or four ask the children to quickly think of as many excuses as they can </a:t>
            </a:r>
            <a:r>
              <a:rPr lang="en-GB" altLang="en-US" b="1" smtClean="0"/>
              <a:t>not to go </a:t>
            </a:r>
            <a:r>
              <a:rPr lang="en-GB" altLang="en-US" smtClean="0"/>
              <a:t>to this special party at the palace. Feedback ideas and make a list on a working wall. </a:t>
            </a:r>
            <a:r>
              <a:rPr lang="en-GB" altLang="en-US" b="1" smtClean="0"/>
              <a:t>Discuss</a:t>
            </a:r>
            <a:r>
              <a:rPr lang="en-GB" altLang="en-US" smtClean="0"/>
              <a:t>: Which is the best excuse? Which is the worst excuse? Why? How would feel if you were holding the party and everyone refused to come? What would you do next?</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21164A45-24CC-4ACA-83BC-9DC646090E88}" type="slidenum">
              <a:rPr lang="en-GB" altLang="en-US" sz="1200" smtClean="0"/>
              <a:pPr/>
              <a:t>6</a:t>
            </a:fld>
            <a:endParaRPr lang="en-GB"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Explain: </a:t>
            </a:r>
            <a:r>
              <a:rPr lang="en-GB" altLang="en-US" smtClean="0"/>
              <a:t>I am now going to tell you a story Jesus once told about a party.  </a:t>
            </a:r>
            <a:r>
              <a:rPr lang="en-GB" altLang="en-US" b="1" smtClean="0"/>
              <a:t>Instruction: </a:t>
            </a:r>
            <a:r>
              <a:rPr lang="en-GB" altLang="en-US" smtClean="0"/>
              <a:t>Tell the story using the following slides</a:t>
            </a:r>
            <a:r>
              <a:rPr lang="en-GB" altLang="en-US" b="1" smtClean="0"/>
              <a:t> And/Or </a:t>
            </a:r>
            <a:r>
              <a:rPr lang="en-GB" altLang="en-US" smtClean="0"/>
              <a:t>alternatively play the story from this video link </a:t>
            </a:r>
            <a:r>
              <a:rPr lang="en-GB" altLang="en-US" b="1" smtClean="0"/>
              <a:t>https://www.youtube.com/watch?v=42PuQjgxOj4</a:t>
            </a:r>
            <a:endParaRPr lang="en-GB" altLang="en-US" smtClean="0"/>
          </a:p>
          <a:p>
            <a:pPr eaLnBrk="1" hangingPunct="1">
              <a:spcBef>
                <a:spcPct val="0"/>
              </a:spcBef>
            </a:pPr>
            <a:r>
              <a:rPr lang="en-GB" altLang="en-US" smtClean="0"/>
              <a:t>Or use photos from a PowerPoint available www.freebibleimages.org/stories/?book=Luke</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b="1"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477BFE92-6E79-432E-B67E-4B54CCAE57B6}" type="slidenum">
              <a:rPr lang="en-GB" altLang="en-US" sz="1200" smtClean="0"/>
              <a:pPr/>
              <a:t>7</a:t>
            </a:fld>
            <a:endParaRPr lang="en-GB"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r>
              <a:rPr lang="en-GB" altLang="en-US" smtClean="0"/>
              <a:t>: </a:t>
            </a:r>
            <a:r>
              <a:rPr lang="en-GB" altLang="en-US" b="1" smtClean="0"/>
              <a:t>Story Script: </a:t>
            </a:r>
            <a:r>
              <a:rPr lang="en-GB" altLang="en-US" smtClean="0"/>
              <a:t>A man once prepared a great banquet.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ABF6CADB-97CB-4EFF-B99D-62FEF4BDDD48}" type="slidenum">
              <a:rPr lang="en-GB" altLang="en-US" sz="1200" smtClean="0"/>
              <a:pPr/>
              <a:t>8</a:t>
            </a:fld>
            <a:endParaRPr lang="en-GB"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The man tells his servant all is ready for the feast and to go and invite the guests.</a:t>
            </a:r>
          </a:p>
          <a:p>
            <a:pPr eaLnBrk="1" hangingPunct="1">
              <a:spcBef>
                <a:spcPct val="0"/>
              </a:spcBef>
            </a:pPr>
            <a:endParaRPr lang="en-GB" altLang="en-US" smtClean="0"/>
          </a:p>
          <a:p>
            <a:pPr eaLnBrk="1" hangingPunct="1">
              <a:spcBef>
                <a:spcPct val="0"/>
              </a:spcBef>
            </a:pPr>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6FBF34D3-F09C-4954-B12E-56828915E5F6}" type="slidenum">
              <a:rPr lang="en-GB" altLang="en-US" sz="1200" smtClean="0"/>
              <a:pPr/>
              <a:t>9</a:t>
            </a:fld>
            <a:endParaRPr lang="en-GB"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Story Script: </a:t>
            </a:r>
            <a:r>
              <a:rPr lang="en-GB" altLang="en-US" smtClean="0"/>
              <a:t>But the guests all refused to come &amp; began to make excuses.</a:t>
            </a:r>
          </a:p>
          <a:p>
            <a:pPr eaLnBrk="1" hangingPunct="1">
              <a:spcBef>
                <a:spcPct val="0"/>
              </a:spcBef>
            </a:pPr>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E1877002-168D-4E44-9867-B9309FF00F10}" type="slidenum">
              <a:rPr lang="en-GB" altLang="en-US" sz="1200" smtClean="0"/>
              <a:pPr/>
              <a:t>10</a:t>
            </a:fld>
            <a:endParaRPr lang="en-GB"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2CB653-F3CF-41FA-A53A-C06300223DCC}" type="slidenum">
              <a:rPr lang="en-US"/>
              <a:pPr>
                <a:defRPr/>
              </a:pPr>
              <a:t>‹#›</a:t>
            </a:fld>
            <a:endParaRPr lang="en-US"/>
          </a:p>
        </p:txBody>
      </p:sp>
    </p:spTree>
    <p:extLst>
      <p:ext uri="{BB962C8B-B14F-4D97-AF65-F5344CB8AC3E}">
        <p14:creationId xmlns:p14="http://schemas.microsoft.com/office/powerpoint/2010/main" val="345141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72618-5F55-493E-875D-207A0724AC75}" type="slidenum">
              <a:rPr lang="en-US"/>
              <a:pPr>
                <a:defRPr/>
              </a:pPr>
              <a:t>‹#›</a:t>
            </a:fld>
            <a:endParaRPr lang="en-US"/>
          </a:p>
        </p:txBody>
      </p:sp>
    </p:spTree>
    <p:extLst>
      <p:ext uri="{BB962C8B-B14F-4D97-AF65-F5344CB8AC3E}">
        <p14:creationId xmlns:p14="http://schemas.microsoft.com/office/powerpoint/2010/main" val="283539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4ACE1-DA8F-46E0-BCBC-18A9F211FE11}" type="slidenum">
              <a:rPr lang="en-US"/>
              <a:pPr>
                <a:defRPr/>
              </a:pPr>
              <a:t>‹#›</a:t>
            </a:fld>
            <a:endParaRPr lang="en-US"/>
          </a:p>
        </p:txBody>
      </p:sp>
    </p:spTree>
    <p:extLst>
      <p:ext uri="{BB962C8B-B14F-4D97-AF65-F5344CB8AC3E}">
        <p14:creationId xmlns:p14="http://schemas.microsoft.com/office/powerpoint/2010/main" val="393893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837F0A-6646-42FE-ACF3-341DDD52AFDE}" type="slidenum">
              <a:rPr lang="en-US"/>
              <a:pPr>
                <a:defRPr/>
              </a:pPr>
              <a:t>‹#›</a:t>
            </a:fld>
            <a:endParaRPr lang="en-US"/>
          </a:p>
        </p:txBody>
      </p:sp>
    </p:spTree>
    <p:extLst>
      <p:ext uri="{BB962C8B-B14F-4D97-AF65-F5344CB8AC3E}">
        <p14:creationId xmlns:p14="http://schemas.microsoft.com/office/powerpoint/2010/main" val="205068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1E2D25-94E5-4A20-BC1F-82A411730A00}" type="slidenum">
              <a:rPr lang="en-US"/>
              <a:pPr>
                <a:defRPr/>
              </a:pPr>
              <a:t>‹#›</a:t>
            </a:fld>
            <a:endParaRPr lang="en-US"/>
          </a:p>
        </p:txBody>
      </p:sp>
    </p:spTree>
    <p:extLst>
      <p:ext uri="{BB962C8B-B14F-4D97-AF65-F5344CB8AC3E}">
        <p14:creationId xmlns:p14="http://schemas.microsoft.com/office/powerpoint/2010/main" val="57995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338DB1-0096-4672-9F87-D7FB208CB1CA}" type="slidenum">
              <a:rPr lang="en-US"/>
              <a:pPr>
                <a:defRPr/>
              </a:pPr>
              <a:t>‹#›</a:t>
            </a:fld>
            <a:endParaRPr lang="en-US"/>
          </a:p>
        </p:txBody>
      </p:sp>
    </p:spTree>
    <p:extLst>
      <p:ext uri="{BB962C8B-B14F-4D97-AF65-F5344CB8AC3E}">
        <p14:creationId xmlns:p14="http://schemas.microsoft.com/office/powerpoint/2010/main" val="206398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192D5E-8866-4AFA-9E35-BD9EA483CD7B}" type="slidenum">
              <a:rPr lang="en-US"/>
              <a:pPr>
                <a:defRPr/>
              </a:pPr>
              <a:t>‹#›</a:t>
            </a:fld>
            <a:endParaRPr lang="en-US"/>
          </a:p>
        </p:txBody>
      </p:sp>
    </p:spTree>
    <p:extLst>
      <p:ext uri="{BB962C8B-B14F-4D97-AF65-F5344CB8AC3E}">
        <p14:creationId xmlns:p14="http://schemas.microsoft.com/office/powerpoint/2010/main" val="312231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FB656C-8053-4424-A805-5CF34CFB481E}" type="slidenum">
              <a:rPr lang="en-US"/>
              <a:pPr>
                <a:defRPr/>
              </a:pPr>
              <a:t>‹#›</a:t>
            </a:fld>
            <a:endParaRPr lang="en-US"/>
          </a:p>
        </p:txBody>
      </p:sp>
    </p:spTree>
    <p:extLst>
      <p:ext uri="{BB962C8B-B14F-4D97-AF65-F5344CB8AC3E}">
        <p14:creationId xmlns:p14="http://schemas.microsoft.com/office/powerpoint/2010/main" val="407494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660D11-A19C-4746-A272-1228D23D64FD}" type="slidenum">
              <a:rPr lang="en-US"/>
              <a:pPr>
                <a:defRPr/>
              </a:pPr>
              <a:t>‹#›</a:t>
            </a:fld>
            <a:endParaRPr lang="en-US"/>
          </a:p>
        </p:txBody>
      </p:sp>
    </p:spTree>
    <p:extLst>
      <p:ext uri="{BB962C8B-B14F-4D97-AF65-F5344CB8AC3E}">
        <p14:creationId xmlns:p14="http://schemas.microsoft.com/office/powerpoint/2010/main" val="365978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4D511-2257-4151-8988-229814FBD96F}" type="slidenum">
              <a:rPr lang="en-US"/>
              <a:pPr>
                <a:defRPr/>
              </a:pPr>
              <a:t>‹#›</a:t>
            </a:fld>
            <a:endParaRPr lang="en-US"/>
          </a:p>
        </p:txBody>
      </p:sp>
    </p:spTree>
    <p:extLst>
      <p:ext uri="{BB962C8B-B14F-4D97-AF65-F5344CB8AC3E}">
        <p14:creationId xmlns:p14="http://schemas.microsoft.com/office/powerpoint/2010/main" val="236484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B67674-30C0-4AE0-BC2A-EC1F4F159117}" type="slidenum">
              <a:rPr lang="en-US"/>
              <a:pPr>
                <a:defRPr/>
              </a:pPr>
              <a:t>‹#›</a:t>
            </a:fld>
            <a:endParaRPr lang="en-US"/>
          </a:p>
        </p:txBody>
      </p:sp>
    </p:spTree>
    <p:extLst>
      <p:ext uri="{BB962C8B-B14F-4D97-AF65-F5344CB8AC3E}">
        <p14:creationId xmlns:p14="http://schemas.microsoft.com/office/powerpoint/2010/main" val="211018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B0D9D8-9A41-43EF-8D03-4776033286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3027363"/>
          </a:xfrm>
          <a:solidFill>
            <a:srgbClr val="CCFFCC"/>
          </a:solidFill>
          <a:ln>
            <a:solidFill>
              <a:srgbClr val="CCFFCC"/>
            </a:solidFill>
            <a:miter lim="800000"/>
            <a:headEnd/>
            <a:tailEnd/>
          </a:ln>
        </p:spPr>
        <p:txBody>
          <a:bodyPr/>
          <a:lstStyle/>
          <a:p>
            <a:pPr eaLnBrk="1" hangingPunct="1"/>
            <a:r>
              <a:rPr lang="en-GB" altLang="en-US" dirty="0" smtClean="0">
                <a:latin typeface="Calibri" pitchFamily="34" charset="0"/>
                <a:cs typeface="Arial" charset="0"/>
              </a:rPr>
              <a:t>Life of Jesus</a:t>
            </a:r>
            <a:br>
              <a:rPr lang="en-GB" altLang="en-US" dirty="0" smtClean="0">
                <a:latin typeface="Calibri" pitchFamily="34" charset="0"/>
                <a:cs typeface="Arial" charset="0"/>
              </a:rPr>
            </a:br>
            <a:r>
              <a:rPr lang="en-GB" altLang="en-US" dirty="0" smtClean="0">
                <a:latin typeface="Calibri" pitchFamily="34" charset="0"/>
                <a:cs typeface="Arial" charset="0"/>
              </a:rPr>
              <a:t>Teaching on Kingdom of God</a:t>
            </a:r>
          </a:p>
        </p:txBody>
      </p:sp>
      <p:sp>
        <p:nvSpPr>
          <p:cNvPr id="2051" name="Subtitle 2"/>
          <p:cNvSpPr>
            <a:spLocks noGrp="1"/>
          </p:cNvSpPr>
          <p:nvPr>
            <p:ph type="subTitle" idx="1"/>
          </p:nvPr>
        </p:nvSpPr>
        <p:spPr>
          <a:xfrm>
            <a:off x="0" y="2997200"/>
            <a:ext cx="9144000" cy="3860800"/>
          </a:xfrm>
          <a:solidFill>
            <a:srgbClr val="CCFFCC"/>
          </a:solidFill>
        </p:spPr>
        <p:txBody>
          <a:bodyPr/>
          <a:lstStyle/>
          <a:p>
            <a:pPr eaLnBrk="1" hangingPunct="1"/>
            <a:r>
              <a:rPr lang="en-GB" altLang="en-US" b="1" dirty="0" smtClean="0">
                <a:latin typeface="Calibri" pitchFamily="34" charset="0"/>
                <a:cs typeface="Arial" charset="0"/>
              </a:rPr>
              <a:t>Key Stage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04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01_Adam_Eve_Fall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C:\Users\Sue\Desktop\HBC &amp; Church related\Documents\A-E\1.Diocese files\PPTS for Diocese\005-parable-wee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4673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02_Elijah_Elisha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12_Jacob_Wedding_1024_JP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11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03_Widow_Mite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GB" altLang="en-US" smtClean="0"/>
          </a:p>
        </p:txBody>
      </p:sp>
      <p:pic>
        <p:nvPicPr>
          <p:cNvPr id="17411" name="Picture 2" descr="C:\Users\Sue\Desktop\HBC &amp; Church related\Documents\A-E\1.Diocese files\PPTS for Diocese\008-jesus-capernau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125" y="333375"/>
            <a:ext cx="9032875" cy="576262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02_Lame_Beggar_Healed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13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09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13787" cy="706437"/>
          </a:xfrm>
          <a:solidFill>
            <a:srgbClr val="CCFFCC"/>
          </a:solidFill>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en-GB" i="1" dirty="0" smtClean="0">
                <a:latin typeface="Arial" pitchFamily="34" charset="0"/>
                <a:cs typeface="Arial" pitchFamily="34" charset="0"/>
              </a:rPr>
              <a:t>PowerPoint Introduction</a:t>
            </a:r>
            <a:endParaRPr lang="en-GB" i="1" dirty="0">
              <a:latin typeface="Arial" pitchFamily="34" charset="0"/>
              <a:cs typeface="Arial" pitchFamily="34" charset="0"/>
            </a:endParaRPr>
          </a:p>
        </p:txBody>
      </p:sp>
      <p:sp>
        <p:nvSpPr>
          <p:cNvPr id="3" name="Content Placeholder 2"/>
          <p:cNvSpPr>
            <a:spLocks noGrp="1"/>
          </p:cNvSpPr>
          <p:nvPr>
            <p:ph idx="1"/>
          </p:nvPr>
        </p:nvSpPr>
        <p:spPr>
          <a:xfrm>
            <a:off x="179388" y="1052513"/>
            <a:ext cx="8713787" cy="5545137"/>
          </a:xfrm>
          <a:ln w="28575">
            <a:solidFill>
              <a:srgbClr val="CCFFCC"/>
            </a:solidFill>
          </a:ln>
        </p:spPr>
        <p:txBody>
          <a:bodyPr rtlCol="0">
            <a:normAutofit fontScale="25000" lnSpcReduction="20000"/>
          </a:bodyPr>
          <a:lstStyle/>
          <a:p>
            <a:pPr eaLnBrk="1" fontAlgn="auto" hangingPunct="1">
              <a:spcAft>
                <a:spcPts val="0"/>
              </a:spcAft>
              <a:buFont typeface="Arial" pitchFamily="34" charset="0"/>
              <a:buNone/>
              <a:defRPr/>
            </a:pPr>
            <a:endParaRPr lang="en-GB" sz="8000" dirty="0" smtClean="0"/>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This PowerPoint sample lesson is intended as a resource for schools to be</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 used ‘how and when’ they choose. This </a:t>
            </a:r>
            <a:r>
              <a:rPr lang="en-GB" sz="8000" b="1" dirty="0" smtClean="0">
                <a:latin typeface="Calibri" pitchFamily="34" charset="0"/>
                <a:cs typeface="Arial" pitchFamily="34" charset="0"/>
              </a:rPr>
              <a:t>Year 4 </a:t>
            </a:r>
            <a:r>
              <a:rPr lang="en-GB" sz="8000" dirty="0" smtClean="0">
                <a:latin typeface="Calibri" pitchFamily="34" charset="0"/>
                <a:cs typeface="Arial" pitchFamily="34" charset="0"/>
              </a:rPr>
              <a:t>lesson  is planned to be set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in the context of developing the theme of </a:t>
            </a:r>
            <a:r>
              <a:rPr lang="en-GB" sz="8000" b="1" dirty="0" smtClean="0">
                <a:latin typeface="Calibri" pitchFamily="34" charset="0"/>
                <a:cs typeface="Arial" pitchFamily="34" charset="0"/>
              </a:rPr>
              <a:t>‘The life of Jesus’. </a:t>
            </a:r>
            <a:r>
              <a:rPr lang="en-GB" sz="8000" dirty="0" smtClean="0">
                <a:latin typeface="Calibri" pitchFamily="34" charset="0"/>
                <a:cs typeface="Arial" pitchFamily="34" charset="0"/>
              </a:rPr>
              <a:t>It can be used</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selectively as part of ongoing work in Religious Education based on the theme of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‘The Life of Jesus’ or ‘The Bible or as part of another area in the curriculum, eg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History; Special Books.  There are notes on each slide for teacher reference.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Schools may prefer to edit the slides and use their own photographs.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The following slide gives the context of the lesson in the bigger picture. Schools</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may like to explore other questions in different year groups within the theme </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‘Kingdom of God.’ </a:t>
            </a:r>
          </a:p>
          <a:p>
            <a:pPr eaLnBrk="1" fontAlgn="auto" hangingPunct="1">
              <a:spcAft>
                <a:spcPts val="0"/>
              </a:spcAft>
              <a:buFont typeface="Arial" pitchFamily="34" charset="0"/>
              <a:buNone/>
              <a:defRPr/>
            </a:pPr>
            <a:endParaRPr lang="en-GB" sz="8000" dirty="0" smtClean="0">
              <a:latin typeface="Calibri" pitchFamily="34" charset="0"/>
              <a:cs typeface="Arial" pitchFamily="34" charset="0"/>
            </a:endParaRPr>
          </a:p>
          <a:p>
            <a:pPr eaLnBrk="1" fontAlgn="auto" hangingPunct="1">
              <a:spcAft>
                <a:spcPts val="0"/>
              </a:spcAft>
              <a:buFont typeface="Arial" pitchFamily="34" charset="0"/>
              <a:buNone/>
              <a:defRPr/>
            </a:pPr>
            <a:r>
              <a:rPr lang="en-GB" sz="8000" dirty="0" smtClean="0">
                <a:latin typeface="Calibri" pitchFamily="34" charset="0"/>
                <a:cs typeface="Arial" pitchFamily="34" charset="0"/>
              </a:rPr>
              <a:t>A PowerPoint Key Stage 2 Year 2 sample lesson also based on the theme of</a:t>
            </a:r>
          </a:p>
          <a:p>
            <a:pPr eaLnBrk="1" fontAlgn="auto" hangingPunct="1">
              <a:spcAft>
                <a:spcPts val="0"/>
              </a:spcAft>
              <a:buFont typeface="Arial" pitchFamily="34" charset="0"/>
              <a:buNone/>
              <a:defRPr/>
            </a:pPr>
            <a:r>
              <a:rPr lang="en-GB" sz="8000" dirty="0" smtClean="0">
                <a:latin typeface="Calibri" pitchFamily="34" charset="0"/>
                <a:cs typeface="Arial" pitchFamily="34" charset="0"/>
              </a:rPr>
              <a:t>‘Life of Jesus’ can be found on the Chester Diocesan website. </a:t>
            </a:r>
          </a:p>
          <a:p>
            <a:pPr eaLnBrk="1" fontAlgn="auto" hangingPunct="1">
              <a:spcAft>
                <a:spcPts val="0"/>
              </a:spcAft>
              <a:buFont typeface="Arial" pitchFamily="34" charset="0"/>
              <a:buNone/>
              <a:defRPr/>
            </a:pP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3_RichMan_Lazarus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02_Jesus_Blind_Man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02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9388" y="692150"/>
            <a:ext cx="8964612" cy="5257800"/>
          </a:xfrm>
          <a:prstGeom prst="cloudCallou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4800" dirty="0">
                <a:solidFill>
                  <a:schemeClr val="tx1"/>
                </a:solidFill>
                <a:latin typeface="Calibri" pitchFamily="34" charset="0"/>
              </a:rPr>
              <a:t>What do you think this story is saying to Christians today?</a:t>
            </a:r>
            <a:endParaRPr lang="en-GB" altLang="en-US" sz="4800" dirty="0">
              <a:latin typeface="Calibri" pitchFamily="34" charset="0"/>
            </a:endParaRPr>
          </a:p>
        </p:txBody>
      </p:sp>
      <p:sp>
        <p:nvSpPr>
          <p:cNvPr id="24579" name="TextBox 3"/>
          <p:cNvSpPr txBox="1">
            <a:spLocks noChangeArrowheads="1"/>
          </p:cNvSpPr>
          <p:nvPr/>
        </p:nvSpPr>
        <p:spPr bwMode="auto">
          <a:xfrm>
            <a:off x="250825" y="260350"/>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3600">
                <a:latin typeface="Calibri" pitchFamily="34" charset="0"/>
              </a:rPr>
              <a:t>Thinking Time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79388" y="1341438"/>
            <a:ext cx="8208962" cy="4608512"/>
          </a:xfrm>
          <a:prstGeom prst="cloudCallou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4400" dirty="0">
                <a:solidFill>
                  <a:schemeClr val="tx1"/>
                </a:solidFill>
                <a:latin typeface="Calibri" pitchFamily="34" charset="0"/>
              </a:rPr>
              <a:t>What do you think this story is saying about the Kingdom of God to Christians today?</a:t>
            </a:r>
            <a:endParaRPr lang="en-GB" altLang="en-US" sz="4400" dirty="0">
              <a:latin typeface="Calibri" pitchFamily="34" charset="0"/>
            </a:endParaRPr>
          </a:p>
        </p:txBody>
      </p:sp>
      <p:sp>
        <p:nvSpPr>
          <p:cNvPr id="25603" name="Rectangle 5"/>
          <p:cNvSpPr>
            <a:spLocks noChangeArrowheads="1"/>
          </p:cNvSpPr>
          <p:nvPr/>
        </p:nvSpPr>
        <p:spPr bwMode="auto">
          <a:xfrm>
            <a:off x="395288" y="765175"/>
            <a:ext cx="468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3200">
                <a:latin typeface="Calibri" pitchFamily="34" charset="0"/>
              </a:rPr>
              <a:t>Explain your reasons......</a:t>
            </a:r>
            <a:endParaRPr lang="en-GB" altLang="en-US" sz="3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5650" y="260350"/>
            <a:ext cx="7772400" cy="1143000"/>
          </a:xfrm>
        </p:spPr>
        <p:txBody>
          <a:bodyPr/>
          <a:lstStyle/>
          <a:p>
            <a:pPr eaLnBrk="1" hangingPunct="1"/>
            <a:r>
              <a:rPr lang="en-GB" altLang="en-US" smtClean="0">
                <a:latin typeface="Calibri" pitchFamily="34" charset="0"/>
              </a:rPr>
              <a:t>Teachers Background Notes</a:t>
            </a:r>
          </a:p>
        </p:txBody>
      </p:sp>
      <p:sp>
        <p:nvSpPr>
          <p:cNvPr id="26627" name="Content Placeholder 2"/>
          <p:cNvSpPr>
            <a:spLocks noGrp="1"/>
          </p:cNvSpPr>
          <p:nvPr>
            <p:ph idx="1"/>
          </p:nvPr>
        </p:nvSpPr>
        <p:spPr>
          <a:xfrm>
            <a:off x="250825" y="1196975"/>
            <a:ext cx="8132763" cy="4114800"/>
          </a:xfrm>
        </p:spPr>
        <p:txBody>
          <a:bodyPr/>
          <a:lstStyle/>
          <a:p>
            <a:pPr eaLnBrk="1" hangingPunct="1">
              <a:buFontTx/>
              <a:buNone/>
            </a:pPr>
            <a:r>
              <a:rPr lang="en-GB" altLang="en-US" sz="1800" b="1" dirty="0" smtClean="0">
                <a:latin typeface="Calibri" pitchFamily="34" charset="0"/>
              </a:rPr>
              <a:t>Background information </a:t>
            </a:r>
          </a:p>
          <a:p>
            <a:pPr eaLnBrk="1" hangingPunct="1">
              <a:buFontTx/>
              <a:buNone/>
            </a:pPr>
            <a:r>
              <a:rPr lang="en-GB" altLang="en-US" sz="1800" dirty="0" smtClean="0">
                <a:latin typeface="Calibri" pitchFamily="34" charset="0"/>
              </a:rPr>
              <a:t>The Parable of the Great Feast Luke 14:15-24</a:t>
            </a:r>
          </a:p>
          <a:p>
            <a:pPr eaLnBrk="1" hangingPunct="1"/>
            <a:r>
              <a:rPr lang="en-GB" altLang="en-US" sz="1800" dirty="0" smtClean="0">
                <a:latin typeface="Calibri" pitchFamily="34" charset="0"/>
              </a:rPr>
              <a:t>A banquet was a well known symbol for the messianic kingdom ie the final banquet of all time, the beginning of the kingdom of God. The Eastern custom was that when a meal was ready, servants were sent out to give a final courteous invitation. When Jesus told the parable, he was probably thinking of the Jewish people needing to accept the invitation to ‘come, all is ready’. The listeners would see the ‘righteous’ as refusing it and the ‘publicans and sinners’ as accepting it. The first Christians would see that in Jesus’ rejection, now everyone is invited to the banquet.</a:t>
            </a:r>
          </a:p>
          <a:p>
            <a:pPr eaLnBrk="1" hangingPunct="1">
              <a:buFontTx/>
              <a:buNone/>
            </a:pPr>
            <a:r>
              <a:rPr lang="en-GB" altLang="en-US" sz="1800" dirty="0" smtClean="0">
                <a:latin typeface="Calibri" pitchFamily="34" charset="0"/>
              </a:rPr>
              <a:t>(Taken from ‘Where to start with a Bible Story: Parables’ Chester DBE 2011)</a:t>
            </a:r>
          </a:p>
          <a:p>
            <a:pPr eaLnBrk="1" hangingPunct="1"/>
            <a:endParaRPr lang="en-GB" altLang="en-US" sz="1800" dirty="0" smtClean="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218113"/>
          </a:xfrm>
        </p:spPr>
        <p:txBody>
          <a:bodyPr/>
          <a:lstStyle/>
          <a:p>
            <a:pPr marL="457200" indent="-457200" eaLnBrk="1" fontAlgn="auto" hangingPunct="1">
              <a:spcAft>
                <a:spcPts val="0"/>
              </a:spcAft>
              <a:buFont typeface="Arial" pitchFamily="34" charset="0"/>
              <a:buNone/>
              <a:defRPr/>
            </a:pPr>
            <a:r>
              <a:rPr lang="en-GB" sz="1600" b="1" dirty="0" smtClean="0">
                <a:latin typeface="Calibri" pitchFamily="34" charset="0"/>
              </a:rPr>
              <a:t>Internet Images</a:t>
            </a:r>
          </a:p>
          <a:p>
            <a:pPr marL="457200" indent="-457200" eaLnBrk="1" fontAlgn="auto" hangingPunct="1">
              <a:spcAft>
                <a:spcPts val="0"/>
              </a:spcAft>
              <a:buFont typeface="Arial" charset="0"/>
              <a:buNone/>
              <a:defRPr/>
            </a:pPr>
            <a:r>
              <a:rPr lang="en-GB" sz="1600" b="1" dirty="0" smtClean="0">
                <a:latin typeface="Calibri" pitchFamily="34" charset="0"/>
              </a:rPr>
              <a:t>Slides 5 &amp; 23: Images </a:t>
            </a:r>
            <a:r>
              <a:rPr lang="en-GB" sz="1600" b="1" dirty="0">
                <a:latin typeface="Calibri" pitchFamily="34" charset="0"/>
              </a:rPr>
              <a:t>are copyright free and found in the Microsoft office collection. </a:t>
            </a:r>
          </a:p>
          <a:p>
            <a:pPr marL="457200" indent="-457200" eaLnBrk="1" fontAlgn="auto" hangingPunct="1">
              <a:spcAft>
                <a:spcPts val="0"/>
              </a:spcAft>
              <a:buFont typeface="Arial" charset="0"/>
              <a:buNone/>
              <a:defRPr/>
            </a:pPr>
            <a:r>
              <a:rPr lang="en-GB" sz="1600" b="1" dirty="0">
                <a:latin typeface="Calibri" pitchFamily="34" charset="0"/>
              </a:rPr>
              <a:t>	See http://office.microsoft.com/en-us/images/</a:t>
            </a:r>
          </a:p>
          <a:p>
            <a:pPr marL="457200" indent="-457200" eaLnBrk="1" fontAlgn="auto" hangingPunct="1">
              <a:spcAft>
                <a:spcPts val="0"/>
              </a:spcAft>
              <a:buFont typeface="Arial" pitchFamily="34" charset="0"/>
              <a:buNone/>
              <a:defRPr/>
            </a:pPr>
            <a:endParaRPr lang="en-GB" sz="1600" b="1" dirty="0">
              <a:latin typeface="Calibri" pitchFamily="34" charset="0"/>
            </a:endParaRPr>
          </a:p>
          <a:p>
            <a:pPr marL="457200" indent="-457200" eaLnBrk="1" fontAlgn="auto" hangingPunct="1">
              <a:spcAft>
                <a:spcPts val="0"/>
              </a:spcAft>
              <a:buFont typeface="Arial" pitchFamily="34" charset="0"/>
              <a:buNone/>
              <a:defRPr/>
            </a:pPr>
            <a:r>
              <a:rPr lang="en-GB" sz="1600" b="1" dirty="0" smtClean="0">
                <a:latin typeface="Calibri" pitchFamily="34" charset="0"/>
              </a:rPr>
              <a:t>Slides 7-22</a:t>
            </a:r>
          </a:p>
          <a:p>
            <a:pPr eaLnBrk="1" hangingPunct="1">
              <a:buFont typeface="Arial" charset="0"/>
              <a:buNone/>
              <a:defRPr/>
            </a:pPr>
            <a:r>
              <a:rPr lang="en-GB" sz="1600" b="1" dirty="0" smtClean="0">
                <a:latin typeface="Calibri" pitchFamily="34" charset="0"/>
              </a:rPr>
              <a:t>www.freebibleimages.org</a:t>
            </a:r>
          </a:p>
          <a:p>
            <a:pPr eaLnBrk="1" hangingPunct="1">
              <a:buFont typeface="Arial" charset="0"/>
              <a:buChar char="•"/>
              <a:defRPr/>
            </a:pPr>
            <a:r>
              <a:rPr lang="en-GB" sz="1600" dirty="0" smtClean="0">
                <a:latin typeface="Calibri" pitchFamily="34" charset="0"/>
              </a:rPr>
              <a:t>The illustrations are made available for free download under a Creative Commons Attribution-Share Alike 3.0 Unported license. You can create a link from your website to http://www.freebibleimages.org to make these files available to others.</a:t>
            </a:r>
          </a:p>
          <a:p>
            <a:pPr eaLnBrk="1" hangingPunct="1">
              <a:buFont typeface="Arial" charset="0"/>
              <a:buChar char="•"/>
              <a:defRPr/>
            </a:pPr>
            <a:r>
              <a:rPr lang="en-GB" altLang="en-US" sz="1600" dirty="0">
                <a:latin typeface="Calibri" pitchFamily="34" charset="0"/>
              </a:rPr>
              <a:t>The original illustrations are the copyright of Sweet Publishing and </a:t>
            </a:r>
            <a:r>
              <a:rPr lang="en-GB" altLang="en-US" sz="1600" dirty="0" smtClean="0">
                <a:latin typeface="Calibri" pitchFamily="34" charset="0"/>
              </a:rPr>
              <a:t>Arabs for Christ the </a:t>
            </a:r>
            <a:r>
              <a:rPr lang="en-GB" altLang="en-US" sz="1600" dirty="0">
                <a:latin typeface="Calibri" pitchFamily="34" charset="0"/>
              </a:rPr>
              <a:t>downloadable compilations of them the copyright of </a:t>
            </a:r>
            <a:r>
              <a:rPr lang="en-GB" altLang="en-US" sz="1600" b="1" dirty="0">
                <a:latin typeface="Calibri" pitchFamily="34" charset="0"/>
              </a:rPr>
              <a:t>FreeBibleimages </a:t>
            </a:r>
            <a:r>
              <a:rPr lang="en-GB" altLang="en-US" sz="1600" dirty="0" smtClean="0">
                <a:latin typeface="Calibri" pitchFamily="34" charset="0"/>
              </a:rPr>
              <a:t> </a:t>
            </a:r>
          </a:p>
          <a:p>
            <a:pPr eaLnBrk="1" hangingPunct="1">
              <a:buFont typeface="Arial" charset="0"/>
              <a:buChar char="•"/>
              <a:defRPr/>
            </a:pPr>
            <a:r>
              <a:rPr lang="en-GB" sz="1600" dirty="0" smtClean="0">
                <a:latin typeface="Calibri" pitchFamily="34" charset="0"/>
              </a:rPr>
              <a:t>The slides used in this PowerPoint are a compilation of various bible story images found as the above web site. Please note the site also contains photos which may be better for teachers to use. See http</a:t>
            </a:r>
            <a:r>
              <a:rPr lang="en-GB" sz="1600" dirty="0">
                <a:latin typeface="Calibri" pitchFamily="34" charset="0"/>
              </a:rPr>
              <a:t>://www.freebibleimages.org/stories/?book=Luke</a:t>
            </a:r>
          </a:p>
          <a:p>
            <a:pPr eaLnBrk="1" hangingPunct="1">
              <a:buFont typeface="Arial" charset="0"/>
              <a:buChar char="•"/>
              <a:defRPr/>
            </a:pPr>
            <a:endParaRPr lang="en-GB" sz="1600" dirty="0">
              <a:latin typeface="Calibri" pitchFamily="34" charset="0"/>
            </a:endParaRPr>
          </a:p>
        </p:txBody>
      </p:sp>
      <p:sp>
        <p:nvSpPr>
          <p:cNvPr id="27651" name="Title 1"/>
          <p:cNvSpPr>
            <a:spLocks noGrp="1"/>
          </p:cNvSpPr>
          <p:nvPr>
            <p:ph type="title"/>
          </p:nvPr>
        </p:nvSpPr>
        <p:spPr>
          <a:xfrm>
            <a:off x="457200" y="274638"/>
            <a:ext cx="8229600" cy="561975"/>
          </a:xfrm>
        </p:spPr>
        <p:txBody>
          <a:bodyPr/>
          <a:lstStyle/>
          <a:p>
            <a:pPr eaLnBrk="1" hangingPunct="1"/>
            <a:r>
              <a:rPr lang="en-GB" altLang="en-US" sz="3200" smtClean="0">
                <a:latin typeface="Calibri" pitchFamily="34" charset="0"/>
              </a:rPr>
              <a:t>Notes for using images</a:t>
            </a:r>
          </a:p>
        </p:txBody>
      </p:sp>
      <p:pic>
        <p:nvPicPr>
          <p:cNvPr id="27652" name="Picture 3" descr="23_Great_Feast_JPEG_1024.jpg                                   00D262D4Drive A                        7C268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437063"/>
            <a:ext cx="1728787"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9313"/>
          </a:xfrm>
          <a:solidFill>
            <a:srgbClr val="CCFFCC"/>
          </a:solidFill>
          <a:ln>
            <a:solidFill>
              <a:srgbClr val="CCFFCC"/>
            </a:solidFill>
          </a:ln>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en-GB" sz="4000" dirty="0" smtClean="0">
                <a:latin typeface="Calibri" pitchFamily="34" charset="0"/>
              </a:rPr>
              <a:t>Context Overview</a:t>
            </a:r>
            <a:endParaRPr lang="en-GB" sz="4000" dirty="0">
              <a:latin typeface="Calibri" pitchFamily="34" charset="0"/>
            </a:endParaRPr>
          </a:p>
        </p:txBody>
      </p:sp>
      <p:sp>
        <p:nvSpPr>
          <p:cNvPr id="4099" name="Content Placeholder 2"/>
          <p:cNvSpPr>
            <a:spLocks noGrp="1"/>
          </p:cNvSpPr>
          <p:nvPr>
            <p:ph idx="1"/>
          </p:nvPr>
        </p:nvSpPr>
        <p:spPr>
          <a:xfrm>
            <a:off x="0" y="836613"/>
            <a:ext cx="9144000" cy="6021387"/>
          </a:xfrm>
          <a:ln w="19050">
            <a:solidFill>
              <a:srgbClr val="CCFFCC"/>
            </a:solidFill>
          </a:ln>
        </p:spPr>
        <p:txBody>
          <a:bodyPr>
            <a:normAutofit fontScale="92500" lnSpcReduction="10000"/>
          </a:bodyPr>
          <a:lstStyle/>
          <a:p>
            <a:pPr eaLnBrk="1" hangingPunct="1">
              <a:buFont typeface="Arial" charset="0"/>
              <a:buNone/>
              <a:defRPr/>
            </a:pPr>
            <a:r>
              <a:rPr lang="en-GB" altLang="en-US" sz="1800" b="1" dirty="0" smtClean="0">
                <a:latin typeface="Calibri" pitchFamily="34" charset="0"/>
              </a:rPr>
              <a:t>Area of Content from Chester Diocesan Guidelines to be studied: ‘Jesus’</a:t>
            </a:r>
            <a:endParaRPr lang="en-GB" altLang="en-US" sz="1800" dirty="0" smtClean="0">
              <a:latin typeface="Calibri" pitchFamily="34" charset="0"/>
            </a:endParaRPr>
          </a:p>
          <a:p>
            <a:pPr eaLnBrk="1" hangingPunct="1">
              <a:buFont typeface="Arial" charset="0"/>
              <a:buNone/>
              <a:defRPr/>
            </a:pPr>
            <a:r>
              <a:rPr lang="en-GB" altLang="en-US" sz="1800" b="1" dirty="0" smtClean="0">
                <a:latin typeface="Calibri" pitchFamily="34" charset="0"/>
              </a:rPr>
              <a:t>Theme: </a:t>
            </a:r>
            <a:r>
              <a:rPr lang="en-GB" altLang="en-US" sz="1800" dirty="0" smtClean="0">
                <a:latin typeface="Calibri" pitchFamily="34" charset="0"/>
              </a:rPr>
              <a:t>The Life of Jesus           </a:t>
            </a:r>
            <a:r>
              <a:rPr lang="en-GB" altLang="en-US" sz="1800" b="1" dirty="0" smtClean="0">
                <a:latin typeface="Calibri" pitchFamily="34" charset="0"/>
              </a:rPr>
              <a:t>Underpinning Christian Concept:  The Kingdom of God</a:t>
            </a:r>
          </a:p>
          <a:p>
            <a:pPr eaLnBrk="1" hangingPunct="1">
              <a:buFont typeface="Arial" charset="0"/>
              <a:buNone/>
              <a:defRPr/>
            </a:pPr>
            <a:r>
              <a:rPr lang="en-GB" altLang="en-US" sz="1800" b="1" dirty="0" smtClean="0">
                <a:latin typeface="Calibri" pitchFamily="34" charset="0"/>
              </a:rPr>
              <a:t>Definition: </a:t>
            </a:r>
            <a:r>
              <a:rPr lang="en-GB" sz="1800" dirty="0" smtClean="0">
                <a:latin typeface="Calibri" pitchFamily="34" charset="0"/>
              </a:rPr>
              <a:t>The reign and rule of God (Linked concept: prophecy). </a:t>
            </a:r>
            <a:endParaRPr lang="en-GB" altLang="en-US" sz="1800" dirty="0" smtClean="0">
              <a:latin typeface="Calibri" pitchFamily="34" charset="0"/>
            </a:endParaRPr>
          </a:p>
          <a:p>
            <a:pPr eaLnBrk="1" hangingPunct="1">
              <a:buFont typeface="Arial" charset="0"/>
              <a:buNone/>
              <a:defRPr/>
            </a:pPr>
            <a:endParaRPr lang="en-GB" altLang="en-US" sz="1800" b="1" dirty="0" smtClean="0">
              <a:latin typeface="Calibri" pitchFamily="34" charset="0"/>
            </a:endParaRPr>
          </a:p>
          <a:p>
            <a:pPr eaLnBrk="1" hangingPunct="1">
              <a:buFont typeface="Arial" charset="0"/>
              <a:buNone/>
              <a:defRPr/>
            </a:pPr>
            <a:r>
              <a:rPr lang="en-GB" altLang="en-US" sz="1800" b="1" dirty="0" smtClean="0">
                <a:latin typeface="Calibri" pitchFamily="34" charset="0"/>
              </a:rPr>
              <a:t>Key Questions </a:t>
            </a:r>
            <a:r>
              <a:rPr lang="en-GB" altLang="en-US" sz="1600" b="1" dirty="0" smtClean="0">
                <a:latin typeface="Calibri" pitchFamily="34" charset="0"/>
              </a:rPr>
              <a:t>	</a:t>
            </a:r>
          </a:p>
          <a:p>
            <a:pPr eaLnBrk="1" hangingPunct="1">
              <a:buFont typeface="Arial" charset="0"/>
              <a:buNone/>
              <a:defRPr/>
            </a:pPr>
            <a:r>
              <a:rPr lang="en-GB" altLang="en-US" sz="1800" b="1" dirty="0" smtClean="0">
                <a:latin typeface="Calibri" pitchFamily="34" charset="0"/>
              </a:rPr>
              <a:t> </a:t>
            </a:r>
            <a:r>
              <a:rPr lang="en-GB" sz="1800" b="1" i="1" u="sng" dirty="0" smtClean="0">
                <a:latin typeface="Calibri" pitchFamily="34" charset="0"/>
              </a:rPr>
              <a:t>Reception/Key Stage 1: </a:t>
            </a:r>
            <a:endParaRPr lang="en-GB" sz="1800" dirty="0" smtClean="0">
              <a:latin typeface="Calibri" pitchFamily="34" charset="0"/>
            </a:endParaRPr>
          </a:p>
          <a:p>
            <a:pPr eaLnBrk="1" hangingPunct="1">
              <a:buFont typeface="Arial" charset="0"/>
              <a:buNone/>
              <a:defRPr/>
            </a:pPr>
            <a:r>
              <a:rPr lang="en-GB" sz="1800" b="1" dirty="0" smtClean="0">
                <a:latin typeface="Calibri" pitchFamily="34" charset="0"/>
              </a:rPr>
              <a:t>Reception:	</a:t>
            </a:r>
            <a:r>
              <a:rPr lang="en-GB" sz="1800" dirty="0" smtClean="0">
                <a:latin typeface="Calibri" pitchFamily="34" charset="0"/>
              </a:rPr>
              <a:t>Why was Jesus special? What kind of king might he have been?</a:t>
            </a:r>
          </a:p>
          <a:p>
            <a:pPr eaLnBrk="1" hangingPunct="1">
              <a:buFont typeface="Arial" charset="0"/>
              <a:buNone/>
              <a:defRPr/>
            </a:pPr>
            <a:r>
              <a:rPr lang="en-GB" sz="1800" b="1" dirty="0" smtClean="0">
                <a:latin typeface="Calibri" pitchFamily="34" charset="0"/>
              </a:rPr>
              <a:t>Year 1:</a:t>
            </a:r>
            <a:r>
              <a:rPr lang="en-GB" sz="1800" dirty="0" smtClean="0">
                <a:latin typeface="Calibri" pitchFamily="34" charset="0"/>
              </a:rPr>
              <a:t> 	Level 1: 	How and why was Jesus welcomed like a king at his birth?</a:t>
            </a:r>
          </a:p>
          <a:p>
            <a:pPr eaLnBrk="1" hangingPunct="1">
              <a:buFont typeface="Arial" charset="0"/>
              <a:buNone/>
              <a:defRPr/>
            </a:pPr>
            <a:r>
              <a:rPr lang="en-GB" sz="1800" b="1" dirty="0" smtClean="0">
                <a:latin typeface="Calibri" pitchFamily="34" charset="0"/>
              </a:rPr>
              <a:t>Year 2:</a:t>
            </a:r>
            <a:r>
              <a:rPr lang="en-GB" sz="1800" dirty="0" smtClean="0">
                <a:latin typeface="Calibri" pitchFamily="34" charset="0"/>
              </a:rPr>
              <a:t> 	Level 2:  	Why did Jesus teach his disciples to pray the Lord’s Prayer; </a:t>
            </a:r>
          </a:p>
          <a:p>
            <a:pPr eaLnBrk="1" hangingPunct="1">
              <a:buFont typeface="Arial" charset="0"/>
              <a:buNone/>
              <a:defRPr/>
            </a:pPr>
            <a:r>
              <a:rPr lang="en-GB" sz="1800" dirty="0" smtClean="0">
                <a:latin typeface="Calibri" pitchFamily="34" charset="0"/>
              </a:rPr>
              <a:t>          	                  ‘Your kingdom come. Your will be done here on the earth as in heaven’?</a:t>
            </a:r>
          </a:p>
          <a:p>
            <a:pPr eaLnBrk="1" hangingPunct="1">
              <a:buFont typeface="Arial" charset="0"/>
              <a:buNone/>
              <a:defRPr/>
            </a:pPr>
            <a:r>
              <a:rPr lang="en-GB" sz="1800" b="1" i="1" u="sng" dirty="0" smtClean="0">
                <a:latin typeface="Calibri" pitchFamily="34" charset="0"/>
              </a:rPr>
              <a:t>Key Stage 2: </a:t>
            </a:r>
            <a:endParaRPr lang="en-GB" sz="1800" dirty="0" smtClean="0">
              <a:latin typeface="Calibri" pitchFamily="34" charset="0"/>
            </a:endParaRPr>
          </a:p>
          <a:p>
            <a:pPr eaLnBrk="1" hangingPunct="1">
              <a:buFont typeface="Arial" charset="0"/>
              <a:buNone/>
              <a:defRPr/>
            </a:pPr>
            <a:r>
              <a:rPr lang="en-GB" sz="1800" b="1" dirty="0" smtClean="0">
                <a:latin typeface="Calibri" pitchFamily="34" charset="0"/>
              </a:rPr>
              <a:t>Year 3:</a:t>
            </a:r>
            <a:r>
              <a:rPr lang="en-GB" sz="1800" dirty="0" smtClean="0">
                <a:latin typeface="Calibri" pitchFamily="34" charset="0"/>
              </a:rPr>
              <a:t>	Level 3:</a:t>
            </a:r>
            <a:r>
              <a:rPr lang="en-GB" sz="1800" b="1" dirty="0" smtClean="0">
                <a:latin typeface="Calibri" pitchFamily="34" charset="0"/>
              </a:rPr>
              <a:t> 	 </a:t>
            </a:r>
            <a:r>
              <a:rPr lang="en-GB" sz="1800" dirty="0" smtClean="0">
                <a:latin typeface="Calibri" pitchFamily="34" charset="0"/>
              </a:rPr>
              <a:t>What do Jesus’ parables tell Christians the Kingdom of God is like? </a:t>
            </a:r>
          </a:p>
          <a:p>
            <a:pPr eaLnBrk="1" hangingPunct="1">
              <a:buFont typeface="Arial" charset="0"/>
              <a:buNone/>
              <a:defRPr/>
            </a:pPr>
            <a:r>
              <a:rPr lang="en-GB" sz="1800" b="1" dirty="0" smtClean="0">
                <a:latin typeface="Calibri" pitchFamily="34" charset="0"/>
              </a:rPr>
              <a:t>Year 4:</a:t>
            </a:r>
            <a:r>
              <a:rPr lang="en-GB" sz="1800" dirty="0" smtClean="0">
                <a:latin typeface="Calibri" pitchFamily="34" charset="0"/>
              </a:rPr>
              <a:t> 	Level 3/4:  What did Jesus mean when he taught about the Kingdom of God?</a:t>
            </a:r>
          </a:p>
          <a:p>
            <a:pPr eaLnBrk="1" hangingPunct="1">
              <a:buFont typeface="Arial" charset="0"/>
              <a:buNone/>
              <a:defRPr/>
            </a:pPr>
            <a:r>
              <a:rPr lang="en-GB" sz="1800" b="1" dirty="0" smtClean="0">
                <a:latin typeface="Calibri" pitchFamily="34" charset="0"/>
              </a:rPr>
              <a:t>Year 5: 	</a:t>
            </a:r>
            <a:r>
              <a:rPr lang="en-GB" sz="1800" dirty="0" smtClean="0">
                <a:latin typeface="Calibri" pitchFamily="34" charset="0"/>
              </a:rPr>
              <a:t>Level 4/5:  How does the local church community work to bring God’s kingdom on 		  	 earth?	</a:t>
            </a:r>
          </a:p>
          <a:p>
            <a:pPr eaLnBrk="1" hangingPunct="1">
              <a:buFont typeface="Arial" charset="0"/>
              <a:buNone/>
              <a:defRPr/>
            </a:pPr>
            <a:r>
              <a:rPr lang="en-GB" sz="1800" b="1" dirty="0" smtClean="0">
                <a:latin typeface="Calibri" pitchFamily="34" charset="0"/>
              </a:rPr>
              <a:t>Year 6:	</a:t>
            </a:r>
            <a:r>
              <a:rPr lang="en-GB" sz="1800" dirty="0" smtClean="0">
                <a:latin typeface="Calibri" pitchFamily="34" charset="0"/>
              </a:rPr>
              <a:t>Level 5:      How does a belief in the Kingdom of God inspire and influence Christians </a:t>
            </a:r>
          </a:p>
          <a:p>
            <a:pPr eaLnBrk="1" hangingPunct="1">
              <a:buFont typeface="Arial" charset="0"/>
              <a:buNone/>
              <a:defRPr/>
            </a:pPr>
            <a:r>
              <a:rPr lang="en-GB" sz="1800" dirty="0" smtClean="0">
                <a:latin typeface="Calibri" pitchFamily="34" charset="0"/>
              </a:rPr>
              <a:t>			 across  the world?</a:t>
            </a:r>
          </a:p>
          <a:p>
            <a:pPr eaLnBrk="1" hangingPunct="1">
              <a:buFont typeface="Arial" charset="0"/>
              <a:buNone/>
              <a:defRPr/>
            </a:pP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endParaRPr lang="en-GB" altLang="en-US" sz="1400" dirty="0" smtClean="0"/>
          </a:p>
          <a:p>
            <a:pPr eaLnBrk="1" hangingPunct="1">
              <a:defRPr/>
            </a:pPr>
            <a:endParaRPr lang="en-GB" alt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388" y="908050"/>
            <a:ext cx="8964612" cy="1008063"/>
          </a:xfrm>
        </p:spPr>
        <p:txBody>
          <a:bodyPr>
            <a:normAutofit fontScale="90000"/>
          </a:bodyPr>
          <a:lstStyle/>
          <a:p>
            <a:pPr algn="l" eaLnBrk="1" hangingPunct="1">
              <a:defRPr/>
            </a:pPr>
            <a:r>
              <a:rPr lang="en-GB" altLang="en-US" sz="2000" b="1" dirty="0" smtClean="0"/>
              <a:t/>
            </a:r>
            <a:br>
              <a:rPr lang="en-GB" altLang="en-US" sz="2000" b="1" dirty="0" smtClean="0"/>
            </a:br>
            <a:r>
              <a:rPr lang="en-GB" altLang="en-US" sz="2000" b="1" dirty="0" smtClean="0">
                <a:latin typeface="Calibri" pitchFamily="34" charset="0"/>
              </a:rPr>
              <a:t>Key Stage 1  Lesson : Year 4</a:t>
            </a:r>
            <a:br>
              <a:rPr lang="en-GB" altLang="en-US" sz="2000" b="1" dirty="0" smtClean="0">
                <a:latin typeface="Calibri" pitchFamily="34" charset="0"/>
              </a:rPr>
            </a:br>
            <a:r>
              <a:rPr lang="en-GB" altLang="en-US" sz="2000" b="1" dirty="0" smtClean="0">
                <a:latin typeface="Calibri" pitchFamily="34" charset="0"/>
              </a:rPr>
              <a:t>Theme:  The Life of Jesus          Concept underpinning work:  Kingdom of God</a:t>
            </a:r>
            <a:br>
              <a:rPr lang="en-GB" altLang="en-US" sz="2000" b="1" dirty="0" smtClean="0">
                <a:latin typeface="Calibri" pitchFamily="34" charset="0"/>
              </a:rPr>
            </a:br>
            <a:r>
              <a:rPr lang="en-GB" altLang="en-US" sz="2000" b="1" dirty="0" smtClean="0">
                <a:latin typeface="Calibri" pitchFamily="34" charset="0"/>
              </a:rPr>
              <a:t>Key Question : </a:t>
            </a:r>
            <a:r>
              <a:rPr lang="en-GB" altLang="en-US" sz="2000" dirty="0" smtClean="0">
                <a:latin typeface="Calibri" pitchFamily="34" charset="0"/>
              </a:rPr>
              <a:t>  </a:t>
            </a:r>
            <a:r>
              <a:rPr lang="en-GB" sz="2000" dirty="0" smtClean="0">
                <a:latin typeface="Calibri" pitchFamily="34" charset="0"/>
              </a:rPr>
              <a:t>What did Jesus mean when he taught about the Kingdom of God?</a:t>
            </a:r>
            <a:br>
              <a:rPr lang="en-GB" sz="2000" dirty="0" smtClean="0">
                <a:latin typeface="Calibri" pitchFamily="34" charset="0"/>
              </a:rPr>
            </a:br>
            <a:r>
              <a:rPr lang="en-GB" altLang="en-US" sz="2000" b="1" dirty="0" smtClean="0">
                <a:latin typeface="Calibri" pitchFamily="34" charset="0"/>
              </a:rPr>
              <a:t>Lesson Objective:</a:t>
            </a:r>
            <a:r>
              <a:rPr lang="en-GB" altLang="en-US" sz="2000" dirty="0" smtClean="0">
                <a:latin typeface="Calibri" pitchFamily="34" charset="0"/>
              </a:rPr>
              <a:t>  </a:t>
            </a:r>
            <a:endParaRPr lang="en-GB" altLang="en-US" sz="2000" b="1" dirty="0" smtClean="0">
              <a:latin typeface="Calibri" pitchFamily="34" charset="0"/>
            </a:endParaRPr>
          </a:p>
        </p:txBody>
      </p:sp>
      <p:sp>
        <p:nvSpPr>
          <p:cNvPr id="3" name="Content Placeholder 2"/>
          <p:cNvSpPr>
            <a:spLocks noGrp="1"/>
          </p:cNvSpPr>
          <p:nvPr>
            <p:ph idx="1"/>
          </p:nvPr>
        </p:nvSpPr>
        <p:spPr>
          <a:xfrm>
            <a:off x="0" y="2276475"/>
            <a:ext cx="4105275" cy="4581525"/>
          </a:xfrm>
        </p:spPr>
        <p:txBody>
          <a:bodyPr rtlCol="0">
            <a:normAutofit fontScale="47500" lnSpcReduction="20000"/>
          </a:bodyPr>
          <a:lstStyle/>
          <a:p>
            <a:pPr eaLnBrk="1" fontAlgn="auto" hangingPunct="1">
              <a:spcAft>
                <a:spcPts val="0"/>
              </a:spcAft>
              <a:buFont typeface="Arial" pitchFamily="34" charset="0"/>
              <a:buNone/>
              <a:defRPr/>
            </a:pPr>
            <a:r>
              <a:rPr lang="en-GB" sz="3600" b="1" dirty="0" smtClean="0">
                <a:latin typeface="Calibri" pitchFamily="34" charset="0"/>
              </a:rPr>
              <a:t>Lesson Outcomes:</a:t>
            </a:r>
          </a:p>
          <a:p>
            <a:pPr eaLnBrk="1" fontAlgn="auto" hangingPunct="1">
              <a:spcAft>
                <a:spcPts val="0"/>
              </a:spcAft>
              <a:buFont typeface="Arial" pitchFamily="34" charset="0"/>
              <a:buNone/>
              <a:defRPr/>
            </a:pPr>
            <a:r>
              <a:rPr lang="en-GB" sz="3600" dirty="0" smtClean="0">
                <a:latin typeface="Calibri" pitchFamily="34" charset="0"/>
              </a:rPr>
              <a:t>(Emerging) </a:t>
            </a: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I can describe some of Jesus’ teaching </a:t>
            </a:r>
          </a:p>
          <a:p>
            <a:pPr eaLnBrk="1" fontAlgn="auto" hangingPunct="1">
              <a:spcAft>
                <a:spcPts val="0"/>
              </a:spcAft>
              <a:buFont typeface="Arial" pitchFamily="34" charset="0"/>
              <a:buNone/>
              <a:defRPr/>
            </a:pPr>
            <a:r>
              <a:rPr lang="en-GB" sz="3600" dirty="0" smtClean="0">
                <a:latin typeface="Calibri" pitchFamily="34" charset="0"/>
              </a:rPr>
              <a:t>from a parable about the Kingdom of</a:t>
            </a:r>
          </a:p>
          <a:p>
            <a:pPr eaLnBrk="1" fontAlgn="auto" hangingPunct="1">
              <a:spcAft>
                <a:spcPts val="0"/>
              </a:spcAft>
              <a:buFont typeface="Arial" pitchFamily="34" charset="0"/>
              <a:buNone/>
              <a:defRPr/>
            </a:pPr>
            <a:r>
              <a:rPr lang="en-GB" sz="3600" dirty="0" smtClean="0">
                <a:latin typeface="Calibri" pitchFamily="34" charset="0"/>
              </a:rPr>
              <a:t>God .</a:t>
            </a:r>
          </a:p>
          <a:p>
            <a:pPr eaLnBrk="1" fontAlgn="auto" hangingPunct="1">
              <a:spcAft>
                <a:spcPts val="0"/>
              </a:spcAft>
              <a:buFont typeface="Arial" pitchFamily="34" charset="0"/>
              <a:buNone/>
              <a:defRPr/>
            </a:pP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(Expected)</a:t>
            </a: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I can describe several ideas from Jesus’</a:t>
            </a:r>
          </a:p>
          <a:p>
            <a:pPr eaLnBrk="1" fontAlgn="auto" hangingPunct="1">
              <a:spcAft>
                <a:spcPts val="0"/>
              </a:spcAft>
              <a:buFont typeface="Arial" pitchFamily="34" charset="0"/>
              <a:buNone/>
              <a:defRPr/>
            </a:pPr>
            <a:r>
              <a:rPr lang="en-GB" sz="3600" dirty="0" smtClean="0">
                <a:latin typeface="Calibri" pitchFamily="34" charset="0"/>
              </a:rPr>
              <a:t> teaching on the Kingdom of God and </a:t>
            </a:r>
          </a:p>
          <a:p>
            <a:pPr eaLnBrk="1" fontAlgn="auto" hangingPunct="1">
              <a:spcAft>
                <a:spcPts val="0"/>
              </a:spcAft>
              <a:buFont typeface="Arial" pitchFamily="34" charset="0"/>
              <a:buNone/>
              <a:defRPr/>
            </a:pPr>
            <a:r>
              <a:rPr lang="en-GB" sz="3600" dirty="0" smtClean="0">
                <a:latin typeface="Calibri" pitchFamily="34" charset="0"/>
              </a:rPr>
              <a:t>suggest how it might speak to Christians </a:t>
            </a:r>
          </a:p>
          <a:p>
            <a:pPr eaLnBrk="1" fontAlgn="auto" hangingPunct="1">
              <a:spcAft>
                <a:spcPts val="0"/>
              </a:spcAft>
              <a:buFont typeface="Arial" pitchFamily="34" charset="0"/>
              <a:buNone/>
              <a:defRPr/>
            </a:pPr>
            <a:r>
              <a:rPr lang="en-GB" sz="3600" dirty="0" smtClean="0">
                <a:latin typeface="Calibri" pitchFamily="34" charset="0"/>
              </a:rPr>
              <a:t>today.</a:t>
            </a:r>
          </a:p>
          <a:p>
            <a:pPr eaLnBrk="1" fontAlgn="auto" hangingPunct="1">
              <a:spcAft>
                <a:spcPts val="0"/>
              </a:spcAft>
              <a:buFont typeface="Arial" pitchFamily="34" charset="0"/>
              <a:buNone/>
              <a:defRPr/>
            </a:pP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(Exceeding) </a:t>
            </a:r>
            <a:endParaRPr lang="en-GB" sz="3600" dirty="0" smtClean="0">
              <a:latin typeface="Calibri" pitchFamily="34" charset="0"/>
            </a:endParaRPr>
          </a:p>
          <a:p>
            <a:pPr eaLnBrk="1" fontAlgn="auto" hangingPunct="1">
              <a:spcAft>
                <a:spcPts val="0"/>
              </a:spcAft>
              <a:buFont typeface="Arial" pitchFamily="34" charset="0"/>
              <a:buNone/>
              <a:defRPr/>
            </a:pPr>
            <a:r>
              <a:rPr lang="en-GB" sz="3600" dirty="0" smtClean="0">
                <a:latin typeface="Calibri" pitchFamily="34" charset="0"/>
              </a:rPr>
              <a:t>I can explain why the Kingdom of </a:t>
            </a:r>
          </a:p>
          <a:p>
            <a:pPr eaLnBrk="1" fontAlgn="auto" hangingPunct="1">
              <a:spcAft>
                <a:spcPts val="0"/>
              </a:spcAft>
              <a:buFont typeface="Arial" pitchFamily="34" charset="0"/>
              <a:buNone/>
              <a:defRPr/>
            </a:pPr>
            <a:r>
              <a:rPr lang="en-GB" sz="3600" dirty="0" smtClean="0">
                <a:latin typeface="Calibri" pitchFamily="34" charset="0"/>
              </a:rPr>
              <a:t>God might be important to Christians</a:t>
            </a:r>
          </a:p>
          <a:p>
            <a:pPr eaLnBrk="1" fontAlgn="auto" hangingPunct="1">
              <a:spcAft>
                <a:spcPts val="0"/>
              </a:spcAft>
              <a:buFont typeface="Arial" pitchFamily="34" charset="0"/>
              <a:buNone/>
              <a:defRPr/>
            </a:pPr>
            <a:r>
              <a:rPr lang="en-GB" sz="3600" dirty="0">
                <a:latin typeface="Calibri" pitchFamily="34" charset="0"/>
              </a:rPr>
              <a:t>t</a:t>
            </a:r>
            <a:r>
              <a:rPr lang="en-GB" sz="3600" dirty="0" smtClean="0">
                <a:latin typeface="Calibri" pitchFamily="34" charset="0"/>
              </a:rPr>
              <a:t>oday and refer to different parables to </a:t>
            </a:r>
          </a:p>
          <a:p>
            <a:pPr eaLnBrk="1" fontAlgn="auto" hangingPunct="1">
              <a:spcAft>
                <a:spcPts val="0"/>
              </a:spcAft>
              <a:buFont typeface="Arial" pitchFamily="34" charset="0"/>
              <a:buNone/>
              <a:defRPr/>
            </a:pPr>
            <a:r>
              <a:rPr lang="en-GB" sz="3600" dirty="0" smtClean="0">
                <a:latin typeface="Calibri" pitchFamily="34" charset="0"/>
              </a:rPr>
              <a:t>explain my answer.</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Char char="•"/>
              <a:defRPr/>
            </a:pPr>
            <a:endParaRPr lang="en-GB" sz="1400" dirty="0"/>
          </a:p>
        </p:txBody>
      </p:sp>
      <p:sp>
        <p:nvSpPr>
          <p:cNvPr id="5124" name="TextBox 4"/>
          <p:cNvSpPr txBox="1">
            <a:spLocks noChangeArrowheads="1"/>
          </p:cNvSpPr>
          <p:nvPr/>
        </p:nvSpPr>
        <p:spPr bwMode="auto">
          <a:xfrm>
            <a:off x="3779838" y="1989138"/>
            <a:ext cx="5364162"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1800" b="1" dirty="0">
                <a:latin typeface="Calibri" pitchFamily="34" charset="0"/>
              </a:rPr>
              <a:t>Teachers Notes </a:t>
            </a:r>
            <a:endParaRPr lang="en-GB" altLang="en-US" sz="1800" dirty="0">
              <a:latin typeface="Calibri" pitchFamily="34" charset="0"/>
            </a:endParaRPr>
          </a:p>
          <a:p>
            <a:r>
              <a:rPr lang="en-GB" altLang="en-US" sz="1800" b="1" dirty="0">
                <a:latin typeface="Calibri" pitchFamily="34" charset="0"/>
              </a:rPr>
              <a:t>NB </a:t>
            </a:r>
            <a:r>
              <a:rPr lang="en-GB" altLang="en-US" sz="1800" dirty="0">
                <a:latin typeface="Calibri" pitchFamily="34" charset="0"/>
              </a:rPr>
              <a:t>Teachers notes  explaining how to use each slide within the context of the lesson can be found on the bottom of each slide in the notes  section. These should be read before using the PowerPoint. Also read background information found on slide 26. Preview  all Internet links before using on slides 7 &amp; 22</a:t>
            </a:r>
          </a:p>
          <a:p>
            <a:endParaRPr lang="en-GB" altLang="en-US" sz="1800" b="1" dirty="0" smtClean="0">
              <a:latin typeface="Calibri" pitchFamily="34" charset="0"/>
            </a:endParaRPr>
          </a:p>
          <a:p>
            <a:r>
              <a:rPr lang="en-GB" altLang="en-US" sz="1800" b="1" dirty="0" smtClean="0">
                <a:latin typeface="Calibri" pitchFamily="34" charset="0"/>
              </a:rPr>
              <a:t>Resources </a:t>
            </a:r>
            <a:r>
              <a:rPr lang="en-GB" altLang="en-US" sz="1800" b="1" dirty="0">
                <a:latin typeface="Calibri" pitchFamily="34" charset="0"/>
              </a:rPr>
              <a:t>Needed: </a:t>
            </a:r>
            <a:r>
              <a:rPr lang="en-GB" altLang="en-US" sz="1800" dirty="0">
                <a:latin typeface="Calibri" pitchFamily="34" charset="0"/>
              </a:rPr>
              <a:t>camera for freeze frame photos for activity on slide 23. Bible story used is found in Luke 14:15-24.</a:t>
            </a:r>
          </a:p>
          <a:p>
            <a:r>
              <a:rPr lang="en-GB" altLang="en-US" sz="1800" dirty="0">
                <a:latin typeface="Calibri" pitchFamily="34" charset="0"/>
              </a:rPr>
              <a:t>Slide  23/24: A4 Large copies for each table if preferred.</a:t>
            </a:r>
          </a:p>
          <a:p>
            <a:r>
              <a:rPr lang="en-GB" altLang="en-US" sz="1800" dirty="0" smtClean="0">
                <a:latin typeface="Calibri" pitchFamily="34" charset="0"/>
              </a:rPr>
              <a:t>Where </a:t>
            </a:r>
            <a:r>
              <a:rPr lang="en-GB" altLang="en-US" sz="1800" dirty="0">
                <a:latin typeface="Calibri" pitchFamily="34" charset="0"/>
              </a:rPr>
              <a:t>to start with a bible story Parables book Page 22</a:t>
            </a:r>
          </a:p>
          <a:p>
            <a:endParaRPr lang="en-GB" altLang="en-US" sz="1800" b="1" dirty="0" smtClean="0">
              <a:latin typeface="Calibri" pitchFamily="34" charset="0"/>
            </a:endParaRPr>
          </a:p>
          <a:p>
            <a:r>
              <a:rPr lang="en-GB" altLang="en-US" sz="1800" b="1" dirty="0" smtClean="0">
                <a:latin typeface="Calibri" pitchFamily="34" charset="0"/>
              </a:rPr>
              <a:t>Next </a:t>
            </a:r>
            <a:r>
              <a:rPr lang="en-GB" altLang="en-US" sz="1800" b="1" dirty="0">
                <a:latin typeface="Calibri" pitchFamily="34" charset="0"/>
              </a:rPr>
              <a:t>Steps: </a:t>
            </a:r>
            <a:r>
              <a:rPr lang="en-GB" altLang="en-US" sz="1800" dirty="0">
                <a:latin typeface="Calibri" pitchFamily="34" charset="0"/>
              </a:rPr>
              <a:t>Examining other parables on the Kingdom of God </a:t>
            </a:r>
            <a:r>
              <a:rPr lang="en-GB" altLang="en-US" sz="1800" dirty="0" err="1">
                <a:latin typeface="Calibri" pitchFamily="34" charset="0"/>
              </a:rPr>
              <a:t>eg</a:t>
            </a:r>
            <a:r>
              <a:rPr lang="en-GB" altLang="en-US" sz="1800" dirty="0">
                <a:latin typeface="Calibri" pitchFamily="34" charset="0"/>
              </a:rPr>
              <a:t> Matthew 17:20, 13:44</a:t>
            </a:r>
          </a:p>
          <a:p>
            <a:endParaRPr lang="en-GB" altLang="en-US" dirty="0">
              <a:latin typeface="Calibri" pitchFamily="34" charset="0"/>
            </a:endParaRPr>
          </a:p>
          <a:p>
            <a:endParaRPr lang="en-GB" altLang="en-US" dirty="0">
              <a:latin typeface="Calibri" pitchFamily="34" charset="0"/>
            </a:endParaRPr>
          </a:p>
          <a:p>
            <a:endParaRPr lang="en-GB" altLang="en-US" dirty="0">
              <a:latin typeface="Calibri" pitchFamily="34" charset="0"/>
            </a:endParaRPr>
          </a:p>
          <a:p>
            <a:endParaRPr lang="en-GB" altLang="en-US" dirty="0">
              <a:latin typeface="Calibri" pitchFamily="34" charset="0"/>
            </a:endParaRPr>
          </a:p>
          <a:p>
            <a:endParaRPr lang="en-GB" altLang="en-US" dirty="0">
              <a:latin typeface="Calibri" pitchFamily="34" charset="0"/>
            </a:endParaRPr>
          </a:p>
          <a:p>
            <a:endParaRPr lang="en-GB" altLang="en-US" dirty="0">
              <a:latin typeface="Calibri" pitchFamily="34" charset="0"/>
            </a:endParaRPr>
          </a:p>
          <a:p>
            <a:endParaRPr lang="en-GB" altLang="en-US" dirty="0">
              <a:latin typeface="Calibri" pitchFamily="34" charset="0"/>
            </a:endParaRPr>
          </a:p>
        </p:txBody>
      </p:sp>
      <p:sp>
        <p:nvSpPr>
          <p:cNvPr id="6" name="Title 1"/>
          <p:cNvSpPr txBox="1">
            <a:spLocks/>
          </p:cNvSpPr>
          <p:nvPr/>
        </p:nvSpPr>
        <p:spPr>
          <a:xfrm>
            <a:off x="0" y="0"/>
            <a:ext cx="9144000" cy="849313"/>
          </a:xfrm>
          <a:prstGeom prst="rect">
            <a:avLst/>
          </a:prstGeom>
          <a:solidFill>
            <a:srgbClr val="CCFFCC"/>
          </a:solidFill>
          <a:ln>
            <a:solidFill>
              <a:srgbClr val="CCFFCC"/>
            </a:solidFill>
          </a:ln>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Aft>
                <a:spcPts val="0"/>
              </a:spcAft>
              <a:defRPr/>
            </a:pPr>
            <a:r>
              <a:rPr lang="en-GB" sz="4000" dirty="0">
                <a:latin typeface="Calibri" pitchFamily="34" charset="0"/>
              </a:rPr>
              <a:t>Teachers Notes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8820150" cy="1143000"/>
          </a:xfrm>
        </p:spPr>
        <p:txBody>
          <a:bodyPr/>
          <a:lstStyle/>
          <a:p>
            <a:pPr eaLnBrk="1" hangingPunct="1"/>
            <a:r>
              <a:rPr lang="en-GB" altLang="en-US" sz="3200" b="1" i="1" smtClean="0">
                <a:latin typeface="Calibri" pitchFamily="34" charset="0"/>
              </a:rPr>
              <a:t>Have you ever been invited to a very special party?</a:t>
            </a:r>
          </a:p>
        </p:txBody>
      </p:sp>
      <p:sp>
        <p:nvSpPr>
          <p:cNvPr id="4" name="Rectangle 3"/>
          <p:cNvSpPr/>
          <p:nvPr/>
        </p:nvSpPr>
        <p:spPr>
          <a:xfrm>
            <a:off x="323528" y="1194911"/>
            <a:ext cx="8496944" cy="5663089"/>
          </a:xfrm>
          <a:prstGeom prst="rect">
            <a:avLst/>
          </a:prstGeom>
          <a:ln w="28575"/>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You are invited to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Queen Elizabeth's garden party in honour of the birthday of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Prince Charles</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It will be held on June 22</a:t>
            </a:r>
            <a:r>
              <a:rPr lang="en-US" sz="4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nd</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 </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at Buckingham Palace</a:t>
            </a:r>
          </a:p>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At 4pm        R.S.V.P.</a:t>
            </a:r>
          </a:p>
          <a:p>
            <a:pPr algn="ctr">
              <a:defRPr/>
            </a:pP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8" name="Picture 2" descr="C:\Users\Sue\AppData\Local\Microsoft\Windows\Temporary Internet Files\Content.IE5\52QCGV0K\MC9001564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581525"/>
            <a:ext cx="9985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Users\Sue\AppData\Local\Microsoft\Windows\Temporary Internet Files\Content.IE5\52QCGV0K\MP9003848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724400"/>
            <a:ext cx="10080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9388" y="692150"/>
            <a:ext cx="8964612" cy="5257800"/>
          </a:xfrm>
          <a:prstGeom prst="cloudCallou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ltLang="en-US" sz="6000" dirty="0"/>
          </a:p>
        </p:txBody>
      </p:sp>
      <p:sp>
        <p:nvSpPr>
          <p:cNvPr id="7171" name="TextBox 3"/>
          <p:cNvSpPr txBox="1">
            <a:spLocks noChangeArrowheads="1"/>
          </p:cNvSpPr>
          <p:nvPr/>
        </p:nvSpPr>
        <p:spPr bwMode="auto">
          <a:xfrm>
            <a:off x="1692275" y="1773238"/>
            <a:ext cx="58324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GB" altLang="en-US" sz="4400" b="1">
                <a:latin typeface="Calibri" pitchFamily="34" charset="0"/>
              </a:rPr>
              <a:t>Suppose you don't want to go to the party. </a:t>
            </a:r>
          </a:p>
          <a:p>
            <a:pPr algn="ctr"/>
            <a:r>
              <a:rPr lang="en-GB" altLang="en-US" sz="4400" b="1">
                <a:latin typeface="Calibri" pitchFamily="34" charset="0"/>
              </a:rPr>
              <a:t>How many excuses can you find not to go to the special birthday party?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01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2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03_Parable_Wedding_JPEG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1802</Words>
  <Application>Microsoft Office PowerPoint</Application>
  <PresentationFormat>On-screen Show (4:3)</PresentationFormat>
  <Paragraphs>163</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Life of Jesus Teaching on Kingdom of God</vt:lpstr>
      <vt:lpstr>PowerPoint Introduction</vt:lpstr>
      <vt:lpstr>Context Overview</vt:lpstr>
      <vt:lpstr> Key Stage 1  Lesson : Year 4 Theme:  The Life of Jesus          Concept underpinning work:  Kingdom of God Key Question :   What did Jesus mean when he taught about the Kingdom of God? Lesson Objective:  </vt:lpstr>
      <vt:lpstr>Have you ever been invited to a very special party?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Teachers Background Notes</vt:lpstr>
      <vt:lpstr>Notes for using images</vt:lpstr>
    </vt:vector>
  </TitlesOfParts>
  <Company>Digital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Thompson</dc:creator>
  <cp:lastModifiedBy>Charlotte Somers</cp:lastModifiedBy>
  <cp:revision>17</cp:revision>
  <dcterms:created xsi:type="dcterms:W3CDTF">2011-07-02T12:30:33Z</dcterms:created>
  <dcterms:modified xsi:type="dcterms:W3CDTF">2017-05-05T14:16:15Z</dcterms:modified>
</cp:coreProperties>
</file>