
<file path=[Content_Types].xml><?xml version="1.0" encoding="utf-8"?>
<Types xmlns="http://schemas.openxmlformats.org/package/2006/content-types">
  <Default Extension="png" ContentType="image/png"/>
  <Default Extension="wmf" ContentType="image/x-wmf"/>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332" r:id="rId2"/>
    <p:sldId id="333" r:id="rId3"/>
    <p:sldId id="385" r:id="rId4"/>
    <p:sldId id="335" r:id="rId5"/>
    <p:sldId id="375" r:id="rId6"/>
    <p:sldId id="376" r:id="rId7"/>
    <p:sldId id="382" r:id="rId8"/>
    <p:sldId id="371" r:id="rId9"/>
    <p:sldId id="372" r:id="rId10"/>
    <p:sldId id="378" r:id="rId11"/>
    <p:sldId id="381" r:id="rId12"/>
    <p:sldId id="384" r:id="rId13"/>
    <p:sldId id="364" r:id="rId14"/>
    <p:sldId id="365" r:id="rId15"/>
    <p:sldId id="379" r:id="rId16"/>
    <p:sldId id="305" r:id="rId17"/>
  </p:sldIdLst>
  <p:sldSz cx="9144000" cy="6858000" type="screen4x3"/>
  <p:notesSz cx="6877050" cy="1000125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80804" autoAdjust="0"/>
  </p:normalViewPr>
  <p:slideViewPr>
    <p:cSldViewPr>
      <p:cViewPr>
        <p:scale>
          <a:sx n="90" d="100"/>
          <a:sy n="90" d="100"/>
        </p:scale>
        <p:origin x="-2244" y="-18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6F1EE34-25D0-4A3F-9C2F-28EB18F8FA77}"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GB"/>
        </a:p>
      </dgm:t>
    </dgm:pt>
    <dgm:pt modelId="{C7E53C99-F49E-4034-9FF8-E69CE4B02775}">
      <dgm:prSet phldrT="[Text]"/>
      <dgm:spPr/>
      <dgm:t>
        <a:bodyPr/>
        <a:lstStyle/>
        <a:p>
          <a:r>
            <a:rPr lang="en-GB" b="1" dirty="0" smtClean="0">
              <a:solidFill>
                <a:srgbClr val="CCFFCC"/>
              </a:solidFill>
            </a:rPr>
            <a:t>What do you think the bishop is asking God to do?</a:t>
          </a:r>
          <a:endParaRPr lang="en-GB" b="1" dirty="0">
            <a:solidFill>
              <a:srgbClr val="CCFFCC"/>
            </a:solidFill>
          </a:endParaRPr>
        </a:p>
      </dgm:t>
    </dgm:pt>
    <dgm:pt modelId="{C8E63208-CBFE-4D19-82D7-D33FD12CFCF0}" type="parTrans" cxnId="{F8FEDBEC-632A-4DFE-9D49-3D7B0083764C}">
      <dgm:prSet/>
      <dgm:spPr/>
      <dgm:t>
        <a:bodyPr/>
        <a:lstStyle/>
        <a:p>
          <a:endParaRPr lang="en-GB"/>
        </a:p>
      </dgm:t>
    </dgm:pt>
    <dgm:pt modelId="{99E83B1B-C87C-4874-BA75-58F89C09BFB3}" type="sibTrans" cxnId="{F8FEDBEC-632A-4DFE-9D49-3D7B0083764C}">
      <dgm:prSet/>
      <dgm:spPr/>
      <dgm:t>
        <a:bodyPr/>
        <a:lstStyle/>
        <a:p>
          <a:endParaRPr lang="en-GB"/>
        </a:p>
      </dgm:t>
    </dgm:pt>
    <dgm:pt modelId="{763E97A2-6371-4094-AE8C-E54A772AE60B}">
      <dgm:prSet/>
      <dgm:spPr/>
      <dgm:t>
        <a:bodyPr/>
        <a:lstStyle/>
        <a:p>
          <a:r>
            <a:rPr lang="en-GB" b="1" dirty="0" smtClean="0">
              <a:solidFill>
                <a:srgbClr val="CCFFCC"/>
              </a:solidFill>
            </a:rPr>
            <a:t>What do you think the person being confirmed is doing?</a:t>
          </a:r>
          <a:endParaRPr lang="en-GB" b="1" dirty="0">
            <a:solidFill>
              <a:srgbClr val="CCFFCC"/>
            </a:solidFill>
          </a:endParaRPr>
        </a:p>
      </dgm:t>
    </dgm:pt>
    <dgm:pt modelId="{78C5E74D-59AF-4E1D-BEBB-A63F78913E10}" type="parTrans" cxnId="{7E499356-5541-428A-95F2-084677754444}">
      <dgm:prSet/>
      <dgm:spPr/>
      <dgm:t>
        <a:bodyPr/>
        <a:lstStyle/>
        <a:p>
          <a:endParaRPr lang="en-GB"/>
        </a:p>
      </dgm:t>
    </dgm:pt>
    <dgm:pt modelId="{AE0B1E9B-F3A7-4067-B394-99B7F092D226}" type="sibTrans" cxnId="{7E499356-5541-428A-95F2-084677754444}">
      <dgm:prSet/>
      <dgm:spPr/>
      <dgm:t>
        <a:bodyPr/>
        <a:lstStyle/>
        <a:p>
          <a:endParaRPr lang="en-GB"/>
        </a:p>
      </dgm:t>
    </dgm:pt>
    <dgm:pt modelId="{29DA5AB9-FBE2-49C7-9D6A-F9F2C60CD541}">
      <dgm:prSet/>
      <dgm:spPr/>
      <dgm:t>
        <a:bodyPr/>
        <a:lstStyle/>
        <a:p>
          <a:r>
            <a:rPr lang="en-GB" b="1" dirty="0" smtClean="0">
              <a:solidFill>
                <a:srgbClr val="CCFFCC"/>
              </a:solidFill>
            </a:rPr>
            <a:t>How do you think the person feels?</a:t>
          </a:r>
        </a:p>
      </dgm:t>
    </dgm:pt>
    <dgm:pt modelId="{B8BE3CB7-66C4-4BEF-9097-7AD2E7761B23}" type="parTrans" cxnId="{C5C4DFA4-2D02-489D-BFE5-AB2F57DEE8C6}">
      <dgm:prSet/>
      <dgm:spPr/>
      <dgm:t>
        <a:bodyPr/>
        <a:lstStyle/>
        <a:p>
          <a:endParaRPr lang="en-GB"/>
        </a:p>
      </dgm:t>
    </dgm:pt>
    <dgm:pt modelId="{8BB07372-870C-4A72-A608-F647FEBEB31E}" type="sibTrans" cxnId="{C5C4DFA4-2D02-489D-BFE5-AB2F57DEE8C6}">
      <dgm:prSet/>
      <dgm:spPr/>
      <dgm:t>
        <a:bodyPr/>
        <a:lstStyle/>
        <a:p>
          <a:endParaRPr lang="en-GB"/>
        </a:p>
      </dgm:t>
    </dgm:pt>
    <dgm:pt modelId="{49D8A4BF-98C0-4BA0-9FFF-EE479AEFB497}">
      <dgm:prSet/>
      <dgm:spPr/>
      <dgm:t>
        <a:bodyPr/>
        <a:lstStyle/>
        <a:p>
          <a:r>
            <a:rPr lang="en-GB" b="1" dirty="0" smtClean="0">
              <a:solidFill>
                <a:srgbClr val="CCFFCC"/>
              </a:solidFill>
            </a:rPr>
            <a:t>How do you think Christians believe the Holy Spirit is involved?</a:t>
          </a:r>
          <a:endParaRPr lang="en-GB" b="1" dirty="0">
            <a:solidFill>
              <a:srgbClr val="CCFFCC"/>
            </a:solidFill>
          </a:endParaRPr>
        </a:p>
      </dgm:t>
    </dgm:pt>
    <dgm:pt modelId="{5714C66E-541F-463D-B69E-CBE938E7AB8C}" type="parTrans" cxnId="{66C04A1F-68B9-4B88-B4ED-D09F6E7FB2D3}">
      <dgm:prSet/>
      <dgm:spPr/>
      <dgm:t>
        <a:bodyPr/>
        <a:lstStyle/>
        <a:p>
          <a:endParaRPr lang="en-GB"/>
        </a:p>
      </dgm:t>
    </dgm:pt>
    <dgm:pt modelId="{5123FD81-5B05-4A36-A51D-4A366457D67B}" type="sibTrans" cxnId="{66C04A1F-68B9-4B88-B4ED-D09F6E7FB2D3}">
      <dgm:prSet/>
      <dgm:spPr/>
      <dgm:t>
        <a:bodyPr/>
        <a:lstStyle/>
        <a:p>
          <a:endParaRPr lang="en-GB"/>
        </a:p>
      </dgm:t>
    </dgm:pt>
    <dgm:pt modelId="{E8B41DD0-DB1E-4281-9335-638EC08D448B}">
      <dgm:prSet/>
      <dgm:spPr/>
      <dgm:t>
        <a:bodyPr/>
        <a:lstStyle/>
        <a:p>
          <a:r>
            <a:rPr lang="en-GB" b="1" dirty="0" smtClean="0">
              <a:solidFill>
                <a:srgbClr val="CCFFCC"/>
              </a:solidFill>
            </a:rPr>
            <a:t>How do you think  the Holy Spirit might affect the person after they have been confirmed?</a:t>
          </a:r>
          <a:endParaRPr lang="en-GB" b="1" dirty="0">
            <a:solidFill>
              <a:srgbClr val="CCFFCC"/>
            </a:solidFill>
          </a:endParaRPr>
        </a:p>
      </dgm:t>
    </dgm:pt>
    <dgm:pt modelId="{AEEB9E7B-2548-4F7A-951F-ED51970C231E}" type="parTrans" cxnId="{E9CEEEF5-EC4D-4C8A-80CE-7784C25161EE}">
      <dgm:prSet/>
      <dgm:spPr/>
      <dgm:t>
        <a:bodyPr/>
        <a:lstStyle/>
        <a:p>
          <a:endParaRPr lang="en-GB"/>
        </a:p>
      </dgm:t>
    </dgm:pt>
    <dgm:pt modelId="{251F53E7-FA36-4C70-9D97-EAE0B28FAEC1}" type="sibTrans" cxnId="{E9CEEEF5-EC4D-4C8A-80CE-7784C25161EE}">
      <dgm:prSet/>
      <dgm:spPr/>
      <dgm:t>
        <a:bodyPr/>
        <a:lstStyle/>
        <a:p>
          <a:endParaRPr lang="en-GB"/>
        </a:p>
      </dgm:t>
    </dgm:pt>
    <dgm:pt modelId="{104FF867-4478-4CD5-86A0-4C49EE4DB8A3}" type="pres">
      <dgm:prSet presAssocID="{B6F1EE34-25D0-4A3F-9C2F-28EB18F8FA77}" presName="Name0" presStyleCnt="0">
        <dgm:presLayoutVars>
          <dgm:dir/>
          <dgm:resizeHandles val="exact"/>
        </dgm:presLayoutVars>
      </dgm:prSet>
      <dgm:spPr/>
      <dgm:t>
        <a:bodyPr/>
        <a:lstStyle/>
        <a:p>
          <a:endParaRPr lang="en-GB"/>
        </a:p>
      </dgm:t>
    </dgm:pt>
    <dgm:pt modelId="{64913355-AFE9-408A-A775-00E0DED76EEF}" type="pres">
      <dgm:prSet presAssocID="{B6F1EE34-25D0-4A3F-9C2F-28EB18F8FA77}" presName="cycle" presStyleCnt="0"/>
      <dgm:spPr/>
    </dgm:pt>
    <dgm:pt modelId="{92535F99-7F1D-4A74-91ED-E4C139595EAE}" type="pres">
      <dgm:prSet presAssocID="{C7E53C99-F49E-4034-9FF8-E69CE4B02775}" presName="nodeFirstNode" presStyleLbl="node1" presStyleIdx="0" presStyleCnt="5">
        <dgm:presLayoutVars>
          <dgm:bulletEnabled val="1"/>
        </dgm:presLayoutVars>
      </dgm:prSet>
      <dgm:spPr/>
      <dgm:t>
        <a:bodyPr/>
        <a:lstStyle/>
        <a:p>
          <a:endParaRPr lang="en-GB"/>
        </a:p>
      </dgm:t>
    </dgm:pt>
    <dgm:pt modelId="{F50441FA-2C2F-446B-BED9-73CFC1239C3F}" type="pres">
      <dgm:prSet presAssocID="{99E83B1B-C87C-4874-BA75-58F89C09BFB3}" presName="sibTransFirstNode" presStyleLbl="bgShp" presStyleIdx="0" presStyleCnt="1"/>
      <dgm:spPr/>
      <dgm:t>
        <a:bodyPr/>
        <a:lstStyle/>
        <a:p>
          <a:endParaRPr lang="en-GB"/>
        </a:p>
      </dgm:t>
    </dgm:pt>
    <dgm:pt modelId="{2A4FC438-B5AC-40E9-9725-159DCF3D4E1F}" type="pres">
      <dgm:prSet presAssocID="{763E97A2-6371-4094-AE8C-E54A772AE60B}" presName="nodeFollowingNodes" presStyleLbl="node1" presStyleIdx="1" presStyleCnt="5" custScaleX="113877">
        <dgm:presLayoutVars>
          <dgm:bulletEnabled val="1"/>
        </dgm:presLayoutVars>
      </dgm:prSet>
      <dgm:spPr/>
      <dgm:t>
        <a:bodyPr/>
        <a:lstStyle/>
        <a:p>
          <a:endParaRPr lang="en-GB"/>
        </a:p>
      </dgm:t>
    </dgm:pt>
    <dgm:pt modelId="{5C26C15B-FF0D-4583-995B-8557C52E2617}" type="pres">
      <dgm:prSet presAssocID="{29DA5AB9-FBE2-49C7-9D6A-F9F2C60CD541}" presName="nodeFollowingNodes" presStyleLbl="node1" presStyleIdx="2" presStyleCnt="5" custRadScaleRad="115481" custRadScaleInc="-15794">
        <dgm:presLayoutVars>
          <dgm:bulletEnabled val="1"/>
        </dgm:presLayoutVars>
      </dgm:prSet>
      <dgm:spPr/>
      <dgm:t>
        <a:bodyPr/>
        <a:lstStyle/>
        <a:p>
          <a:endParaRPr lang="en-GB"/>
        </a:p>
      </dgm:t>
    </dgm:pt>
    <dgm:pt modelId="{35D5B8B9-C3CC-499B-8082-8DD2369E8ACA}" type="pres">
      <dgm:prSet presAssocID="{49D8A4BF-98C0-4BA0-9FFF-EE479AEFB497}" presName="nodeFollowingNodes" presStyleLbl="node1" presStyleIdx="3" presStyleCnt="5">
        <dgm:presLayoutVars>
          <dgm:bulletEnabled val="1"/>
        </dgm:presLayoutVars>
      </dgm:prSet>
      <dgm:spPr/>
      <dgm:t>
        <a:bodyPr/>
        <a:lstStyle/>
        <a:p>
          <a:endParaRPr lang="en-GB"/>
        </a:p>
      </dgm:t>
    </dgm:pt>
    <dgm:pt modelId="{CD3596F1-04BC-4BD6-8149-B7C0DE5DB815}" type="pres">
      <dgm:prSet presAssocID="{E8B41DD0-DB1E-4281-9335-638EC08D448B}" presName="nodeFollowingNodes" presStyleLbl="node1" presStyleIdx="4" presStyleCnt="5" custScaleX="120835">
        <dgm:presLayoutVars>
          <dgm:bulletEnabled val="1"/>
        </dgm:presLayoutVars>
      </dgm:prSet>
      <dgm:spPr/>
      <dgm:t>
        <a:bodyPr/>
        <a:lstStyle/>
        <a:p>
          <a:endParaRPr lang="en-GB"/>
        </a:p>
      </dgm:t>
    </dgm:pt>
  </dgm:ptLst>
  <dgm:cxnLst>
    <dgm:cxn modelId="{C5C4DFA4-2D02-489D-BFE5-AB2F57DEE8C6}" srcId="{B6F1EE34-25D0-4A3F-9C2F-28EB18F8FA77}" destId="{29DA5AB9-FBE2-49C7-9D6A-F9F2C60CD541}" srcOrd="2" destOrd="0" parTransId="{B8BE3CB7-66C4-4BEF-9097-7AD2E7761B23}" sibTransId="{8BB07372-870C-4A72-A608-F647FEBEB31E}"/>
    <dgm:cxn modelId="{66C04A1F-68B9-4B88-B4ED-D09F6E7FB2D3}" srcId="{B6F1EE34-25D0-4A3F-9C2F-28EB18F8FA77}" destId="{49D8A4BF-98C0-4BA0-9FFF-EE479AEFB497}" srcOrd="3" destOrd="0" parTransId="{5714C66E-541F-463D-B69E-CBE938E7AB8C}" sibTransId="{5123FD81-5B05-4A36-A51D-4A366457D67B}"/>
    <dgm:cxn modelId="{A71449F3-4785-4963-B069-33F32B6E2950}" type="presOf" srcId="{C7E53C99-F49E-4034-9FF8-E69CE4B02775}" destId="{92535F99-7F1D-4A74-91ED-E4C139595EAE}" srcOrd="0" destOrd="0" presId="urn:microsoft.com/office/officeart/2005/8/layout/cycle3"/>
    <dgm:cxn modelId="{E1937875-DC61-437D-BA92-21AAADB906E7}" type="presOf" srcId="{49D8A4BF-98C0-4BA0-9FFF-EE479AEFB497}" destId="{35D5B8B9-C3CC-499B-8082-8DD2369E8ACA}" srcOrd="0" destOrd="0" presId="urn:microsoft.com/office/officeart/2005/8/layout/cycle3"/>
    <dgm:cxn modelId="{CEB089CF-5C36-4C46-9F00-1F3901C9B4A7}" type="presOf" srcId="{E8B41DD0-DB1E-4281-9335-638EC08D448B}" destId="{CD3596F1-04BC-4BD6-8149-B7C0DE5DB815}" srcOrd="0" destOrd="0" presId="urn:microsoft.com/office/officeart/2005/8/layout/cycle3"/>
    <dgm:cxn modelId="{BC6BB278-A00B-4640-957A-2E5CD4C8AA31}" type="presOf" srcId="{763E97A2-6371-4094-AE8C-E54A772AE60B}" destId="{2A4FC438-B5AC-40E9-9725-159DCF3D4E1F}" srcOrd="0" destOrd="0" presId="urn:microsoft.com/office/officeart/2005/8/layout/cycle3"/>
    <dgm:cxn modelId="{F8FEDBEC-632A-4DFE-9D49-3D7B0083764C}" srcId="{B6F1EE34-25D0-4A3F-9C2F-28EB18F8FA77}" destId="{C7E53C99-F49E-4034-9FF8-E69CE4B02775}" srcOrd="0" destOrd="0" parTransId="{C8E63208-CBFE-4D19-82D7-D33FD12CFCF0}" sibTransId="{99E83B1B-C87C-4874-BA75-58F89C09BFB3}"/>
    <dgm:cxn modelId="{7E499356-5541-428A-95F2-084677754444}" srcId="{B6F1EE34-25D0-4A3F-9C2F-28EB18F8FA77}" destId="{763E97A2-6371-4094-AE8C-E54A772AE60B}" srcOrd="1" destOrd="0" parTransId="{78C5E74D-59AF-4E1D-BEBB-A63F78913E10}" sibTransId="{AE0B1E9B-F3A7-4067-B394-99B7F092D226}"/>
    <dgm:cxn modelId="{751FCC7A-6AA6-4AED-A4C7-9C4D23C40B1D}" type="presOf" srcId="{29DA5AB9-FBE2-49C7-9D6A-F9F2C60CD541}" destId="{5C26C15B-FF0D-4583-995B-8557C52E2617}" srcOrd="0" destOrd="0" presId="urn:microsoft.com/office/officeart/2005/8/layout/cycle3"/>
    <dgm:cxn modelId="{82182D1B-7149-4CCB-A65E-F46EF292AB1D}" type="presOf" srcId="{99E83B1B-C87C-4874-BA75-58F89C09BFB3}" destId="{F50441FA-2C2F-446B-BED9-73CFC1239C3F}" srcOrd="0" destOrd="0" presId="urn:microsoft.com/office/officeart/2005/8/layout/cycle3"/>
    <dgm:cxn modelId="{E9CEEEF5-EC4D-4C8A-80CE-7784C25161EE}" srcId="{B6F1EE34-25D0-4A3F-9C2F-28EB18F8FA77}" destId="{E8B41DD0-DB1E-4281-9335-638EC08D448B}" srcOrd="4" destOrd="0" parTransId="{AEEB9E7B-2548-4F7A-951F-ED51970C231E}" sibTransId="{251F53E7-FA36-4C70-9D97-EAE0B28FAEC1}"/>
    <dgm:cxn modelId="{7123C68A-3E9B-46B4-9B1F-5CEFFDF4D1E4}" type="presOf" srcId="{B6F1EE34-25D0-4A3F-9C2F-28EB18F8FA77}" destId="{104FF867-4478-4CD5-86A0-4C49EE4DB8A3}" srcOrd="0" destOrd="0" presId="urn:microsoft.com/office/officeart/2005/8/layout/cycle3"/>
    <dgm:cxn modelId="{45629801-72B1-42BE-80F3-0D4AEEB91A65}" type="presParOf" srcId="{104FF867-4478-4CD5-86A0-4C49EE4DB8A3}" destId="{64913355-AFE9-408A-A775-00E0DED76EEF}" srcOrd="0" destOrd="0" presId="urn:microsoft.com/office/officeart/2005/8/layout/cycle3"/>
    <dgm:cxn modelId="{B46B5D57-43E7-4051-B716-C4961A8465F6}" type="presParOf" srcId="{64913355-AFE9-408A-A775-00E0DED76EEF}" destId="{92535F99-7F1D-4A74-91ED-E4C139595EAE}" srcOrd="0" destOrd="0" presId="urn:microsoft.com/office/officeart/2005/8/layout/cycle3"/>
    <dgm:cxn modelId="{382A2747-0AAC-459F-9B9B-C7A9B08FA2A1}" type="presParOf" srcId="{64913355-AFE9-408A-A775-00E0DED76EEF}" destId="{F50441FA-2C2F-446B-BED9-73CFC1239C3F}" srcOrd="1" destOrd="0" presId="urn:microsoft.com/office/officeart/2005/8/layout/cycle3"/>
    <dgm:cxn modelId="{BF9A9657-06C3-4E8B-841B-DC693169F5D5}" type="presParOf" srcId="{64913355-AFE9-408A-A775-00E0DED76EEF}" destId="{2A4FC438-B5AC-40E9-9725-159DCF3D4E1F}" srcOrd="2" destOrd="0" presId="urn:microsoft.com/office/officeart/2005/8/layout/cycle3"/>
    <dgm:cxn modelId="{BE9EB399-20B6-46C2-9D19-9604FF49B811}" type="presParOf" srcId="{64913355-AFE9-408A-A775-00E0DED76EEF}" destId="{5C26C15B-FF0D-4583-995B-8557C52E2617}" srcOrd="3" destOrd="0" presId="urn:microsoft.com/office/officeart/2005/8/layout/cycle3"/>
    <dgm:cxn modelId="{CCCCB4E1-F98A-42DD-AA77-E7826F62190A}" type="presParOf" srcId="{64913355-AFE9-408A-A775-00E0DED76EEF}" destId="{35D5B8B9-C3CC-499B-8082-8DD2369E8ACA}" srcOrd="4" destOrd="0" presId="urn:microsoft.com/office/officeart/2005/8/layout/cycle3"/>
    <dgm:cxn modelId="{3A018301-C810-4A4A-8976-B6ACFEED0CA0}" type="presParOf" srcId="{64913355-AFE9-408A-A775-00E0DED76EEF}" destId="{CD3596F1-04BC-4BD6-8149-B7C0DE5DB815}" srcOrd="5"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0441FA-2C2F-446B-BED9-73CFC1239C3F}">
      <dsp:nvSpPr>
        <dsp:cNvPr id="0" name=""/>
        <dsp:cNvSpPr/>
      </dsp:nvSpPr>
      <dsp:spPr>
        <a:xfrm>
          <a:off x="1754705" y="-33917"/>
          <a:ext cx="5472948" cy="5472948"/>
        </a:xfrm>
        <a:prstGeom prst="circularArrow">
          <a:avLst>
            <a:gd name="adj1" fmla="val 5544"/>
            <a:gd name="adj2" fmla="val 330680"/>
            <a:gd name="adj3" fmla="val 13757147"/>
            <a:gd name="adj4" fmla="val 17397403"/>
            <a:gd name="adj5" fmla="val 575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2535F99-7F1D-4A74-91ED-E4C139595EAE}">
      <dsp:nvSpPr>
        <dsp:cNvPr id="0" name=""/>
        <dsp:cNvSpPr/>
      </dsp:nvSpPr>
      <dsp:spPr>
        <a:xfrm>
          <a:off x="3199425" y="1724"/>
          <a:ext cx="2583508" cy="129175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b="1" kern="1200" dirty="0" smtClean="0">
              <a:solidFill>
                <a:srgbClr val="CCFFCC"/>
              </a:solidFill>
            </a:rPr>
            <a:t>What do you think the bishop is asking God to do?</a:t>
          </a:r>
          <a:endParaRPr lang="en-GB" sz="1800" b="1" kern="1200" dirty="0">
            <a:solidFill>
              <a:srgbClr val="CCFFCC"/>
            </a:solidFill>
          </a:endParaRPr>
        </a:p>
      </dsp:txBody>
      <dsp:txXfrm>
        <a:off x="3262483" y="64782"/>
        <a:ext cx="2457392" cy="1165638"/>
      </dsp:txXfrm>
    </dsp:sp>
    <dsp:sp modelId="{2A4FC438-B5AC-40E9-9725-159DCF3D4E1F}">
      <dsp:nvSpPr>
        <dsp:cNvPr id="0" name=""/>
        <dsp:cNvSpPr/>
      </dsp:nvSpPr>
      <dsp:spPr>
        <a:xfrm>
          <a:off x="5239820" y="1614395"/>
          <a:ext cx="2942022" cy="129175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b="1" kern="1200" dirty="0" smtClean="0">
              <a:solidFill>
                <a:srgbClr val="CCFFCC"/>
              </a:solidFill>
            </a:rPr>
            <a:t>What do you think the person being confirmed is doing?</a:t>
          </a:r>
          <a:endParaRPr lang="en-GB" sz="1800" b="1" kern="1200" dirty="0">
            <a:solidFill>
              <a:srgbClr val="CCFFCC"/>
            </a:solidFill>
          </a:endParaRPr>
        </a:p>
      </dsp:txBody>
      <dsp:txXfrm>
        <a:off x="5302878" y="1677453"/>
        <a:ext cx="2815906" cy="1165638"/>
      </dsp:txXfrm>
    </dsp:sp>
    <dsp:sp modelId="{5C26C15B-FF0D-4583-995B-8557C52E2617}">
      <dsp:nvSpPr>
        <dsp:cNvPr id="0" name=""/>
        <dsp:cNvSpPr/>
      </dsp:nvSpPr>
      <dsp:spPr>
        <a:xfrm>
          <a:off x="5120991" y="4225477"/>
          <a:ext cx="2583508" cy="129175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b="1" kern="1200" dirty="0" smtClean="0">
              <a:solidFill>
                <a:srgbClr val="CCFFCC"/>
              </a:solidFill>
            </a:rPr>
            <a:t>How do you think the person feels?</a:t>
          </a:r>
        </a:p>
      </dsp:txBody>
      <dsp:txXfrm>
        <a:off x="5184049" y="4288535"/>
        <a:ext cx="2457392" cy="1165638"/>
      </dsp:txXfrm>
    </dsp:sp>
    <dsp:sp modelId="{35D5B8B9-C3CC-499B-8082-8DD2369E8ACA}">
      <dsp:nvSpPr>
        <dsp:cNvPr id="0" name=""/>
        <dsp:cNvSpPr/>
      </dsp:nvSpPr>
      <dsp:spPr>
        <a:xfrm>
          <a:off x="1827605" y="4223753"/>
          <a:ext cx="2583508" cy="129175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b="1" kern="1200" dirty="0" smtClean="0">
              <a:solidFill>
                <a:srgbClr val="CCFFCC"/>
              </a:solidFill>
            </a:rPr>
            <a:t>How do you think Christians believe the Holy Spirit is involved?</a:t>
          </a:r>
          <a:endParaRPr lang="en-GB" sz="1800" b="1" kern="1200" dirty="0">
            <a:solidFill>
              <a:srgbClr val="CCFFCC"/>
            </a:solidFill>
          </a:endParaRPr>
        </a:p>
      </dsp:txBody>
      <dsp:txXfrm>
        <a:off x="1890663" y="4286811"/>
        <a:ext cx="2457392" cy="1165638"/>
      </dsp:txXfrm>
    </dsp:sp>
    <dsp:sp modelId="{CD3596F1-04BC-4BD6-8149-B7C0DE5DB815}">
      <dsp:nvSpPr>
        <dsp:cNvPr id="0" name=""/>
        <dsp:cNvSpPr/>
      </dsp:nvSpPr>
      <dsp:spPr>
        <a:xfrm>
          <a:off x="710637" y="1614395"/>
          <a:ext cx="3121782" cy="129175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b="1" kern="1200" dirty="0" smtClean="0">
              <a:solidFill>
                <a:srgbClr val="CCFFCC"/>
              </a:solidFill>
            </a:rPr>
            <a:t>How do you think  the Holy Spirit might affect the person after they have been confirmed?</a:t>
          </a:r>
          <a:endParaRPr lang="en-GB" sz="1800" b="1" kern="1200" dirty="0">
            <a:solidFill>
              <a:srgbClr val="CCFFCC"/>
            </a:solidFill>
          </a:endParaRPr>
        </a:p>
      </dsp:txBody>
      <dsp:txXfrm>
        <a:off x="773695" y="1677453"/>
        <a:ext cx="2995666" cy="1165638"/>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9738" cy="500063"/>
          </a:xfrm>
          <a:prstGeom prst="rect">
            <a:avLst/>
          </a:prstGeom>
        </p:spPr>
        <p:txBody>
          <a:bodyPr vert="horz" lIns="96432" tIns="48216" rIns="96432" bIns="48216" rtlCol="0"/>
          <a:lstStyle>
            <a:lvl1pPr algn="l" fontAlgn="auto">
              <a:spcBef>
                <a:spcPts val="0"/>
              </a:spcBef>
              <a:spcAft>
                <a:spcPts val="0"/>
              </a:spcAft>
              <a:defRPr sz="1300">
                <a:latin typeface="+mn-lt"/>
                <a:cs typeface="+mn-cs"/>
              </a:defRPr>
            </a:lvl1pPr>
          </a:lstStyle>
          <a:p>
            <a:pPr>
              <a:defRPr/>
            </a:pPr>
            <a:endParaRPr lang="en-GB"/>
          </a:p>
        </p:txBody>
      </p:sp>
      <p:sp>
        <p:nvSpPr>
          <p:cNvPr id="3" name="Date Placeholder 2"/>
          <p:cNvSpPr>
            <a:spLocks noGrp="1"/>
          </p:cNvSpPr>
          <p:nvPr>
            <p:ph type="dt" sz="quarter" idx="1"/>
          </p:nvPr>
        </p:nvSpPr>
        <p:spPr>
          <a:xfrm>
            <a:off x="3895725" y="0"/>
            <a:ext cx="2979738" cy="500063"/>
          </a:xfrm>
          <a:prstGeom prst="rect">
            <a:avLst/>
          </a:prstGeom>
        </p:spPr>
        <p:txBody>
          <a:bodyPr vert="horz" lIns="96432" tIns="48216" rIns="96432" bIns="48216" rtlCol="0"/>
          <a:lstStyle>
            <a:lvl1pPr algn="r" fontAlgn="auto">
              <a:spcBef>
                <a:spcPts val="0"/>
              </a:spcBef>
              <a:spcAft>
                <a:spcPts val="0"/>
              </a:spcAft>
              <a:defRPr sz="1300">
                <a:latin typeface="+mn-lt"/>
                <a:cs typeface="+mn-cs"/>
              </a:defRPr>
            </a:lvl1pPr>
          </a:lstStyle>
          <a:p>
            <a:pPr>
              <a:defRPr/>
            </a:pPr>
            <a:fld id="{67C35915-66C5-4849-B5D7-BE6C37A3D3A5}" type="datetimeFigureOut">
              <a:rPr lang="en-GB"/>
              <a:pPr>
                <a:defRPr/>
              </a:pPr>
              <a:t>17/04/2015</a:t>
            </a:fld>
            <a:endParaRPr lang="en-GB"/>
          </a:p>
        </p:txBody>
      </p:sp>
      <p:sp>
        <p:nvSpPr>
          <p:cNvPr id="4" name="Footer Placeholder 3"/>
          <p:cNvSpPr>
            <a:spLocks noGrp="1"/>
          </p:cNvSpPr>
          <p:nvPr>
            <p:ph type="ftr" sz="quarter" idx="2"/>
          </p:nvPr>
        </p:nvSpPr>
        <p:spPr>
          <a:xfrm>
            <a:off x="0" y="9499600"/>
            <a:ext cx="2979738" cy="500063"/>
          </a:xfrm>
          <a:prstGeom prst="rect">
            <a:avLst/>
          </a:prstGeom>
        </p:spPr>
        <p:txBody>
          <a:bodyPr vert="horz" lIns="96432" tIns="48216" rIns="96432" bIns="48216" rtlCol="0" anchor="b"/>
          <a:lstStyle>
            <a:lvl1pPr algn="l" fontAlgn="auto">
              <a:spcBef>
                <a:spcPts val="0"/>
              </a:spcBef>
              <a:spcAft>
                <a:spcPts val="0"/>
              </a:spcAft>
              <a:defRPr sz="1300">
                <a:latin typeface="+mn-lt"/>
                <a:cs typeface="+mn-cs"/>
              </a:defRPr>
            </a:lvl1pPr>
          </a:lstStyle>
          <a:p>
            <a:pPr>
              <a:defRPr/>
            </a:pPr>
            <a:endParaRPr lang="en-GB"/>
          </a:p>
        </p:txBody>
      </p:sp>
      <p:sp>
        <p:nvSpPr>
          <p:cNvPr id="5" name="Slide Number Placeholder 4"/>
          <p:cNvSpPr>
            <a:spLocks noGrp="1"/>
          </p:cNvSpPr>
          <p:nvPr>
            <p:ph type="sldNum" sz="quarter" idx="3"/>
          </p:nvPr>
        </p:nvSpPr>
        <p:spPr>
          <a:xfrm>
            <a:off x="3895725" y="9499600"/>
            <a:ext cx="2979738" cy="500063"/>
          </a:xfrm>
          <a:prstGeom prst="rect">
            <a:avLst/>
          </a:prstGeom>
        </p:spPr>
        <p:txBody>
          <a:bodyPr vert="horz" lIns="96432" tIns="48216" rIns="96432" bIns="48216" rtlCol="0" anchor="b"/>
          <a:lstStyle>
            <a:lvl1pPr algn="r" fontAlgn="auto">
              <a:spcBef>
                <a:spcPts val="0"/>
              </a:spcBef>
              <a:spcAft>
                <a:spcPts val="0"/>
              </a:spcAft>
              <a:defRPr sz="1300">
                <a:latin typeface="+mn-lt"/>
                <a:cs typeface="+mn-cs"/>
              </a:defRPr>
            </a:lvl1pPr>
          </a:lstStyle>
          <a:p>
            <a:pPr>
              <a:defRPr/>
            </a:pPr>
            <a:fld id="{7210699F-8D65-48B5-954C-919311D54809}" type="slidenum">
              <a:rPr lang="en-GB"/>
              <a:pPr>
                <a:defRPr/>
              </a:pPr>
              <a:t>‹#›</a:t>
            </a:fld>
            <a:endParaRPr lang="en-GB"/>
          </a:p>
        </p:txBody>
      </p:sp>
    </p:spTree>
    <p:extLst>
      <p:ext uri="{BB962C8B-B14F-4D97-AF65-F5344CB8AC3E}">
        <p14:creationId xmlns:p14="http://schemas.microsoft.com/office/powerpoint/2010/main" val="21441329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9738" cy="500063"/>
          </a:xfrm>
          <a:prstGeom prst="rect">
            <a:avLst/>
          </a:prstGeom>
        </p:spPr>
        <p:txBody>
          <a:bodyPr vert="horz" lIns="96432" tIns="48216" rIns="96432" bIns="48216" rtlCol="0"/>
          <a:lstStyle>
            <a:lvl1pPr algn="l" fontAlgn="auto">
              <a:spcBef>
                <a:spcPts val="0"/>
              </a:spcBef>
              <a:spcAft>
                <a:spcPts val="0"/>
              </a:spcAft>
              <a:defRPr sz="1300">
                <a:latin typeface="+mn-lt"/>
                <a:cs typeface="+mn-cs"/>
              </a:defRPr>
            </a:lvl1pPr>
          </a:lstStyle>
          <a:p>
            <a:pPr>
              <a:defRPr/>
            </a:pPr>
            <a:endParaRPr lang="en-GB"/>
          </a:p>
        </p:txBody>
      </p:sp>
      <p:sp>
        <p:nvSpPr>
          <p:cNvPr id="3" name="Date Placeholder 2"/>
          <p:cNvSpPr>
            <a:spLocks noGrp="1"/>
          </p:cNvSpPr>
          <p:nvPr>
            <p:ph type="dt" idx="1"/>
          </p:nvPr>
        </p:nvSpPr>
        <p:spPr>
          <a:xfrm>
            <a:off x="3895725" y="0"/>
            <a:ext cx="2979738" cy="500063"/>
          </a:xfrm>
          <a:prstGeom prst="rect">
            <a:avLst/>
          </a:prstGeom>
        </p:spPr>
        <p:txBody>
          <a:bodyPr vert="horz" lIns="96432" tIns="48216" rIns="96432" bIns="48216" rtlCol="0"/>
          <a:lstStyle>
            <a:lvl1pPr algn="r" fontAlgn="auto">
              <a:spcBef>
                <a:spcPts val="0"/>
              </a:spcBef>
              <a:spcAft>
                <a:spcPts val="0"/>
              </a:spcAft>
              <a:defRPr sz="1300">
                <a:latin typeface="+mn-lt"/>
                <a:cs typeface="+mn-cs"/>
              </a:defRPr>
            </a:lvl1pPr>
          </a:lstStyle>
          <a:p>
            <a:pPr>
              <a:defRPr/>
            </a:pPr>
            <a:fld id="{0C7ED29F-9489-4359-8545-03A688EFD640}" type="datetimeFigureOut">
              <a:rPr lang="en-GB"/>
              <a:pPr>
                <a:defRPr/>
              </a:pPr>
              <a:t>17/04/2015</a:t>
            </a:fld>
            <a:endParaRPr lang="en-GB"/>
          </a:p>
        </p:txBody>
      </p:sp>
      <p:sp>
        <p:nvSpPr>
          <p:cNvPr id="4" name="Slide Image Placeholder 3"/>
          <p:cNvSpPr>
            <a:spLocks noGrp="1" noRot="1" noChangeAspect="1"/>
          </p:cNvSpPr>
          <p:nvPr>
            <p:ph type="sldImg" idx="2"/>
          </p:nvPr>
        </p:nvSpPr>
        <p:spPr>
          <a:xfrm>
            <a:off x="939800" y="750888"/>
            <a:ext cx="4997450" cy="3749675"/>
          </a:xfrm>
          <a:prstGeom prst="rect">
            <a:avLst/>
          </a:prstGeom>
          <a:noFill/>
          <a:ln w="12700">
            <a:solidFill>
              <a:prstClr val="black"/>
            </a:solidFill>
          </a:ln>
        </p:spPr>
        <p:txBody>
          <a:bodyPr vert="horz" lIns="96432" tIns="48216" rIns="96432" bIns="48216" rtlCol="0" anchor="ctr"/>
          <a:lstStyle/>
          <a:p>
            <a:pPr lvl="0"/>
            <a:endParaRPr lang="en-GB" noProof="0"/>
          </a:p>
        </p:txBody>
      </p:sp>
      <p:sp>
        <p:nvSpPr>
          <p:cNvPr id="5" name="Notes Placeholder 4"/>
          <p:cNvSpPr>
            <a:spLocks noGrp="1"/>
          </p:cNvSpPr>
          <p:nvPr>
            <p:ph type="body" sz="quarter" idx="3"/>
          </p:nvPr>
        </p:nvSpPr>
        <p:spPr>
          <a:xfrm>
            <a:off x="687388" y="4751388"/>
            <a:ext cx="5502275" cy="4500562"/>
          </a:xfrm>
          <a:prstGeom prst="rect">
            <a:avLst/>
          </a:prstGeom>
        </p:spPr>
        <p:txBody>
          <a:bodyPr vert="horz" lIns="96432" tIns="48216" rIns="96432" bIns="48216"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9499600"/>
            <a:ext cx="2979738" cy="500063"/>
          </a:xfrm>
          <a:prstGeom prst="rect">
            <a:avLst/>
          </a:prstGeom>
        </p:spPr>
        <p:txBody>
          <a:bodyPr vert="horz" lIns="96432" tIns="48216" rIns="96432" bIns="48216" rtlCol="0" anchor="b"/>
          <a:lstStyle>
            <a:lvl1pPr algn="l" fontAlgn="auto">
              <a:spcBef>
                <a:spcPts val="0"/>
              </a:spcBef>
              <a:spcAft>
                <a:spcPts val="0"/>
              </a:spcAft>
              <a:defRPr sz="13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95725" y="9499600"/>
            <a:ext cx="2979738" cy="500063"/>
          </a:xfrm>
          <a:prstGeom prst="rect">
            <a:avLst/>
          </a:prstGeom>
        </p:spPr>
        <p:txBody>
          <a:bodyPr vert="horz" lIns="96432" tIns="48216" rIns="96432" bIns="48216" rtlCol="0" anchor="b"/>
          <a:lstStyle>
            <a:lvl1pPr algn="r" fontAlgn="auto">
              <a:spcBef>
                <a:spcPts val="0"/>
              </a:spcBef>
              <a:spcAft>
                <a:spcPts val="0"/>
              </a:spcAft>
              <a:defRPr sz="1300">
                <a:latin typeface="+mn-lt"/>
                <a:cs typeface="+mn-cs"/>
              </a:defRPr>
            </a:lvl1pPr>
          </a:lstStyle>
          <a:p>
            <a:pPr>
              <a:defRPr/>
            </a:pPr>
            <a:fld id="{E7417B58-0475-4D96-A81C-F43C6A171A76}" type="slidenum">
              <a:rPr lang="en-GB"/>
              <a:pPr>
                <a:defRPr/>
              </a:pPr>
              <a:t>‹#›</a:t>
            </a:fld>
            <a:endParaRPr lang="en-GB"/>
          </a:p>
        </p:txBody>
      </p:sp>
    </p:spTree>
    <p:extLst>
      <p:ext uri="{BB962C8B-B14F-4D97-AF65-F5344CB8AC3E}">
        <p14:creationId xmlns:p14="http://schemas.microsoft.com/office/powerpoint/2010/main" val="36015790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307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F26F867-8492-48F7-8E27-F839E5564E86}" type="slidenum">
              <a:rPr lang="en-GB" smtClean="0"/>
              <a:pPr fontAlgn="base">
                <a:spcBef>
                  <a:spcPct val="0"/>
                </a:spcBef>
                <a:spcAft>
                  <a:spcPct val="0"/>
                </a:spcAft>
                <a:defRPr/>
              </a:pPr>
              <a:t>2</a:t>
            </a:fld>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b="1" smtClean="0"/>
              <a:t>Teachers Notes: Ask:  </a:t>
            </a:r>
            <a:r>
              <a:rPr lang="en-GB" altLang="en-US" smtClean="0"/>
              <a:t>Can we explain what is happening in our earlier picture now?</a:t>
            </a:r>
          </a:p>
        </p:txBody>
      </p:sp>
      <p:sp>
        <p:nvSpPr>
          <p:cNvPr id="4" name="Slide Number Placeholder 3"/>
          <p:cNvSpPr>
            <a:spLocks noGrp="1"/>
          </p:cNvSpPr>
          <p:nvPr>
            <p:ph type="sldNum" sz="quarter" idx="5"/>
          </p:nvPr>
        </p:nvSpPr>
        <p:spPr/>
        <p:txBody>
          <a:bodyPr/>
          <a:lstStyle/>
          <a:p>
            <a:pPr>
              <a:defRPr/>
            </a:pPr>
            <a:fld id="{F8B33A4A-8FAF-4CB4-9194-E668A9805623}" type="slidenum">
              <a:rPr lang="en-GB" smtClean="0"/>
              <a:pPr>
                <a:defRPr/>
              </a:pPr>
              <a:t>11</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b="1" smtClean="0"/>
              <a:t>Teachers Notes: Infant Baptism Photo: If Required?</a:t>
            </a:r>
          </a:p>
          <a:p>
            <a:r>
              <a:rPr lang="en-GB" altLang="en-US" b="1" smtClean="0"/>
              <a:t>Ask: For use with slide 11 only use if required. </a:t>
            </a:r>
            <a:r>
              <a:rPr lang="en-GB" altLang="en-US" smtClean="0"/>
              <a:t>Baptism picture for recapping infant baptism. Recap and discuss what is happening in this picture? Share ideas.</a:t>
            </a:r>
          </a:p>
        </p:txBody>
      </p:sp>
      <p:sp>
        <p:nvSpPr>
          <p:cNvPr id="4" name="Slide Number Placeholder 3"/>
          <p:cNvSpPr>
            <a:spLocks noGrp="1"/>
          </p:cNvSpPr>
          <p:nvPr>
            <p:ph type="sldNum" sz="quarter" idx="5"/>
          </p:nvPr>
        </p:nvSpPr>
        <p:spPr/>
        <p:txBody>
          <a:bodyPr/>
          <a:lstStyle/>
          <a:p>
            <a:pPr>
              <a:defRPr/>
            </a:pPr>
            <a:fld id="{EE2776A9-846C-41D3-B0D8-C95C307F89EE}" type="slidenum">
              <a:rPr lang="en-GB" smtClean="0"/>
              <a:pPr>
                <a:defRPr/>
              </a:pPr>
              <a:t>12</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altLang="en-US" sz="1100" b="1" smtClean="0"/>
              <a:t>Teachers Notes</a:t>
            </a:r>
            <a:r>
              <a:rPr lang="en-GB" altLang="en-US" sz="1100" smtClean="0"/>
              <a:t>: </a:t>
            </a:r>
            <a:r>
              <a:rPr lang="en-GB" altLang="en-US" sz="1100" b="1" smtClean="0"/>
              <a:t>Instruction: </a:t>
            </a:r>
            <a:r>
              <a:rPr lang="en-GB" altLang="en-US" sz="1100" smtClean="0"/>
              <a:t>Tell the children we are going to put all our learning about confirmation into role play. Using all their research and ideas as a class we have completed ask them to role play conversations as above swopping roles at a suitable point. Explain you would like them to bring into the role play all the main points they have learnt about the Holy Spirit and confirmation. (Adults in the classroom can circulate and note learning. You may want to include the local vicar and/or church members at this point)</a:t>
            </a:r>
          </a:p>
        </p:txBody>
      </p:sp>
      <p:sp>
        <p:nvSpPr>
          <p:cNvPr id="460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1FAA113-1031-459C-950D-412BA92BBF2E}" type="slidenum">
              <a:rPr lang="en-GB"/>
              <a:pPr fontAlgn="base">
                <a:spcBef>
                  <a:spcPct val="0"/>
                </a:spcBef>
                <a:spcAft>
                  <a:spcPct val="0"/>
                </a:spcAft>
                <a:defRPr/>
              </a:pPr>
              <a:t>13</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b="1" smtClean="0"/>
              <a:t>Teachers Notes: Assessment: </a:t>
            </a:r>
            <a:r>
              <a:rPr lang="en-GB" altLang="en-US" smtClean="0"/>
              <a:t>Allow quiet thinking time heads down, eyes closed to think all about all aspects of this topic on confirmation. Get each child to draw a picture &amp; write down in 2/3 sentences what they think confirmation is really all about. Target different ability groups as per initial lesson outcomes. Explain they only have 10 minutes to do this. Use sentence starters for those who need some support: Eg 1: Christians today get confirmed because....... Eg2 I think the Holy Spirit .....</a:t>
            </a:r>
          </a:p>
        </p:txBody>
      </p:sp>
      <p:sp>
        <p:nvSpPr>
          <p:cNvPr id="4" name="Slide Number Placeholder 3"/>
          <p:cNvSpPr>
            <a:spLocks noGrp="1"/>
          </p:cNvSpPr>
          <p:nvPr>
            <p:ph type="sldNum" sz="quarter" idx="5"/>
          </p:nvPr>
        </p:nvSpPr>
        <p:spPr/>
        <p:txBody>
          <a:bodyPr/>
          <a:lstStyle/>
          <a:p>
            <a:pPr>
              <a:defRPr/>
            </a:pPr>
            <a:fld id="{3FCC0177-90D1-40AB-9A2C-15FBDAD9FF0B}" type="slidenum">
              <a:rPr lang="en-GB" smtClean="0"/>
              <a:pPr>
                <a:defRPr/>
              </a:pPr>
              <a:t>14</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fontScale="85000" lnSpcReduction="20000"/>
          </a:bodyPr>
          <a:lstStyle/>
          <a:p>
            <a:pPr>
              <a:defRPr/>
            </a:pPr>
            <a:endParaRPr lang="en-GB" dirty="0"/>
          </a:p>
        </p:txBody>
      </p:sp>
      <p:sp>
        <p:nvSpPr>
          <p:cNvPr id="4" name="Slide Number Placeholder 3"/>
          <p:cNvSpPr>
            <a:spLocks noGrp="1"/>
          </p:cNvSpPr>
          <p:nvPr>
            <p:ph type="sldNum" sz="quarter" idx="5"/>
          </p:nvPr>
        </p:nvSpPr>
        <p:spPr/>
        <p:txBody>
          <a:bodyPr/>
          <a:lstStyle/>
          <a:p>
            <a:pPr>
              <a:defRPr/>
            </a:pPr>
            <a:fld id="{1F1A5B70-020D-4BEE-855F-CF28D57ACE87}" type="slidenum">
              <a:rPr lang="en-GB" smtClean="0"/>
              <a:pPr>
                <a:defRPr/>
              </a:pPr>
              <a:t>15</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b="1" smtClean="0"/>
              <a:t>Teachers Notes: </a:t>
            </a:r>
            <a:r>
              <a:rPr lang="en-GB" altLang="en-US" smtClean="0"/>
              <a:t>The context of a bigger picture</a:t>
            </a:r>
          </a:p>
          <a:p>
            <a:pPr eaLnBrk="1" hangingPunct="1">
              <a:spcBef>
                <a:spcPct val="0"/>
              </a:spcBef>
            </a:pPr>
            <a:endParaRPr lang="en-GB" altLang="en-US" smtClean="0"/>
          </a:p>
        </p:txBody>
      </p:sp>
      <p:sp>
        <p:nvSpPr>
          <p:cNvPr id="317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FAA8E66-1B12-4BEE-9EB3-6C2BD60F676B}" type="slidenum">
              <a:rPr lang="en-GB" smtClean="0"/>
              <a:pPr fontAlgn="base">
                <a:spcBef>
                  <a:spcPct val="0"/>
                </a:spcBef>
                <a:spcAft>
                  <a:spcPct val="0"/>
                </a:spcAft>
                <a:defRPr/>
              </a:pPr>
              <a:t>3</a:t>
            </a:fld>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z="1000" smtClean="0"/>
          </a:p>
        </p:txBody>
      </p:sp>
      <p:sp>
        <p:nvSpPr>
          <p:cNvPr id="327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17E6153-B928-4F77-9BCD-8FE66D16BB06}" type="slidenum">
              <a:rPr lang="en-GB" smtClean="0"/>
              <a:pPr fontAlgn="base">
                <a:spcBef>
                  <a:spcPct val="0"/>
                </a:spcBef>
                <a:spcAft>
                  <a:spcPct val="0"/>
                </a:spcAft>
                <a:defRPr/>
              </a:pPr>
              <a:t>4</a:t>
            </a:fld>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b="1" smtClean="0"/>
              <a:t>Teachers Notes</a:t>
            </a:r>
          </a:p>
          <a:p>
            <a:r>
              <a:rPr lang="en-GB" altLang="en-US" smtClean="0"/>
              <a:t>Give the children a set of the questions above and a set of pictures of special events. These can be found at Google images.</a:t>
            </a:r>
          </a:p>
          <a:p>
            <a:r>
              <a:rPr lang="en-GB" altLang="en-US" smtClean="0"/>
              <a:t>Ask the class to answer the questions above on pieces of large card using post-its. Think, Pair, Swop &amp; Share. </a:t>
            </a:r>
          </a:p>
          <a:p>
            <a:r>
              <a:rPr lang="en-GB" altLang="en-US" smtClean="0"/>
              <a:t>Collate ideas of things that happen in special events; eg words are spoken; promises are made; people might eat food or have a party; songs may be sung; the event might mark something important in a person’s life, Friends and family might come along; a speech may be made; thanks may be given etc.</a:t>
            </a:r>
          </a:p>
          <a:p>
            <a:endParaRPr lang="en-GB" altLang="en-US" smtClean="0"/>
          </a:p>
          <a:p>
            <a:r>
              <a:rPr lang="en-GB" altLang="en-US" smtClean="0"/>
              <a:t>Describe to the class a special event you went to what happened and what made it special.</a:t>
            </a:r>
          </a:p>
          <a:p>
            <a:endParaRPr lang="en-GB" altLang="en-US" b="1" smtClean="0"/>
          </a:p>
          <a:p>
            <a:endParaRPr lang="en-GB" altLang="en-US" b="1" smtClean="0"/>
          </a:p>
        </p:txBody>
      </p:sp>
      <p:sp>
        <p:nvSpPr>
          <p:cNvPr id="4" name="Slide Number Placeholder 3"/>
          <p:cNvSpPr>
            <a:spLocks noGrp="1"/>
          </p:cNvSpPr>
          <p:nvPr>
            <p:ph type="sldNum" sz="quarter" idx="5"/>
          </p:nvPr>
        </p:nvSpPr>
        <p:spPr/>
        <p:txBody>
          <a:bodyPr/>
          <a:lstStyle/>
          <a:p>
            <a:pPr>
              <a:defRPr/>
            </a:pPr>
            <a:fld id="{74E47FCD-FAAA-41EC-8011-9C74002864BB}" type="slidenum">
              <a:rPr lang="en-GB" smtClean="0"/>
              <a:pPr>
                <a:defRPr/>
              </a:pPr>
              <a:t>5</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z="1100" b="1" smtClean="0"/>
              <a:t>Teachers Notes</a:t>
            </a:r>
            <a:r>
              <a:rPr lang="en-GB" altLang="en-US" sz="1100" smtClean="0"/>
              <a:t>: Think, Pair, Share the 2 questions above then have class feedback.  I wonder if a Christian would agree with us?</a:t>
            </a:r>
          </a:p>
        </p:txBody>
      </p:sp>
      <p:sp>
        <p:nvSpPr>
          <p:cNvPr id="450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0FB1857-A555-456F-A41B-85A72E33FEBC}" type="slidenum">
              <a:rPr lang="en-GB" smtClean="0"/>
              <a:pPr fontAlgn="base">
                <a:spcBef>
                  <a:spcPct val="0"/>
                </a:spcBef>
                <a:spcAft>
                  <a:spcPct val="0"/>
                </a:spcAft>
                <a:defRPr/>
              </a:pPr>
              <a:t>6</a:t>
            </a:fld>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b="1" smtClean="0"/>
              <a:t>Teachers Notes: Ask: </a:t>
            </a:r>
            <a:r>
              <a:rPr lang="en-GB" altLang="en-US" smtClean="0"/>
              <a:t>Do you know what is happening in this picture? NB Ask the class for suggestions without telling them what is happening at this point.   (FYI: This is an act of confirmation the bishop is laying hands on a candidate)</a:t>
            </a:r>
          </a:p>
        </p:txBody>
      </p:sp>
      <p:sp>
        <p:nvSpPr>
          <p:cNvPr id="4" name="Slide Number Placeholder 3"/>
          <p:cNvSpPr>
            <a:spLocks noGrp="1"/>
          </p:cNvSpPr>
          <p:nvPr>
            <p:ph type="sldNum" sz="quarter" idx="5"/>
          </p:nvPr>
        </p:nvSpPr>
        <p:spPr/>
        <p:txBody>
          <a:bodyPr/>
          <a:lstStyle/>
          <a:p>
            <a:pPr>
              <a:defRPr/>
            </a:pPr>
            <a:fld id="{E1F4BF97-94B1-4E2A-B466-C1A128F8AADF}" type="slidenum">
              <a:rPr lang="en-GB" smtClean="0"/>
              <a:pPr>
                <a:defRPr/>
              </a:pPr>
              <a:t>7</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b="1" dirty="0" smtClean="0"/>
              <a:t>Teachers Notes : NB Look carefully at each video beforehand to see if suitable for your class as the language may be too adult.</a:t>
            </a:r>
          </a:p>
          <a:p>
            <a:r>
              <a:rPr lang="en-GB" altLang="en-US" b="1" dirty="0" smtClean="0"/>
              <a:t>Instruction: </a:t>
            </a:r>
            <a:r>
              <a:rPr lang="en-GB" altLang="en-US" dirty="0" smtClean="0"/>
              <a:t>Enlarge and display the questions above on a large board</a:t>
            </a:r>
            <a:r>
              <a:rPr lang="en-GB" altLang="en-US" b="1" dirty="0" smtClean="0"/>
              <a:t>. </a:t>
            </a:r>
            <a:r>
              <a:rPr lang="en-GB" altLang="en-US" dirty="0" smtClean="0"/>
              <a:t>Watch these two videos and explain to the children beforehand that these videos are also special events that Christians celebrate. Ask the class to look carefully &amp; think about the above questions. After the videos give some quiet thinking time individually to record any notes, questions, answers, (</a:t>
            </a:r>
            <a:r>
              <a:rPr lang="en-GB" altLang="en-US" dirty="0" err="1" smtClean="0"/>
              <a:t>eg</a:t>
            </a:r>
            <a:r>
              <a:rPr lang="en-GB" altLang="en-US" dirty="0" smtClean="0"/>
              <a:t> on small white boards).</a:t>
            </a:r>
          </a:p>
          <a:p>
            <a:r>
              <a:rPr lang="en-GB" altLang="en-US" dirty="0" smtClean="0"/>
              <a:t>(3 </a:t>
            </a:r>
            <a:r>
              <a:rPr lang="en-GB" altLang="en-US" dirty="0" err="1" smtClean="0"/>
              <a:t>mins</a:t>
            </a:r>
            <a:r>
              <a:rPr lang="en-GB" altLang="en-US" dirty="0" smtClean="0"/>
              <a:t>)  request.org.uk/teachers/teaching-resources/life-resources/confirmation-life/2014/05/02/confirmation-2/</a:t>
            </a:r>
          </a:p>
          <a:p>
            <a:r>
              <a:rPr lang="en-GB" altLang="en-US" dirty="0" smtClean="0"/>
              <a:t>(Kev’s confirmation best used selectively start at 2:10 for 2 </a:t>
            </a:r>
            <a:r>
              <a:rPr lang="en-GB" altLang="en-US" dirty="0" err="1" smtClean="0"/>
              <a:t>mins</a:t>
            </a:r>
            <a:r>
              <a:rPr lang="en-GB" altLang="en-US" dirty="0" smtClean="0"/>
              <a:t>)    https://www.youtube.com/watch?v=GPnillMETyA</a:t>
            </a:r>
          </a:p>
          <a:p>
            <a:r>
              <a:rPr lang="en-GB" altLang="en-US" b="1" dirty="0" smtClean="0"/>
              <a:t>NB </a:t>
            </a:r>
            <a:r>
              <a:rPr lang="en-GB" altLang="en-US" dirty="0" smtClean="0"/>
              <a:t>The teacher may want to explore the children's questions at this point and allow them to research their own answers. </a:t>
            </a:r>
            <a:r>
              <a:rPr lang="en-GB" altLang="en-US" dirty="0" err="1" smtClean="0"/>
              <a:t>Eg</a:t>
            </a:r>
            <a:r>
              <a:rPr lang="en-GB" altLang="en-US" dirty="0" smtClean="0"/>
              <a:t> interview the vicar, parents, Internet research. </a:t>
            </a:r>
          </a:p>
          <a:p>
            <a:endParaRPr lang="en-GB" altLang="en-US" dirty="0" smtClean="0"/>
          </a:p>
          <a:p>
            <a:endParaRPr lang="en-GB" altLang="en-US" dirty="0" smtClean="0"/>
          </a:p>
        </p:txBody>
      </p:sp>
      <p:sp>
        <p:nvSpPr>
          <p:cNvPr id="4" name="Slide Number Placeholder 3"/>
          <p:cNvSpPr>
            <a:spLocks noGrp="1"/>
          </p:cNvSpPr>
          <p:nvPr>
            <p:ph type="sldNum" sz="quarter" idx="5"/>
          </p:nvPr>
        </p:nvSpPr>
        <p:spPr/>
        <p:txBody>
          <a:bodyPr/>
          <a:lstStyle/>
          <a:p>
            <a:pPr>
              <a:defRPr/>
            </a:pPr>
            <a:fld id="{25A652AD-BF83-4D03-9D2D-931547998AE8}" type="slidenum">
              <a:rPr lang="en-GB" smtClean="0"/>
              <a:pPr>
                <a:defRPr/>
              </a:pPr>
              <a:t>8</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lnSpcReduction="10000"/>
          </a:bodyPr>
          <a:lstStyle/>
          <a:p>
            <a:pPr>
              <a:defRPr/>
            </a:pPr>
            <a:r>
              <a:rPr lang="en-GB" b="1" dirty="0" smtClean="0"/>
              <a:t>Teachers  Background Notes : </a:t>
            </a:r>
            <a:r>
              <a:rPr lang="en-GB" dirty="0" smtClean="0"/>
              <a:t>Explain we are now going to discuss these two videos in more depth and try to find out more. Ask the children to look at these questions above in small groups of 3-4. Give each group a set of questions. Ask them to Post-it suggested answers alongside the questions. Give them 15-20 </a:t>
            </a:r>
            <a:r>
              <a:rPr lang="en-GB" dirty="0" err="1" smtClean="0"/>
              <a:t>mins</a:t>
            </a:r>
            <a:r>
              <a:rPr lang="en-GB" dirty="0" smtClean="0"/>
              <a:t>.</a:t>
            </a:r>
          </a:p>
          <a:p>
            <a:pPr>
              <a:defRPr/>
            </a:pPr>
            <a:r>
              <a:rPr lang="en-GB" b="1" dirty="0" smtClean="0"/>
              <a:t>Ask: If not completed previously. </a:t>
            </a:r>
            <a:r>
              <a:rPr lang="en-GB" dirty="0" smtClean="0"/>
              <a:t>How can we find out more about confirmation? What would you like to find out? Eg interview the vicar, parents, research etc. Give the class time over a few days to do this. Collate all they find out on large display wall based on these questions.</a:t>
            </a:r>
          </a:p>
          <a:p>
            <a:pPr>
              <a:defRPr/>
            </a:pPr>
            <a:r>
              <a:rPr lang="en-GB" dirty="0" smtClean="0"/>
              <a:t> </a:t>
            </a:r>
            <a:r>
              <a:rPr lang="en-GB" b="1" dirty="0" smtClean="0"/>
              <a:t>NB Notes can be found on confirmation for teacher on the last slide.</a:t>
            </a:r>
            <a:endParaRPr lang="en-GB" b="1" dirty="0"/>
          </a:p>
        </p:txBody>
      </p:sp>
      <p:sp>
        <p:nvSpPr>
          <p:cNvPr id="4" name="Slide Number Placeholder 3"/>
          <p:cNvSpPr>
            <a:spLocks noGrp="1"/>
          </p:cNvSpPr>
          <p:nvPr>
            <p:ph type="sldNum" sz="quarter" idx="5"/>
          </p:nvPr>
        </p:nvSpPr>
        <p:spPr/>
        <p:txBody>
          <a:bodyPr/>
          <a:lstStyle/>
          <a:p>
            <a:pPr>
              <a:defRPr/>
            </a:pPr>
            <a:fld id="{626D00E9-6458-4A5C-8C4C-30421FCC6156}" type="slidenum">
              <a:rPr lang="en-GB" smtClean="0"/>
              <a:pPr>
                <a:defRPr/>
              </a:pPr>
              <a:t>9</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r>
              <a:rPr lang="en-GB" sz="1400" b="1" dirty="0" smtClean="0"/>
              <a:t>Teachers  Notes: After a few days ask: how did we get on with our research about confirmation? </a:t>
            </a:r>
            <a:r>
              <a:rPr lang="en-GB" sz="1400" dirty="0" smtClean="0"/>
              <a:t>Can we explain what happened in our first picture now (Show slide 7 again). Add ideas to display board.</a:t>
            </a:r>
          </a:p>
          <a:p>
            <a:pPr>
              <a:defRPr/>
            </a:pPr>
            <a:r>
              <a:rPr lang="en-GB" sz="1400" b="1" i="1" dirty="0" smtClean="0"/>
              <a:t>There are background Notes for the teacher on Confirmation see final slide in PowerPoint.</a:t>
            </a:r>
          </a:p>
          <a:p>
            <a:pPr>
              <a:defRPr/>
            </a:pPr>
            <a:r>
              <a:rPr lang="en-GB" sz="1400" b="1" dirty="0" smtClean="0"/>
              <a:t>NB</a:t>
            </a:r>
            <a:r>
              <a:rPr lang="en-GB" sz="1400" dirty="0" smtClean="0"/>
              <a:t> If may be helpful to </a:t>
            </a:r>
            <a:r>
              <a:rPr lang="en-GB" sz="1400" b="1" dirty="0" smtClean="0"/>
              <a:t>recap all the children know about baptism </a:t>
            </a:r>
            <a:r>
              <a:rPr lang="en-GB" sz="1400" dirty="0" smtClean="0"/>
              <a:t>at this point. SEE SLIDE 12 for photo if required. Think about how baptism links with confirmation, you may like to watch a video about infant baptism to remind the children what infant baptism is all about. Ensure whatever clip you use it is Anglican baptism you are watching eg https://www.youtube.com/watch?v=JNmghD143T0  </a:t>
            </a:r>
          </a:p>
          <a:p>
            <a:pPr>
              <a:defRPr/>
            </a:pPr>
            <a:r>
              <a:rPr lang="en-GB" sz="1400" dirty="0" smtClean="0"/>
              <a:t>For </a:t>
            </a:r>
            <a:r>
              <a:rPr lang="en-GB" sz="1400" b="1" i="1" dirty="0" smtClean="0"/>
              <a:t>infant baptism, adult baptism and confirmation all in one service</a:t>
            </a:r>
            <a:r>
              <a:rPr lang="en-GB" sz="1400" dirty="0" smtClean="0"/>
              <a:t>, you can use later scenes from a messy church video clip on confirmation. See https://www.youtube.com/watch?v=vJctZixRgrM</a:t>
            </a:r>
            <a:r>
              <a:rPr lang="en-GB" sz="1400" b="1" dirty="0" smtClean="0"/>
              <a:t> </a:t>
            </a:r>
            <a:r>
              <a:rPr lang="en-US" sz="13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or Google messy church Lichfield. </a:t>
            </a:r>
          </a:p>
          <a:p>
            <a:pPr>
              <a:defRPr/>
            </a:pPr>
            <a:r>
              <a:rPr lang="en-GB" sz="1400" b="1" dirty="0" smtClean="0"/>
              <a:t>NB Notes can be found on confirmation for teacher on the last slide.</a:t>
            </a:r>
          </a:p>
          <a:p>
            <a:pPr>
              <a:defRPr/>
            </a:pPr>
            <a:endParaRPr lang="en-GB" dirty="0"/>
          </a:p>
        </p:txBody>
      </p:sp>
      <p:sp>
        <p:nvSpPr>
          <p:cNvPr id="348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5F1C92F-52B3-4C1A-8658-ED951C07E375}" type="slidenum">
              <a:rPr lang="en-GB" smtClean="0"/>
              <a:pPr fontAlgn="base">
                <a:spcBef>
                  <a:spcPct val="0"/>
                </a:spcBef>
                <a:spcAft>
                  <a:spcPct val="0"/>
                </a:spcAft>
                <a:defRPr/>
              </a:pPr>
              <a:t>10</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18494865-A1C9-4521-9FBE-56C29B76FF3E}" type="datetimeFigureOut">
              <a:rPr lang="en-GB"/>
              <a:pPr>
                <a:defRPr/>
              </a:pPr>
              <a:t>17/04/2015</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A58AC18-2E2C-4A24-85C7-EE2B16137070}" type="slidenum">
              <a:rPr lang="en-GB"/>
              <a:pPr>
                <a:defRPr/>
              </a:pPr>
              <a:t>‹#›</a:t>
            </a:fld>
            <a:endParaRPr lang="en-GB"/>
          </a:p>
        </p:txBody>
      </p:sp>
    </p:spTree>
    <p:extLst>
      <p:ext uri="{BB962C8B-B14F-4D97-AF65-F5344CB8AC3E}">
        <p14:creationId xmlns:p14="http://schemas.microsoft.com/office/powerpoint/2010/main" val="1632453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AC558039-F025-4125-9D45-C20C36B6A0C8}" type="datetimeFigureOut">
              <a:rPr lang="en-GB"/>
              <a:pPr>
                <a:defRPr/>
              </a:pPr>
              <a:t>17/04/2015</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C1670DE-9DF4-49F2-B29F-3A4CA26B7921}" type="slidenum">
              <a:rPr lang="en-GB"/>
              <a:pPr>
                <a:defRPr/>
              </a:pPr>
              <a:t>‹#›</a:t>
            </a:fld>
            <a:endParaRPr lang="en-GB"/>
          </a:p>
        </p:txBody>
      </p:sp>
    </p:spTree>
    <p:extLst>
      <p:ext uri="{BB962C8B-B14F-4D97-AF65-F5344CB8AC3E}">
        <p14:creationId xmlns:p14="http://schemas.microsoft.com/office/powerpoint/2010/main" val="1934520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81191E8F-5A9E-440D-BAD3-E52D382937A6}" type="datetimeFigureOut">
              <a:rPr lang="en-GB"/>
              <a:pPr>
                <a:defRPr/>
              </a:pPr>
              <a:t>17/04/2015</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12359D1-DFA7-4829-907D-8E553BF00402}" type="slidenum">
              <a:rPr lang="en-GB"/>
              <a:pPr>
                <a:defRPr/>
              </a:pPr>
              <a:t>‹#›</a:t>
            </a:fld>
            <a:endParaRPr lang="en-GB"/>
          </a:p>
        </p:txBody>
      </p:sp>
    </p:spTree>
    <p:extLst>
      <p:ext uri="{BB962C8B-B14F-4D97-AF65-F5344CB8AC3E}">
        <p14:creationId xmlns:p14="http://schemas.microsoft.com/office/powerpoint/2010/main" val="1178086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90E95632-0931-4DAE-8F47-4365B00B545D}" type="datetimeFigureOut">
              <a:rPr lang="en-GB"/>
              <a:pPr>
                <a:defRPr/>
              </a:pPr>
              <a:t>17/04/2015</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8B5EA5F-EAB2-4349-835B-5706C37D436A}" type="slidenum">
              <a:rPr lang="en-GB"/>
              <a:pPr>
                <a:defRPr/>
              </a:pPr>
              <a:t>‹#›</a:t>
            </a:fld>
            <a:endParaRPr lang="en-GB"/>
          </a:p>
        </p:txBody>
      </p:sp>
    </p:spTree>
    <p:extLst>
      <p:ext uri="{BB962C8B-B14F-4D97-AF65-F5344CB8AC3E}">
        <p14:creationId xmlns:p14="http://schemas.microsoft.com/office/powerpoint/2010/main" val="262970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11FC82A-83E2-45E5-9F9E-DA8530A5765F}" type="datetimeFigureOut">
              <a:rPr lang="en-GB"/>
              <a:pPr>
                <a:defRPr/>
              </a:pPr>
              <a:t>17/04/2015</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0E4E5A3-5EAF-4742-8375-08DFA6AD8D54}" type="slidenum">
              <a:rPr lang="en-GB"/>
              <a:pPr>
                <a:defRPr/>
              </a:pPr>
              <a:t>‹#›</a:t>
            </a:fld>
            <a:endParaRPr lang="en-GB"/>
          </a:p>
        </p:txBody>
      </p:sp>
    </p:spTree>
    <p:extLst>
      <p:ext uri="{BB962C8B-B14F-4D97-AF65-F5344CB8AC3E}">
        <p14:creationId xmlns:p14="http://schemas.microsoft.com/office/powerpoint/2010/main" val="301943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418C3949-D848-41BA-A483-53A0AC490341}" type="datetimeFigureOut">
              <a:rPr lang="en-GB"/>
              <a:pPr>
                <a:defRPr/>
              </a:pPr>
              <a:t>17/04/2015</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838FEC2C-DEBA-4A7D-A7DF-68456DBAA7A6}" type="slidenum">
              <a:rPr lang="en-GB"/>
              <a:pPr>
                <a:defRPr/>
              </a:pPr>
              <a:t>‹#›</a:t>
            </a:fld>
            <a:endParaRPr lang="en-GB"/>
          </a:p>
        </p:txBody>
      </p:sp>
    </p:spTree>
    <p:extLst>
      <p:ext uri="{BB962C8B-B14F-4D97-AF65-F5344CB8AC3E}">
        <p14:creationId xmlns:p14="http://schemas.microsoft.com/office/powerpoint/2010/main" val="1093156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C59160AC-8B0A-4FFC-BAB8-FCF6462EC831}" type="datetimeFigureOut">
              <a:rPr lang="en-GB"/>
              <a:pPr>
                <a:defRPr/>
              </a:pPr>
              <a:t>17/04/2015</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403AD11C-D48D-4309-97D4-EB0033353F60}" type="slidenum">
              <a:rPr lang="en-GB"/>
              <a:pPr>
                <a:defRPr/>
              </a:pPr>
              <a:t>‹#›</a:t>
            </a:fld>
            <a:endParaRPr lang="en-GB"/>
          </a:p>
        </p:txBody>
      </p:sp>
    </p:spTree>
    <p:extLst>
      <p:ext uri="{BB962C8B-B14F-4D97-AF65-F5344CB8AC3E}">
        <p14:creationId xmlns:p14="http://schemas.microsoft.com/office/powerpoint/2010/main" val="4282583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CD6B0A1E-2AB3-4066-9B57-134475237E30}" type="datetimeFigureOut">
              <a:rPr lang="en-GB"/>
              <a:pPr>
                <a:defRPr/>
              </a:pPr>
              <a:t>17/04/2015</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A68DE7FC-ADF3-48B2-AC71-0411436C4F8D}" type="slidenum">
              <a:rPr lang="en-GB"/>
              <a:pPr>
                <a:defRPr/>
              </a:pPr>
              <a:t>‹#›</a:t>
            </a:fld>
            <a:endParaRPr lang="en-GB"/>
          </a:p>
        </p:txBody>
      </p:sp>
    </p:spTree>
    <p:extLst>
      <p:ext uri="{BB962C8B-B14F-4D97-AF65-F5344CB8AC3E}">
        <p14:creationId xmlns:p14="http://schemas.microsoft.com/office/powerpoint/2010/main" val="1794934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2DF5ACF-A3CC-416D-A64A-923619A3C411}" type="datetimeFigureOut">
              <a:rPr lang="en-GB"/>
              <a:pPr>
                <a:defRPr/>
              </a:pPr>
              <a:t>17/04/2015</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1230AC93-D126-455F-8333-820F3F4E9454}" type="slidenum">
              <a:rPr lang="en-GB"/>
              <a:pPr>
                <a:defRPr/>
              </a:pPr>
              <a:t>‹#›</a:t>
            </a:fld>
            <a:endParaRPr lang="en-GB"/>
          </a:p>
        </p:txBody>
      </p:sp>
    </p:spTree>
    <p:extLst>
      <p:ext uri="{BB962C8B-B14F-4D97-AF65-F5344CB8AC3E}">
        <p14:creationId xmlns:p14="http://schemas.microsoft.com/office/powerpoint/2010/main" val="458944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729CC5E-8562-47E9-8F18-094F49CECDCC}" type="datetimeFigureOut">
              <a:rPr lang="en-GB"/>
              <a:pPr>
                <a:defRPr/>
              </a:pPr>
              <a:t>17/04/2015</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5C33F5C6-10E6-49AD-B51D-136415127CD8}" type="slidenum">
              <a:rPr lang="en-GB"/>
              <a:pPr>
                <a:defRPr/>
              </a:pPr>
              <a:t>‹#›</a:t>
            </a:fld>
            <a:endParaRPr lang="en-GB"/>
          </a:p>
        </p:txBody>
      </p:sp>
    </p:spTree>
    <p:extLst>
      <p:ext uri="{BB962C8B-B14F-4D97-AF65-F5344CB8AC3E}">
        <p14:creationId xmlns:p14="http://schemas.microsoft.com/office/powerpoint/2010/main" val="1803664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DDCF143-273A-44EE-A046-07F21B833B4F}" type="datetimeFigureOut">
              <a:rPr lang="en-GB"/>
              <a:pPr>
                <a:defRPr/>
              </a:pPr>
              <a:t>17/04/2015</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EAD6DA21-8550-4496-B99A-B792424CEA33}" type="slidenum">
              <a:rPr lang="en-GB"/>
              <a:pPr>
                <a:defRPr/>
              </a:pPr>
              <a:t>‹#›</a:t>
            </a:fld>
            <a:endParaRPr lang="en-GB"/>
          </a:p>
        </p:txBody>
      </p:sp>
    </p:spTree>
    <p:extLst>
      <p:ext uri="{BB962C8B-B14F-4D97-AF65-F5344CB8AC3E}">
        <p14:creationId xmlns:p14="http://schemas.microsoft.com/office/powerpoint/2010/main" val="2487971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DC80BA99-FC36-4905-9D12-3D3899D6F9AE}" type="datetimeFigureOut">
              <a:rPr lang="en-GB"/>
              <a:pPr>
                <a:defRPr/>
              </a:pPr>
              <a:t>17/04/2015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82DD51C-0A14-45DE-BBCE-405A8C23E593}"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answers.microsoft.com/en-us/windows/forum/windows_vista-windows_programs/what-are-the-copyright-rules-concerning-use-of/741f069b-a52e-4688-b19e-dee05180fc3a" TargetMode="External"/><Relationship Id="rId2" Type="http://schemas.openxmlformats.org/officeDocument/2006/relationships/hyperlink" Target="http://office.microsoft.com/en-us/images/" TargetMode="External"/><Relationship Id="rId1" Type="http://schemas.openxmlformats.org/officeDocument/2006/relationships/slideLayout" Target="../slideLayouts/slideLayout2.xml"/><Relationship Id="rId4" Type="http://schemas.openxmlformats.org/officeDocument/2006/relationships/hyperlink" Target="http://www.bing.com/images/search?&amp;q=Catholic+Baptism&amp;qft=+filterui:license-L2_L3&amp;FORM=R5IR42"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image" Target="../media/image1.wmf"/><Relationship Id="rId7"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0.wmf"/></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0" y="0"/>
            <a:ext cx="9144000" cy="3600450"/>
          </a:xfrm>
          <a:solidFill>
            <a:schemeClr val="accent6">
              <a:lumMod val="40000"/>
              <a:lumOff val="60000"/>
            </a:schemeClr>
          </a:solidFill>
        </p:spPr>
        <p:txBody>
          <a:bodyPr/>
          <a:lstStyle/>
          <a:p>
            <a:pPr>
              <a:defRPr/>
            </a:pPr>
            <a:r>
              <a:rPr lang="en-GB" altLang="en-US" dirty="0" smtClean="0"/>
              <a:t>The Holy Spirit</a:t>
            </a:r>
          </a:p>
        </p:txBody>
      </p:sp>
      <p:sp>
        <p:nvSpPr>
          <p:cNvPr id="3" name="Subtitle 2"/>
          <p:cNvSpPr>
            <a:spLocks noGrp="1"/>
          </p:cNvSpPr>
          <p:nvPr>
            <p:ph type="subTitle" idx="1"/>
          </p:nvPr>
        </p:nvSpPr>
        <p:spPr>
          <a:xfrm>
            <a:off x="0" y="3213100"/>
            <a:ext cx="9144000" cy="3644900"/>
          </a:xfrm>
          <a:solidFill>
            <a:schemeClr val="accent6">
              <a:lumMod val="40000"/>
              <a:lumOff val="60000"/>
            </a:schemeClr>
          </a:solidFill>
        </p:spPr>
        <p:txBody>
          <a:bodyPr/>
          <a:lstStyle/>
          <a:p>
            <a:pPr>
              <a:defRPr/>
            </a:pPr>
            <a:r>
              <a:rPr lang="en-GB" dirty="0" smtClean="0">
                <a:solidFill>
                  <a:schemeClr val="tx1"/>
                </a:solidFill>
              </a:rPr>
              <a:t>Key Stage 2</a:t>
            </a:r>
            <a:endParaRPr lang="en-GB"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4" descr="C:\Users\Sue\AppData\Local\Microsoft\Windows\Temporary Internet Files\Content.IE5\K3H7BB1N\MC90035594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2588" y="2133600"/>
            <a:ext cx="2411412" cy="383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a:xfrm>
            <a:off x="734151" y="260648"/>
            <a:ext cx="7314503" cy="1015663"/>
          </a:xfrm>
          <a:prstGeom prst="rect">
            <a:avLst/>
          </a:prstGeom>
          <a:noFill/>
        </p:spPr>
        <p:txBody>
          <a:bodyPr wrap="none">
            <a:spAutoFit/>
            <a:scene3d>
              <a:camera prst="orthographicFront"/>
              <a:lightRig rig="glow" dir="tl">
                <a:rot lat="0" lon="0" rev="5400000"/>
              </a:lightRig>
            </a:scene3d>
            <a:sp3d contourW="12700">
              <a:bevelT w="25400" h="25400"/>
              <a:contourClr>
                <a:schemeClr val="accent6">
                  <a:shade val="73000"/>
                </a:schemeClr>
              </a:contourClr>
            </a:sp3d>
          </a:bodyPr>
          <a:lstStyle/>
          <a:p>
            <a:pPr algn="ctr" fontAlgn="auto">
              <a:spcBef>
                <a:spcPts val="0"/>
              </a:spcBef>
              <a:spcAft>
                <a:spcPts val="0"/>
              </a:spcAft>
              <a:defRPr/>
            </a:pPr>
            <a:r>
              <a:rPr lang="en-US" sz="6000" b="1" dirty="0">
                <a:ln w="11430"/>
                <a:solidFill>
                  <a:srgbClr val="0070C0"/>
                </a:solidFill>
                <a:effectLst>
                  <a:outerShdw blurRad="80000" dist="40000" dir="5040000" algn="tl">
                    <a:srgbClr val="000000">
                      <a:alpha val="30000"/>
                    </a:srgbClr>
                  </a:outerShdw>
                </a:effectLst>
                <a:latin typeface="+mn-lt"/>
                <a:cs typeface="+mn-cs"/>
              </a:rPr>
              <a:t>What did we find out?</a:t>
            </a:r>
          </a:p>
        </p:txBody>
      </p:sp>
      <p:sp>
        <p:nvSpPr>
          <p:cNvPr id="7" name="Flowchart: Punched Tape 6"/>
          <p:cNvSpPr/>
          <p:nvPr/>
        </p:nvSpPr>
        <p:spPr>
          <a:xfrm>
            <a:off x="611188" y="1989138"/>
            <a:ext cx="5689600" cy="4391025"/>
          </a:xfrm>
          <a:prstGeom prst="flowChartPunchedTap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7200" b="1" dirty="0">
                <a:solidFill>
                  <a:schemeClr val="tx1"/>
                </a:solidFill>
              </a:rPr>
              <a:t>Confirmation</a:t>
            </a:r>
            <a:r>
              <a:rPr lang="en-GB" sz="7200" b="1" dirty="0"/>
              <a:t> </a:t>
            </a:r>
          </a:p>
          <a:p>
            <a:pPr algn="ctr">
              <a:defRPr/>
            </a:pPr>
            <a:endParaRPr lang="en-GB" sz="32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endParaRPr lang="en-GB" altLang="en-US" smtClean="0"/>
          </a:p>
        </p:txBody>
      </p:sp>
      <p:sp>
        <p:nvSpPr>
          <p:cNvPr id="12291" name="Content Placeholder 2"/>
          <p:cNvSpPr>
            <a:spLocks noGrp="1"/>
          </p:cNvSpPr>
          <p:nvPr>
            <p:ph idx="1"/>
          </p:nvPr>
        </p:nvSpPr>
        <p:spPr/>
        <p:txBody>
          <a:bodyPr/>
          <a:lstStyle/>
          <a:p>
            <a:endParaRPr lang="en-GB" altLang="en-US" smtClean="0"/>
          </a:p>
        </p:txBody>
      </p:sp>
      <p:pic>
        <p:nvPicPr>
          <p:cNvPr id="12292" name="Picture 2" descr="C:\Users\Sue\Downloads\5789181010_69453ab4a2_z.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4" descr="baptism_2.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ular Callout 4"/>
          <p:cNvSpPr/>
          <p:nvPr/>
        </p:nvSpPr>
        <p:spPr>
          <a:xfrm>
            <a:off x="323850" y="404813"/>
            <a:ext cx="4752975" cy="3241675"/>
          </a:xfrm>
          <a:prstGeom prst="wedgeRectCallout">
            <a:avLst>
              <a:gd name="adj1" fmla="val -20316"/>
              <a:gd name="adj2" fmla="val 79854"/>
            </a:avLst>
          </a:prstGeom>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endParaRPr lang="en-GB"/>
          </a:p>
        </p:txBody>
      </p:sp>
      <p:sp>
        <p:nvSpPr>
          <p:cNvPr id="2" name="Title 1"/>
          <p:cNvSpPr>
            <a:spLocks noGrp="1"/>
          </p:cNvSpPr>
          <p:nvPr>
            <p:ph type="title"/>
          </p:nvPr>
        </p:nvSpPr>
        <p:spPr>
          <a:xfrm>
            <a:off x="468313" y="908050"/>
            <a:ext cx="7775575" cy="1368425"/>
          </a:xfrm>
        </p:spPr>
        <p:txBody>
          <a:bodyPr rtlCol="0">
            <a:normAutofit fontScale="90000"/>
          </a:bodyPr>
          <a:lstStyle/>
          <a:p>
            <a:pPr algn="l" fontAlgn="auto">
              <a:spcAft>
                <a:spcPts val="0"/>
              </a:spcAft>
              <a:defRPr/>
            </a:pPr>
            <a:r>
              <a:rPr lang="en-GB" dirty="0" smtClean="0"/>
              <a:t> </a:t>
            </a:r>
            <a:br>
              <a:rPr lang="en-GB" dirty="0" smtClean="0"/>
            </a:br>
            <a:r>
              <a:rPr lang="en-GB" dirty="0" smtClean="0"/>
              <a:t/>
            </a:r>
            <a:br>
              <a:rPr lang="en-GB" dirty="0" smtClean="0"/>
            </a:br>
            <a:r>
              <a:rPr lang="en-GB" sz="3100" dirty="0" smtClean="0">
                <a:latin typeface="Arial" pitchFamily="34" charset="0"/>
                <a:cs typeface="Arial" pitchFamily="34" charset="0"/>
              </a:rPr>
              <a:t>A conversation between a </a:t>
            </a:r>
            <a:br>
              <a:rPr lang="en-GB" sz="3100" dirty="0" smtClean="0">
                <a:latin typeface="Arial" pitchFamily="34" charset="0"/>
                <a:cs typeface="Arial" pitchFamily="34" charset="0"/>
              </a:rPr>
            </a:br>
            <a:r>
              <a:rPr lang="en-GB" sz="3100" dirty="0" smtClean="0">
                <a:latin typeface="Arial" pitchFamily="34" charset="0"/>
                <a:cs typeface="Arial" pitchFamily="34" charset="0"/>
              </a:rPr>
              <a:t>friend and someone who</a:t>
            </a:r>
            <a:br>
              <a:rPr lang="en-GB" sz="3100" dirty="0" smtClean="0">
                <a:latin typeface="Arial" pitchFamily="34" charset="0"/>
                <a:cs typeface="Arial" pitchFamily="34" charset="0"/>
              </a:rPr>
            </a:br>
            <a:r>
              <a:rPr lang="en-GB" sz="3100" dirty="0" smtClean="0">
                <a:latin typeface="Arial" pitchFamily="34" charset="0"/>
                <a:cs typeface="Arial" pitchFamily="34" charset="0"/>
              </a:rPr>
              <a:t>just attended a confirmation.</a:t>
            </a:r>
            <a:br>
              <a:rPr lang="en-GB" sz="3100" dirty="0" smtClean="0">
                <a:latin typeface="Arial" pitchFamily="34" charset="0"/>
                <a:cs typeface="Arial" pitchFamily="34" charset="0"/>
              </a:rPr>
            </a:br>
            <a:r>
              <a:rPr lang="en-GB" sz="3100" dirty="0" smtClean="0">
                <a:latin typeface="Arial" pitchFamily="34" charset="0"/>
                <a:cs typeface="Arial" pitchFamily="34" charset="0"/>
              </a:rPr>
              <a:t>Explain what part you think</a:t>
            </a:r>
            <a:br>
              <a:rPr lang="en-GB" sz="3100" dirty="0" smtClean="0">
                <a:latin typeface="Arial" pitchFamily="34" charset="0"/>
                <a:cs typeface="Arial" pitchFamily="34" charset="0"/>
              </a:rPr>
            </a:br>
            <a:r>
              <a:rPr lang="en-GB" sz="3100" dirty="0" smtClean="0">
                <a:latin typeface="Arial" pitchFamily="34" charset="0"/>
                <a:cs typeface="Arial" pitchFamily="34" charset="0"/>
              </a:rPr>
              <a:t>the Holy Spirit played on the</a:t>
            </a:r>
            <a:br>
              <a:rPr lang="en-GB" sz="3100" dirty="0" smtClean="0">
                <a:latin typeface="Arial" pitchFamily="34" charset="0"/>
                <a:cs typeface="Arial" pitchFamily="34" charset="0"/>
              </a:rPr>
            </a:br>
            <a:r>
              <a:rPr lang="en-GB" sz="3100" dirty="0" smtClean="0">
                <a:latin typeface="Arial" pitchFamily="34" charset="0"/>
                <a:cs typeface="Arial" pitchFamily="34" charset="0"/>
              </a:rPr>
              <a:t>day.</a:t>
            </a:r>
            <a:r>
              <a:rPr lang="en-GB" dirty="0" smtClean="0"/>
              <a:t/>
            </a:r>
            <a:br>
              <a:rPr lang="en-GB" dirty="0" smtClean="0"/>
            </a:br>
            <a:endParaRPr lang="en-GB" dirty="0"/>
          </a:p>
        </p:txBody>
      </p:sp>
      <p:sp>
        <p:nvSpPr>
          <p:cNvPr id="14340" name="Content Placeholder 2"/>
          <p:cNvSpPr>
            <a:spLocks noGrp="1"/>
          </p:cNvSpPr>
          <p:nvPr>
            <p:ph idx="1"/>
          </p:nvPr>
        </p:nvSpPr>
        <p:spPr>
          <a:xfrm>
            <a:off x="457200" y="3716338"/>
            <a:ext cx="8229600" cy="2409825"/>
          </a:xfrm>
        </p:spPr>
        <p:txBody>
          <a:bodyPr/>
          <a:lstStyle/>
          <a:p>
            <a:pPr>
              <a:buFont typeface="Arial" charset="0"/>
              <a:buNone/>
            </a:pPr>
            <a:endParaRPr lang="en-GB" altLang="en-US" sz="4800" smtClean="0"/>
          </a:p>
          <a:p>
            <a:pPr>
              <a:buFont typeface="Arial" charset="0"/>
              <a:buNone/>
            </a:pPr>
            <a:r>
              <a:rPr lang="en-GB" altLang="en-US" sz="8000" smtClean="0"/>
              <a:t>  Role Play</a:t>
            </a:r>
          </a:p>
        </p:txBody>
      </p:sp>
      <p:pic>
        <p:nvPicPr>
          <p:cNvPr id="14341" name="Picture 4" descr="C:\Users\Sue\AppData\Local\Microsoft\Windows\Temporary Internet Files\Content.IE5\3N0H8RUL\MC900097617[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39194">
            <a:off x="5248275" y="930275"/>
            <a:ext cx="3382963" cy="431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loud Callout 4"/>
          <p:cNvSpPr/>
          <p:nvPr/>
        </p:nvSpPr>
        <p:spPr>
          <a:xfrm>
            <a:off x="1042988" y="836613"/>
            <a:ext cx="7489825" cy="5256212"/>
          </a:xfrm>
          <a:prstGeom prst="cloudCallout">
            <a:avLst>
              <a:gd name="adj1" fmla="val -17917"/>
              <a:gd name="adj2" fmla="val 57048"/>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5363" name="TextBox 5"/>
          <p:cNvSpPr txBox="1">
            <a:spLocks noChangeArrowheads="1"/>
          </p:cNvSpPr>
          <p:nvPr/>
        </p:nvSpPr>
        <p:spPr bwMode="auto">
          <a:xfrm>
            <a:off x="2411413" y="1700213"/>
            <a:ext cx="5111750" cy="304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3200" b="1" i="1"/>
              <a:t>Why do Christians sometimes get confirmed?</a:t>
            </a:r>
          </a:p>
          <a:p>
            <a:pPr eaLnBrk="1" hangingPunct="1"/>
            <a:r>
              <a:rPr lang="en-GB" altLang="en-US" sz="3200" b="1" i="1"/>
              <a:t>What part do you think the Holy Spirit plays?</a:t>
            </a:r>
          </a:p>
          <a:p>
            <a:pPr eaLnBrk="1" hangingPunct="1"/>
            <a:r>
              <a:rPr lang="en-GB" altLang="en-US" sz="3200" b="1" i="1"/>
              <a:t>What happens next?</a:t>
            </a:r>
          </a:p>
        </p:txBody>
      </p:sp>
      <p:sp>
        <p:nvSpPr>
          <p:cNvPr id="15364" name="TextBox 3"/>
          <p:cNvSpPr txBox="1">
            <a:spLocks noChangeArrowheads="1"/>
          </p:cNvSpPr>
          <p:nvPr/>
        </p:nvSpPr>
        <p:spPr bwMode="auto">
          <a:xfrm>
            <a:off x="250825" y="549275"/>
            <a:ext cx="28082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3600">
                <a:latin typeface="Calibri" pitchFamily="34" charset="0"/>
              </a:rPr>
              <a:t>Thinking Time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323850" y="0"/>
            <a:ext cx="8229600" cy="417513"/>
          </a:xfrm>
        </p:spPr>
        <p:txBody>
          <a:bodyPr/>
          <a:lstStyle/>
          <a:p>
            <a:pPr algn="l"/>
            <a:r>
              <a:rPr lang="en-GB" altLang="en-US" sz="1600" b="1" smtClean="0"/>
              <a:t>Teachers background notes: Anglican Confirmation</a:t>
            </a:r>
          </a:p>
        </p:txBody>
      </p:sp>
      <p:sp>
        <p:nvSpPr>
          <p:cNvPr id="16387" name="Content Placeholder 2"/>
          <p:cNvSpPr>
            <a:spLocks noGrp="1"/>
          </p:cNvSpPr>
          <p:nvPr>
            <p:ph idx="1"/>
          </p:nvPr>
        </p:nvSpPr>
        <p:spPr>
          <a:xfrm>
            <a:off x="0" y="404813"/>
            <a:ext cx="9144000" cy="6453187"/>
          </a:xfrm>
        </p:spPr>
        <p:txBody>
          <a:bodyPr/>
          <a:lstStyle/>
          <a:p>
            <a:r>
              <a:rPr lang="en-GB" altLang="en-US" sz="1200" smtClean="0"/>
              <a:t>What we now call confirmation was originally part of a wider ceremony of Christian initiation. It only became a separate rite when bishops were no longer able to preside at all baptisms. When a baby is baptised, parents and godparents make promises on their behalf.</a:t>
            </a:r>
          </a:p>
          <a:p>
            <a:r>
              <a:rPr lang="en-GB" altLang="en-US" sz="1200" smtClean="0"/>
              <a:t>As a separate rite, confirmation is an affirmation of promises made at baptism. Confirmation marks the point in the Christian journey in which those who have been baptised affirm for themselves the faith into which they have been baptised  &amp; their intention to live a life of responsible and committed discipleship. Through prayer &amp; the laying on of hands by the confirming bishop, the Church asks God to give them power through the Holy Spirit to enable them to live in this way. Confirmation happens in Anglican and Catholic churches. </a:t>
            </a:r>
          </a:p>
          <a:p>
            <a:r>
              <a:rPr lang="en-GB" altLang="en-US" sz="1200" smtClean="0"/>
              <a:t>Before people are confirmed candidates may go to‘ classes’. Here they will learn about important Christian beliefs ready for when they make their own promises before God. The purpose of confirmation preparation is to ensure that those who are confirmed have a proper understanding of what it means to live as a disciple of Christ within the life of the Church of England. </a:t>
            </a:r>
          </a:p>
          <a:p>
            <a:r>
              <a:rPr lang="en-GB" altLang="en-US" sz="1200" smtClean="0"/>
              <a:t> The Bishop asks the people being confirmed if they have been baptised. Anyone who has not been baptised will be baptised first.  For those who have been baptised already they will be asked if they are willing to affirm their faith in Jesus Christ. Candidates join with the bishop and the rest of the congregation in reciting the Apostles’ Creed as an expression of the Christian faith into which they were baptised and which they are now affirming for themselves. In the service sometimes people being confirmed may talk about why they believe in Jesus and want to be confirmed.  This is called a testimony.  Some people may then be signed or sprinkled with water as a reminder of their baptism and of their need to remain faithful to the commitment to God. Using words based on Isaiah 11:2, the bishop leads the people in praying for the Holy Spirit to rest upon those being confirmed and following this confirmation prayer the bishop addresses each candidate by name and says:</a:t>
            </a:r>
          </a:p>
          <a:p>
            <a:r>
              <a:rPr lang="en-GB" altLang="en-US" sz="1200" smtClean="0"/>
              <a:t>‘[Name] God has called you by name and made you his own.’  When it is time for the confirmation each person comes to the front in turn and kneels down. The bishop then lays his hand on the head of each candidate, saying ‘Confirm, O Lord, your servant [Name] with your Holy Spirit.’ Each candidate replies </a:t>
            </a:r>
            <a:r>
              <a:rPr lang="en-GB" altLang="en-US" sz="1200" i="1" smtClean="0"/>
              <a:t>Amen.</a:t>
            </a:r>
            <a:r>
              <a:rPr lang="en-GB" altLang="en-US" sz="1200" smtClean="0"/>
              <a:t> The Bishop says, ‘God has called you by name and made you his own.’ or ‘Confirm your servant xxx with your Holy Spirit.</a:t>
            </a:r>
          </a:p>
          <a:p>
            <a:r>
              <a:rPr lang="en-GB" altLang="en-US" sz="1200" smtClean="0"/>
              <a:t>When all have been confirmed in this way, the bishop invites the congregation to join with him in praying:</a:t>
            </a:r>
          </a:p>
          <a:p>
            <a:pPr>
              <a:buFont typeface="Arial" charset="0"/>
              <a:buNone/>
            </a:pPr>
            <a:r>
              <a:rPr lang="en-GB" altLang="en-US" sz="1200" smtClean="0"/>
              <a:t>	‘Defend, O Lord, these your servants with your heavenly grace, that they may continue yours for ever, and daily increase in your Holy Spirit more and more until they come to your everlasting kingdom. Amen.’</a:t>
            </a:r>
          </a:p>
          <a:p>
            <a:r>
              <a:rPr lang="en-GB" altLang="en-US" sz="1200" smtClean="0"/>
              <a:t>The bishop may then use words of commissioning in which the candidates are able to express their determination, with the help of God, </a:t>
            </a:r>
          </a:p>
          <a:p>
            <a:pPr>
              <a:buFont typeface="Arial" charset="0"/>
              <a:buNone/>
            </a:pPr>
            <a:r>
              <a:rPr lang="en-GB" altLang="en-US" sz="1200" smtClean="0"/>
              <a:t>	through the Holy Spirit to live life as a Christian . Sometimes candidates may also be anointed with oil as an additional sign of their anointing by the Holy Spirit.</a:t>
            </a:r>
          </a:p>
          <a:p>
            <a:r>
              <a:rPr lang="en-GB" altLang="en-US" sz="1200" smtClean="0"/>
              <a:t>Anyone may be confirmed who has been baptised, who is old enough to answer responsibly for themselves, and who has received appropriate preparation. The local bishop may set an age limit.</a:t>
            </a:r>
          </a:p>
          <a:p>
            <a:endParaRPr lang="en-GB" altLang="en-US" sz="1200" smtClean="0"/>
          </a:p>
          <a:p>
            <a:pPr>
              <a:buFont typeface="Arial" charset="0"/>
              <a:buNone/>
            </a:pPr>
            <a:endParaRPr lang="en-GB" altLang="en-US" sz="12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274638"/>
            <a:ext cx="8229600" cy="706437"/>
          </a:xfrm>
        </p:spPr>
        <p:txBody>
          <a:bodyPr/>
          <a:lstStyle/>
          <a:p>
            <a:pPr eaLnBrk="1" hangingPunct="1"/>
            <a:r>
              <a:rPr lang="en-GB" altLang="en-US" sz="3200" smtClean="0"/>
              <a:t>Notes for using images</a:t>
            </a:r>
          </a:p>
        </p:txBody>
      </p:sp>
      <p:sp>
        <p:nvSpPr>
          <p:cNvPr id="3" name="Content Placeholder 2"/>
          <p:cNvSpPr>
            <a:spLocks noGrp="1"/>
          </p:cNvSpPr>
          <p:nvPr>
            <p:ph idx="1"/>
          </p:nvPr>
        </p:nvSpPr>
        <p:spPr>
          <a:xfrm>
            <a:off x="395288" y="1052513"/>
            <a:ext cx="8229600" cy="5616575"/>
          </a:xfrm>
        </p:spPr>
        <p:txBody>
          <a:bodyPr rtlCol="0">
            <a:normAutofit fontScale="92500" lnSpcReduction="20000"/>
          </a:bodyPr>
          <a:lstStyle/>
          <a:p>
            <a:pPr marL="457200" indent="-457200" eaLnBrk="1" fontAlgn="auto" hangingPunct="1">
              <a:spcAft>
                <a:spcPts val="0"/>
              </a:spcAft>
              <a:buFont typeface="Arial" charset="0"/>
              <a:buNone/>
              <a:defRPr/>
            </a:pPr>
            <a:r>
              <a:rPr lang="en-GB" sz="2400" b="1" dirty="0" smtClean="0"/>
              <a:t>Internet Images: </a:t>
            </a:r>
            <a:r>
              <a:rPr lang="en-GB" sz="2000" dirty="0" smtClean="0"/>
              <a:t>Schools must credit the images as per the information </a:t>
            </a:r>
          </a:p>
          <a:p>
            <a:pPr marL="457200" indent="-457200" eaLnBrk="1" fontAlgn="auto" hangingPunct="1">
              <a:spcAft>
                <a:spcPts val="0"/>
              </a:spcAft>
              <a:buFont typeface="Arial" charset="0"/>
              <a:buNone/>
              <a:defRPr/>
            </a:pPr>
            <a:r>
              <a:rPr lang="en-GB" sz="2000" dirty="0" smtClean="0"/>
              <a:t>below if  they are reproduced.  </a:t>
            </a:r>
          </a:p>
          <a:p>
            <a:pPr>
              <a:buFont typeface="Arial" charset="0"/>
              <a:buNone/>
              <a:defRPr/>
            </a:pPr>
            <a:endParaRPr lang="en-GB" sz="2000" b="1" dirty="0" smtClean="0"/>
          </a:p>
          <a:p>
            <a:pPr marL="457200" indent="-457200" eaLnBrk="1" fontAlgn="auto" hangingPunct="1">
              <a:spcAft>
                <a:spcPts val="0"/>
              </a:spcAft>
              <a:buFont typeface="Arial" charset="0"/>
              <a:buNone/>
              <a:defRPr/>
            </a:pPr>
            <a:r>
              <a:rPr lang="en-GB" sz="2000" b="1" dirty="0" smtClean="0"/>
              <a:t>All images are copyright free and found in the Microsoft office collection. </a:t>
            </a:r>
          </a:p>
          <a:p>
            <a:pPr marL="457200" indent="-457200" eaLnBrk="1" fontAlgn="auto" hangingPunct="1">
              <a:spcAft>
                <a:spcPts val="0"/>
              </a:spcAft>
              <a:buFont typeface="Arial" charset="0"/>
              <a:buNone/>
              <a:defRPr/>
            </a:pPr>
            <a:r>
              <a:rPr lang="en-GB" sz="2000" b="1" dirty="0" smtClean="0"/>
              <a:t>	See </a:t>
            </a:r>
            <a:r>
              <a:rPr lang="en-GB" sz="2000" b="1" dirty="0" smtClean="0">
                <a:hlinkClick r:id="rId2"/>
              </a:rPr>
              <a:t>http://office.microsoft.com/en-us/images/</a:t>
            </a:r>
            <a:endParaRPr lang="en-GB" sz="2000" b="1" dirty="0" smtClean="0"/>
          </a:p>
          <a:p>
            <a:pPr marL="457200" indent="-457200" eaLnBrk="1" fontAlgn="auto" hangingPunct="1">
              <a:spcAft>
                <a:spcPts val="0"/>
              </a:spcAft>
              <a:buFont typeface="Arial" charset="0"/>
              <a:buNone/>
              <a:defRPr/>
            </a:pPr>
            <a:r>
              <a:rPr lang="en-GB" sz="2000" b="1" dirty="0" smtClean="0">
                <a:hlinkClick r:id="rId3"/>
              </a:rPr>
              <a:t>http://answers.microsoft.com/en-us/windows/forum/windows_vista-windows_programs/what-are-the-copyright-rules-concerning-use-of/741f069b-a52e-4688-b19e-dee05180fc3a</a:t>
            </a:r>
            <a:endParaRPr lang="en-GB" sz="2000" b="1" dirty="0" smtClean="0"/>
          </a:p>
          <a:p>
            <a:pPr marL="457200" indent="-457200" eaLnBrk="1" fontAlgn="auto" hangingPunct="1">
              <a:spcAft>
                <a:spcPts val="0"/>
              </a:spcAft>
              <a:buFont typeface="Arial" charset="0"/>
              <a:buNone/>
              <a:defRPr/>
            </a:pPr>
            <a:endParaRPr lang="en-GB" sz="2000" b="1" dirty="0" smtClean="0"/>
          </a:p>
          <a:p>
            <a:pPr marL="457200" indent="-457200" eaLnBrk="1" fontAlgn="auto" hangingPunct="1">
              <a:spcAft>
                <a:spcPts val="0"/>
              </a:spcAft>
              <a:buFont typeface="Arial" charset="0"/>
              <a:buNone/>
              <a:defRPr/>
            </a:pPr>
            <a:r>
              <a:rPr lang="en-GB" sz="2000" b="1" dirty="0" smtClean="0"/>
              <a:t>Slide 7 &amp; Slide 12 : Found on Flickr.com at website photograph taken by </a:t>
            </a:r>
            <a:r>
              <a:rPr lang="en-GB" sz="2000" b="1" dirty="0" err="1" smtClean="0"/>
              <a:t>bquad</a:t>
            </a:r>
            <a:r>
              <a:rPr lang="en-GB" sz="2000" b="1" dirty="0" smtClean="0"/>
              <a:t> 2011 2011 05 09_Confirmation_3646</a:t>
            </a:r>
          </a:p>
          <a:p>
            <a:pPr marL="457200" indent="-457200" eaLnBrk="1" fontAlgn="auto" hangingPunct="1">
              <a:spcAft>
                <a:spcPts val="0"/>
              </a:spcAft>
              <a:buFont typeface="Arial" charset="0"/>
              <a:buNone/>
              <a:defRPr/>
            </a:pPr>
            <a:r>
              <a:rPr lang="en-GB" sz="2000" dirty="0" smtClean="0"/>
              <a:t>https://www.flickr.com/photos/bquad/5789181010/in/photolist-9Pz4PG-9Pz4JS-9Pz4Ed-9Pz4z7-9PwdPX-9PwdJD-9Pz4iA-9PwdxP-9PwdsD-9PwdnD-9Pwdi4-9Pz3Ru-9Pz3Ky-9Pz3ES-9PwcUk-9PwcPn-9PwcJ6-9Pz3ds-9Pz385-9Pz31C-9Pwcgp-9Pz2Qb-9Pwc5F-9PwbZa-9Pz2x3-9PwbN8-9PwbGv-9Pz2f5-9Pwbw4-9PwbrD-9Pz1Zd-9Pwbfi-9Pwb9i-9Pz1FL-9PwaXg-9PwaRe-9Pz1nf-9PyZY3-9PyVZ7-9Pz1gf-9Pwaxn-9Pwarv-9Pwafi-9PyZKb-9PyZC7-9Pw9UM-9PyZqG-9Pw9He-9PyZdN-9Pw9vF</a:t>
            </a:r>
          </a:p>
          <a:p>
            <a:pPr marL="457200" indent="-457200" eaLnBrk="1" fontAlgn="auto" hangingPunct="1">
              <a:spcAft>
                <a:spcPts val="0"/>
              </a:spcAft>
              <a:buFont typeface="Arial" charset="0"/>
              <a:buNone/>
              <a:defRPr/>
            </a:pPr>
            <a:r>
              <a:rPr lang="en-GB" sz="2000" dirty="0" smtClean="0">
                <a:hlinkClick r:id="rId4"/>
              </a:rPr>
              <a:t>Infant Baptism:   http://www.bing.com/images/search?&amp;q=Catholic+Baptism&amp;qft=+filterui:license-L2_L3&amp;FORM=R5IR42</a:t>
            </a:r>
            <a:endParaRPr lang="en-GB" sz="2000" dirty="0" smtClean="0"/>
          </a:p>
          <a:p>
            <a:pPr marL="457200" indent="-457200" eaLnBrk="1" fontAlgn="auto" hangingPunct="1">
              <a:spcAft>
                <a:spcPts val="0"/>
              </a:spcAft>
              <a:buFont typeface="Arial" charset="0"/>
              <a:buNone/>
              <a:defRPr/>
            </a:pPr>
            <a:endParaRPr lang="en-GB" sz="2000" dirty="0" smtClean="0"/>
          </a:p>
          <a:p>
            <a:pPr marL="457200" indent="-457200" eaLnBrk="1" fontAlgn="auto" hangingPunct="1">
              <a:spcAft>
                <a:spcPts val="0"/>
              </a:spcAft>
              <a:buFont typeface="Arial" charset="0"/>
              <a:buNone/>
              <a:defRPr/>
            </a:pPr>
            <a:endParaRPr lang="en-GB" sz="20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260350"/>
            <a:ext cx="8713788" cy="706438"/>
          </a:xfrm>
          <a:solidFill>
            <a:schemeClr val="accent6">
              <a:lumMod val="40000"/>
              <a:lumOff val="60000"/>
            </a:schemeClr>
          </a:solidFill>
          <a:ln>
            <a:solidFill>
              <a:srgbClr val="FFC000"/>
            </a:solidFill>
          </a:ln>
        </p:spPr>
        <p:style>
          <a:lnRef idx="1">
            <a:schemeClr val="accent1"/>
          </a:lnRef>
          <a:fillRef idx="2">
            <a:schemeClr val="accent1"/>
          </a:fillRef>
          <a:effectRef idx="1">
            <a:schemeClr val="accent1"/>
          </a:effectRef>
          <a:fontRef idx="minor">
            <a:schemeClr val="dk1"/>
          </a:fontRef>
        </p:style>
        <p:txBody>
          <a:bodyPr rtlCol="0">
            <a:normAutofit fontScale="90000"/>
          </a:bodyPr>
          <a:lstStyle/>
          <a:p>
            <a:pPr eaLnBrk="1" fontAlgn="auto" hangingPunct="1">
              <a:spcAft>
                <a:spcPts val="0"/>
              </a:spcAft>
              <a:defRPr/>
            </a:pPr>
            <a:r>
              <a:rPr lang="en-GB" i="1" dirty="0" smtClean="0"/>
              <a:t>PowerPoint Introduction</a:t>
            </a:r>
            <a:endParaRPr lang="en-GB" i="1" dirty="0"/>
          </a:p>
        </p:txBody>
      </p:sp>
      <p:sp>
        <p:nvSpPr>
          <p:cNvPr id="3" name="Content Placeholder 2"/>
          <p:cNvSpPr>
            <a:spLocks noGrp="1"/>
          </p:cNvSpPr>
          <p:nvPr>
            <p:ph idx="1"/>
          </p:nvPr>
        </p:nvSpPr>
        <p:spPr>
          <a:xfrm>
            <a:off x="179388" y="1052513"/>
            <a:ext cx="8713787" cy="5545137"/>
          </a:xfrm>
          <a:ln w="28575">
            <a:solidFill>
              <a:srgbClr val="FFC000"/>
            </a:solidFill>
          </a:ln>
        </p:spPr>
        <p:txBody>
          <a:bodyPr rtlCol="0">
            <a:normAutofit fontScale="25000" lnSpcReduction="20000"/>
          </a:bodyPr>
          <a:lstStyle/>
          <a:p>
            <a:pPr eaLnBrk="1" fontAlgn="auto" hangingPunct="1">
              <a:spcAft>
                <a:spcPts val="0"/>
              </a:spcAft>
              <a:buFont typeface="Arial" pitchFamily="34" charset="0"/>
              <a:buNone/>
              <a:defRPr/>
            </a:pPr>
            <a:r>
              <a:rPr lang="en-GB" sz="8000" dirty="0" smtClean="0"/>
              <a:t>This PowerPoint sample lesson is intended as a resource for schools to be used</a:t>
            </a:r>
          </a:p>
          <a:p>
            <a:pPr eaLnBrk="1" fontAlgn="auto" hangingPunct="1">
              <a:spcAft>
                <a:spcPts val="0"/>
              </a:spcAft>
              <a:buFont typeface="Arial" pitchFamily="34" charset="0"/>
              <a:buNone/>
              <a:defRPr/>
            </a:pPr>
            <a:r>
              <a:rPr lang="en-GB" sz="8000" dirty="0" smtClean="0"/>
              <a:t>‘how and when’ they choose. This </a:t>
            </a:r>
            <a:r>
              <a:rPr lang="en-GB" sz="8000" b="1" dirty="0" smtClean="0"/>
              <a:t>Year 5 </a:t>
            </a:r>
            <a:r>
              <a:rPr lang="en-GB" sz="8000" dirty="0" smtClean="0"/>
              <a:t>lesson  is planned to be set in the context</a:t>
            </a:r>
          </a:p>
          <a:p>
            <a:pPr eaLnBrk="1" fontAlgn="auto" hangingPunct="1">
              <a:spcAft>
                <a:spcPts val="0"/>
              </a:spcAft>
              <a:buFont typeface="Arial" pitchFamily="34" charset="0"/>
              <a:buNone/>
              <a:defRPr/>
            </a:pPr>
            <a:r>
              <a:rPr lang="en-GB" sz="8000" dirty="0" smtClean="0"/>
              <a:t>of developing the theme of </a:t>
            </a:r>
            <a:r>
              <a:rPr lang="en-GB" sz="8000" b="1" dirty="0" smtClean="0"/>
              <a:t>‘The Holy Spirit’. </a:t>
            </a:r>
            <a:r>
              <a:rPr lang="en-GB" sz="8000" dirty="0" smtClean="0"/>
              <a:t>It can be used selectively as part of </a:t>
            </a:r>
          </a:p>
          <a:p>
            <a:pPr eaLnBrk="1" fontAlgn="auto" hangingPunct="1">
              <a:spcAft>
                <a:spcPts val="0"/>
              </a:spcAft>
              <a:buFont typeface="Arial" pitchFamily="34" charset="0"/>
              <a:buNone/>
              <a:defRPr/>
            </a:pPr>
            <a:r>
              <a:rPr lang="en-GB" sz="8000" dirty="0" smtClean="0"/>
              <a:t>ongoing work based on the theme of ‘Descriptions of God’ or when comparing the </a:t>
            </a:r>
          </a:p>
          <a:p>
            <a:pPr eaLnBrk="1" fontAlgn="auto" hangingPunct="1">
              <a:spcAft>
                <a:spcPts val="0"/>
              </a:spcAft>
              <a:buFont typeface="Arial" pitchFamily="34" charset="0"/>
              <a:buNone/>
              <a:defRPr/>
            </a:pPr>
            <a:r>
              <a:rPr lang="en-GB" sz="8000" dirty="0" smtClean="0"/>
              <a:t>concept of God in different religions. </a:t>
            </a:r>
          </a:p>
          <a:p>
            <a:pPr eaLnBrk="1" fontAlgn="auto" hangingPunct="1">
              <a:spcAft>
                <a:spcPts val="0"/>
              </a:spcAft>
              <a:buFont typeface="Arial" pitchFamily="34" charset="0"/>
              <a:buNone/>
              <a:defRPr/>
            </a:pPr>
            <a:endParaRPr lang="en-GB" sz="8000" dirty="0" smtClean="0"/>
          </a:p>
          <a:p>
            <a:pPr eaLnBrk="1" fontAlgn="auto" hangingPunct="1">
              <a:spcAft>
                <a:spcPts val="0"/>
              </a:spcAft>
              <a:buFont typeface="Arial" pitchFamily="34" charset="0"/>
              <a:buNone/>
              <a:defRPr/>
            </a:pPr>
            <a:endParaRPr lang="en-GB" sz="8000" dirty="0" smtClean="0"/>
          </a:p>
          <a:p>
            <a:pPr eaLnBrk="1" fontAlgn="auto" hangingPunct="1">
              <a:spcAft>
                <a:spcPts val="0"/>
              </a:spcAft>
              <a:buFont typeface="Arial" pitchFamily="34" charset="0"/>
              <a:buNone/>
              <a:defRPr/>
            </a:pPr>
            <a:r>
              <a:rPr lang="en-GB" sz="8000" dirty="0" smtClean="0"/>
              <a:t>There are notes on each slide for teachers’ reference.  Schools may prefer to edit </a:t>
            </a:r>
          </a:p>
          <a:p>
            <a:pPr eaLnBrk="1" fontAlgn="auto" hangingPunct="1">
              <a:spcAft>
                <a:spcPts val="0"/>
              </a:spcAft>
              <a:buFont typeface="Arial" pitchFamily="34" charset="0"/>
              <a:buNone/>
              <a:defRPr/>
            </a:pPr>
            <a:r>
              <a:rPr lang="en-GB" sz="8000" dirty="0" smtClean="0"/>
              <a:t>The slides and use photographs of their own. The following slide gives the context</a:t>
            </a:r>
          </a:p>
          <a:p>
            <a:pPr eaLnBrk="1" fontAlgn="auto" hangingPunct="1">
              <a:spcAft>
                <a:spcPts val="0"/>
              </a:spcAft>
              <a:buFont typeface="Arial" pitchFamily="34" charset="0"/>
              <a:buNone/>
              <a:defRPr/>
            </a:pPr>
            <a:r>
              <a:rPr lang="en-GB" sz="8000" dirty="0" smtClean="0"/>
              <a:t>of the lesson in the bigger picture. Schools may like to explore other questions in </a:t>
            </a:r>
          </a:p>
          <a:p>
            <a:pPr eaLnBrk="1" fontAlgn="auto" hangingPunct="1">
              <a:spcAft>
                <a:spcPts val="0"/>
              </a:spcAft>
              <a:buFont typeface="Arial" pitchFamily="34" charset="0"/>
              <a:buNone/>
              <a:defRPr/>
            </a:pPr>
            <a:r>
              <a:rPr lang="en-GB" sz="8000" dirty="0" smtClean="0"/>
              <a:t>different year groups within the theme  ‘The Holy Spirit.’ </a:t>
            </a:r>
          </a:p>
          <a:p>
            <a:pPr eaLnBrk="1" fontAlgn="auto" hangingPunct="1">
              <a:spcAft>
                <a:spcPts val="0"/>
              </a:spcAft>
              <a:buFont typeface="Arial" pitchFamily="34" charset="0"/>
              <a:buNone/>
              <a:defRPr/>
            </a:pPr>
            <a:endParaRPr lang="en-GB" sz="8000" dirty="0" smtClean="0"/>
          </a:p>
          <a:p>
            <a:pPr eaLnBrk="1" fontAlgn="auto" hangingPunct="1">
              <a:spcAft>
                <a:spcPts val="0"/>
              </a:spcAft>
              <a:buFont typeface="Arial" pitchFamily="34" charset="0"/>
              <a:buNone/>
              <a:defRPr/>
            </a:pPr>
            <a:r>
              <a:rPr lang="en-GB" sz="8000" dirty="0" smtClean="0"/>
              <a:t>A PowerPoint Key Stage 2 Year 1 sample lesson also based on the theme of</a:t>
            </a:r>
          </a:p>
          <a:p>
            <a:pPr eaLnBrk="1" fontAlgn="auto" hangingPunct="1">
              <a:spcAft>
                <a:spcPts val="0"/>
              </a:spcAft>
              <a:buFont typeface="Arial" pitchFamily="34" charset="0"/>
              <a:buNone/>
              <a:defRPr/>
            </a:pPr>
            <a:r>
              <a:rPr lang="en-GB" sz="8000" dirty="0" smtClean="0"/>
              <a:t>‘The Holy Spirit’ can be found on the Chester Diocesan website. </a:t>
            </a:r>
          </a:p>
          <a:p>
            <a:pPr eaLnBrk="1" fontAlgn="auto" hangingPunct="1">
              <a:spcAft>
                <a:spcPts val="0"/>
              </a:spcAft>
              <a:buFont typeface="Arial" pitchFamily="34" charset="0"/>
              <a:buNone/>
              <a:defRPr/>
            </a:pPr>
            <a:r>
              <a:rPr lang="en-GB" sz="8000" dirty="0" smtClean="0"/>
              <a:t>Teachers may find it helpful to refer to the Chester Diocesan document:</a:t>
            </a:r>
          </a:p>
          <a:p>
            <a:pPr eaLnBrk="1" fontAlgn="auto" hangingPunct="1">
              <a:spcAft>
                <a:spcPts val="0"/>
              </a:spcAft>
              <a:buFont typeface="Arial" pitchFamily="34" charset="0"/>
              <a:buNone/>
              <a:defRPr/>
            </a:pPr>
            <a:r>
              <a:rPr lang="en-GB" sz="8000" dirty="0" smtClean="0"/>
              <a:t>'How do I teach Christianity In my church school?’ (pages 21-23). This can also be </a:t>
            </a:r>
          </a:p>
          <a:p>
            <a:pPr eaLnBrk="1" fontAlgn="auto" hangingPunct="1">
              <a:spcAft>
                <a:spcPts val="0"/>
              </a:spcAft>
              <a:buFont typeface="Arial" pitchFamily="34" charset="0"/>
              <a:buNone/>
              <a:defRPr/>
            </a:pPr>
            <a:r>
              <a:rPr lang="en-GB" sz="8000" dirty="0" smtClean="0"/>
              <a:t>found on the Chester Diocesan website.</a:t>
            </a:r>
          </a:p>
          <a:p>
            <a:pPr eaLnBrk="1" fontAlgn="auto" hangingPunct="1">
              <a:spcAft>
                <a:spcPts val="0"/>
              </a:spcAft>
              <a:buFont typeface="Arial" pitchFamily="34" charset="0"/>
              <a:buNone/>
              <a:defRPr/>
            </a:pPr>
            <a:endParaRPr lang="en-GB"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49313"/>
          </a:xfrm>
          <a:solidFill>
            <a:schemeClr val="accent6">
              <a:lumMod val="40000"/>
              <a:lumOff val="60000"/>
            </a:schemeClr>
          </a:solidFill>
          <a:ln>
            <a:solidFill>
              <a:srgbClr val="FFC000"/>
            </a:solidFill>
          </a:ln>
        </p:spPr>
        <p:style>
          <a:lnRef idx="1">
            <a:schemeClr val="accent1"/>
          </a:lnRef>
          <a:fillRef idx="2">
            <a:schemeClr val="accent1"/>
          </a:fillRef>
          <a:effectRef idx="1">
            <a:schemeClr val="accent1"/>
          </a:effectRef>
          <a:fontRef idx="minor">
            <a:schemeClr val="dk1"/>
          </a:fontRef>
        </p:style>
        <p:txBody>
          <a:bodyPr rtlCol="0">
            <a:normAutofit/>
          </a:bodyPr>
          <a:lstStyle/>
          <a:p>
            <a:pPr eaLnBrk="1" fontAlgn="auto" hangingPunct="1">
              <a:spcAft>
                <a:spcPts val="0"/>
              </a:spcAft>
              <a:defRPr/>
            </a:pPr>
            <a:r>
              <a:rPr lang="en-GB" sz="4000" dirty="0" smtClean="0"/>
              <a:t>Context Overview</a:t>
            </a:r>
            <a:endParaRPr lang="en-GB" sz="4000" dirty="0"/>
          </a:p>
        </p:txBody>
      </p:sp>
      <p:sp>
        <p:nvSpPr>
          <p:cNvPr id="4099" name="Content Placeholder 2"/>
          <p:cNvSpPr>
            <a:spLocks noGrp="1"/>
          </p:cNvSpPr>
          <p:nvPr>
            <p:ph idx="1"/>
          </p:nvPr>
        </p:nvSpPr>
        <p:spPr>
          <a:xfrm>
            <a:off x="0" y="836613"/>
            <a:ext cx="9144000" cy="6021387"/>
          </a:xfrm>
          <a:ln w="19050">
            <a:solidFill>
              <a:srgbClr val="FFC000"/>
            </a:solidFill>
          </a:ln>
        </p:spPr>
        <p:txBody>
          <a:bodyPr/>
          <a:lstStyle/>
          <a:p>
            <a:pPr eaLnBrk="1" hangingPunct="1">
              <a:buFont typeface="Arial" charset="0"/>
              <a:buNone/>
              <a:defRPr/>
            </a:pPr>
            <a:r>
              <a:rPr lang="en-GB" altLang="en-US" sz="1800" b="1" dirty="0" smtClean="0"/>
              <a:t>Area of Content from Chester Diocesan Guidelines to be studied: ‘Holy Spirit’</a:t>
            </a:r>
            <a:endParaRPr lang="en-GB" altLang="en-US" sz="1800" dirty="0" smtClean="0"/>
          </a:p>
          <a:p>
            <a:pPr eaLnBrk="1" hangingPunct="1">
              <a:buFont typeface="Arial" charset="0"/>
              <a:buNone/>
              <a:defRPr/>
            </a:pPr>
            <a:r>
              <a:rPr lang="en-GB" altLang="en-US" sz="1800" b="1" dirty="0" smtClean="0"/>
              <a:t>Theme: God the Holy Spirit          Underpinning Christian Concept:  Trinity</a:t>
            </a:r>
          </a:p>
          <a:p>
            <a:pPr>
              <a:buFont typeface="Arial" charset="0"/>
              <a:buNone/>
              <a:defRPr/>
            </a:pPr>
            <a:r>
              <a:rPr lang="en-GB" altLang="en-US" sz="1800" b="1" dirty="0" smtClean="0"/>
              <a:t>Definition: </a:t>
            </a:r>
            <a:r>
              <a:rPr lang="en-GB" sz="1600" dirty="0" smtClean="0"/>
              <a:t>Three persons in one God; doctrine of the three-fold nature of God: Father, Son and Holy Spirit</a:t>
            </a:r>
            <a:r>
              <a:rPr lang="en-GB" sz="1600" b="1" dirty="0" smtClean="0"/>
              <a:t>.</a:t>
            </a:r>
            <a:endParaRPr lang="en-GB" altLang="en-US" sz="1600" dirty="0" smtClean="0">
              <a:solidFill>
                <a:srgbClr val="FF0000"/>
              </a:solidFill>
            </a:endParaRPr>
          </a:p>
          <a:p>
            <a:pPr eaLnBrk="1" hangingPunct="1">
              <a:buFont typeface="Arial" charset="0"/>
              <a:buNone/>
              <a:defRPr/>
            </a:pPr>
            <a:r>
              <a:rPr lang="en-GB" altLang="en-US" sz="1800" b="1" dirty="0" smtClean="0"/>
              <a:t>Key Questions </a:t>
            </a:r>
            <a:r>
              <a:rPr lang="en-GB" altLang="en-US" sz="1600" b="1" dirty="0" smtClean="0"/>
              <a:t>	</a:t>
            </a:r>
          </a:p>
          <a:p>
            <a:pPr eaLnBrk="1" hangingPunct="1">
              <a:buFont typeface="Arial" charset="0"/>
              <a:buNone/>
              <a:defRPr/>
            </a:pPr>
            <a:r>
              <a:rPr lang="en-GB" altLang="en-US" sz="1600" b="1" i="1" u="sng" dirty="0" smtClean="0"/>
              <a:t>FS/Key Stage 1: Theme: God the Holy Spirit </a:t>
            </a:r>
            <a:endParaRPr lang="en-GB" altLang="en-US" sz="1600" dirty="0" smtClean="0"/>
          </a:p>
          <a:p>
            <a:pPr marL="0" eaLnBrk="1" hangingPunct="1">
              <a:spcBef>
                <a:spcPts val="0"/>
              </a:spcBef>
              <a:spcAft>
                <a:spcPts val="0"/>
              </a:spcAft>
              <a:buFont typeface="Arial" charset="0"/>
              <a:buNone/>
              <a:defRPr/>
            </a:pPr>
            <a:r>
              <a:rPr lang="en-GB" altLang="en-US" sz="1400" b="1" dirty="0" smtClean="0"/>
              <a:t>Reception:	</a:t>
            </a:r>
            <a:r>
              <a:rPr lang="en-GB" altLang="en-US" sz="1400" dirty="0" smtClean="0"/>
              <a:t>	What do Christians say the Holy Spirit is like?</a:t>
            </a:r>
          </a:p>
          <a:p>
            <a:pPr marL="0" eaLnBrk="1" hangingPunct="1">
              <a:spcBef>
                <a:spcPts val="0"/>
              </a:spcBef>
              <a:spcAft>
                <a:spcPts val="0"/>
              </a:spcAft>
              <a:buFont typeface="Arial" charset="0"/>
              <a:buNone/>
              <a:defRPr/>
            </a:pPr>
            <a:endParaRPr lang="en-GB" altLang="en-US" sz="1400" b="1" dirty="0" smtClean="0"/>
          </a:p>
          <a:p>
            <a:pPr marL="0" eaLnBrk="1" hangingPunct="1">
              <a:spcBef>
                <a:spcPts val="0"/>
              </a:spcBef>
              <a:spcAft>
                <a:spcPts val="0"/>
              </a:spcAft>
              <a:buFont typeface="Arial" charset="0"/>
              <a:buNone/>
              <a:defRPr/>
            </a:pPr>
            <a:r>
              <a:rPr lang="en-GB" altLang="en-US" sz="1400" b="1" dirty="0" smtClean="0"/>
              <a:t>Year 1:</a:t>
            </a:r>
            <a:r>
              <a:rPr lang="en-GB" altLang="en-US" sz="1400" dirty="0" smtClean="0"/>
              <a:t> 	Level 1:	 How did the Holy Spirit change the disciples after the Day of Pentecost?		</a:t>
            </a:r>
          </a:p>
          <a:p>
            <a:pPr marL="0" eaLnBrk="1" hangingPunct="1">
              <a:spcBef>
                <a:spcPts val="0"/>
              </a:spcBef>
              <a:spcAft>
                <a:spcPts val="0"/>
              </a:spcAft>
              <a:buFont typeface="Arial" charset="0"/>
              <a:buNone/>
              <a:defRPr/>
            </a:pPr>
            <a:endParaRPr lang="en-GB" altLang="en-US" sz="1400" b="1" dirty="0" smtClean="0"/>
          </a:p>
          <a:p>
            <a:pPr marL="0" eaLnBrk="1" hangingPunct="1">
              <a:spcBef>
                <a:spcPts val="0"/>
              </a:spcBef>
              <a:spcAft>
                <a:spcPts val="0"/>
              </a:spcAft>
              <a:buFont typeface="Arial" charset="0"/>
              <a:buNone/>
              <a:defRPr/>
            </a:pPr>
            <a:r>
              <a:rPr lang="en-GB" altLang="en-US" sz="1400" b="1" dirty="0" smtClean="0"/>
              <a:t>Year 2:</a:t>
            </a:r>
            <a:r>
              <a:rPr lang="en-GB" altLang="en-US" sz="1400" dirty="0" smtClean="0"/>
              <a:t> 	Level 2: 	 What do Christian symbols teach about the Holy Spirit?	</a:t>
            </a:r>
          </a:p>
          <a:p>
            <a:pPr eaLnBrk="1" hangingPunct="1">
              <a:buFont typeface="Arial" charset="0"/>
              <a:buNone/>
              <a:defRPr/>
            </a:pPr>
            <a:r>
              <a:rPr lang="en-GB" altLang="en-US" sz="1400" dirty="0" smtClean="0"/>
              <a:t> </a:t>
            </a:r>
            <a:r>
              <a:rPr lang="en-GB" altLang="en-US" sz="1600" b="1" i="1" u="sng" dirty="0" smtClean="0"/>
              <a:t>Key Stage 2: Theme: God the Holy Spirit </a:t>
            </a:r>
            <a:endParaRPr lang="en-GB" altLang="en-US" sz="1600" dirty="0" smtClean="0"/>
          </a:p>
          <a:p>
            <a:pPr eaLnBrk="1" hangingPunct="1">
              <a:buFont typeface="Arial" charset="0"/>
              <a:buNone/>
              <a:defRPr/>
            </a:pPr>
            <a:r>
              <a:rPr lang="en-GB" altLang="en-US" sz="1400" b="1" dirty="0" smtClean="0"/>
              <a:t>Year 3:</a:t>
            </a:r>
            <a:r>
              <a:rPr lang="en-GB" altLang="en-US" sz="1400" dirty="0" smtClean="0"/>
              <a:t>	 Level 3:</a:t>
            </a:r>
            <a:r>
              <a:rPr lang="en-GB" altLang="en-US" sz="1400" b="1" dirty="0" smtClean="0"/>
              <a:t> 	</a:t>
            </a:r>
            <a:r>
              <a:rPr lang="en-GB" altLang="en-US" sz="1400" dirty="0" smtClean="0"/>
              <a:t> What does Christian art teach people about the Holy Spirit? </a:t>
            </a:r>
          </a:p>
          <a:p>
            <a:pPr eaLnBrk="1" hangingPunct="1">
              <a:buFont typeface="Arial" charset="0"/>
              <a:buNone/>
              <a:defRPr/>
            </a:pPr>
            <a:endParaRPr lang="en-GB" altLang="en-US" sz="1400" dirty="0" smtClean="0"/>
          </a:p>
          <a:p>
            <a:pPr eaLnBrk="1" hangingPunct="1">
              <a:buFont typeface="Arial" charset="0"/>
              <a:buNone/>
              <a:defRPr/>
            </a:pPr>
            <a:r>
              <a:rPr lang="en-GB" altLang="en-US" sz="1400" b="1" dirty="0" smtClean="0"/>
              <a:t>Year 4:</a:t>
            </a:r>
            <a:r>
              <a:rPr lang="en-GB" altLang="en-US" sz="1400" dirty="0" smtClean="0"/>
              <a:t> 	 Level 3/4: 	What part do Christians believe the Holy Spirit plays in welcoming  into the church community?</a:t>
            </a:r>
          </a:p>
          <a:p>
            <a:pPr eaLnBrk="1" hangingPunct="1">
              <a:buFont typeface="Arial" charset="0"/>
              <a:buNone/>
              <a:defRPr/>
            </a:pPr>
            <a:endParaRPr lang="en-GB" altLang="en-US" sz="1400" dirty="0" smtClean="0"/>
          </a:p>
          <a:p>
            <a:pPr eaLnBrk="1" hangingPunct="1">
              <a:buFont typeface="Arial" charset="0"/>
              <a:buNone/>
              <a:defRPr/>
            </a:pPr>
            <a:r>
              <a:rPr lang="en-GB" altLang="en-US" sz="1400" b="1" dirty="0" smtClean="0"/>
              <a:t>Year 5: 	 </a:t>
            </a:r>
            <a:r>
              <a:rPr lang="en-GB" altLang="en-US" sz="1400" dirty="0" smtClean="0"/>
              <a:t>Level 4/5: 	What part do Christians believe the Holy Spirit plays in confirmation?</a:t>
            </a:r>
            <a:r>
              <a:rPr lang="en-GB" altLang="en-US" sz="1600" dirty="0" smtClean="0"/>
              <a:t/>
            </a:r>
            <a:br>
              <a:rPr lang="en-GB" altLang="en-US" sz="1600" dirty="0" smtClean="0"/>
            </a:br>
            <a:r>
              <a:rPr lang="en-GB" altLang="en-US" sz="1600" dirty="0" smtClean="0"/>
              <a:t>		</a:t>
            </a:r>
            <a:r>
              <a:rPr lang="en-GB" altLang="en-US" sz="1400" dirty="0" smtClean="0"/>
              <a:t>What part do Christians believe the Holy Spirit played</a:t>
            </a:r>
            <a:r>
              <a:rPr lang="en-GB" sz="1400" dirty="0" smtClean="0"/>
              <a:t> in helping the disciples in the early church ?</a:t>
            </a:r>
          </a:p>
          <a:p>
            <a:pPr eaLnBrk="1" hangingPunct="1">
              <a:buFont typeface="Arial" charset="0"/>
              <a:buNone/>
              <a:defRPr/>
            </a:pPr>
            <a:endParaRPr lang="en-GB" altLang="en-US" sz="1400" dirty="0" smtClean="0"/>
          </a:p>
          <a:p>
            <a:pPr eaLnBrk="1" hangingPunct="1">
              <a:buFont typeface="Arial" charset="0"/>
              <a:buNone/>
              <a:defRPr/>
            </a:pPr>
            <a:r>
              <a:rPr lang="en-GB" altLang="en-US" sz="1400" b="1" dirty="0" smtClean="0"/>
              <a:t>Year 6:	 </a:t>
            </a:r>
            <a:r>
              <a:rPr lang="en-GB" altLang="en-US" sz="1400" dirty="0" smtClean="0"/>
              <a:t>Level 5 :       How do Catholic and Pentecostal Christians believe the Holy Spirit is at work in their lives today?</a:t>
            </a:r>
          </a:p>
          <a:p>
            <a:pPr eaLnBrk="1" hangingPunct="1">
              <a:buFont typeface="Arial" charset="0"/>
              <a:buNone/>
              <a:defRPr/>
            </a:pPr>
            <a:r>
              <a:rPr lang="en-GB" altLang="en-US" sz="1400" dirty="0" smtClean="0"/>
              <a:t>			Why is it important to Christians to celebrate Pentecost?</a:t>
            </a:r>
          </a:p>
          <a:p>
            <a:pPr eaLnBrk="1" hangingPunct="1">
              <a:buFont typeface="Arial" charset="0"/>
              <a:buNone/>
              <a:defRPr/>
            </a:pPr>
            <a:endParaRPr lang="en-GB" altLang="en-US" sz="1200" dirty="0" smtClean="0"/>
          </a:p>
          <a:p>
            <a:pPr eaLnBrk="1" hangingPunct="1">
              <a:buFont typeface="Arial" charset="0"/>
              <a:buNone/>
              <a:defRPr/>
            </a:pPr>
            <a:r>
              <a:rPr lang="en-GB" altLang="en-US" sz="1200" b="1" dirty="0" smtClean="0"/>
              <a:t> </a:t>
            </a:r>
            <a:endParaRPr lang="en-GB" altLang="en-US" sz="1200" dirty="0" smtClean="0"/>
          </a:p>
          <a:p>
            <a:pPr eaLnBrk="1" hangingPunct="1">
              <a:buFont typeface="Arial" charset="0"/>
              <a:buNone/>
              <a:defRPr/>
            </a:pPr>
            <a:r>
              <a:rPr lang="en-GB" altLang="en-US" sz="1200" b="1" dirty="0" smtClean="0"/>
              <a:t> </a:t>
            </a:r>
            <a:endParaRPr lang="en-GB" altLang="en-US" sz="1200" dirty="0" smtClean="0"/>
          </a:p>
          <a:p>
            <a:pPr eaLnBrk="1" hangingPunct="1">
              <a:buFont typeface="Arial" charset="0"/>
              <a:buNone/>
              <a:defRPr/>
            </a:pPr>
            <a:r>
              <a:rPr lang="en-GB" altLang="en-US" sz="1200" b="1" dirty="0" smtClean="0"/>
              <a:t> </a:t>
            </a:r>
            <a:endParaRPr lang="en-GB" altLang="en-US" sz="1200" dirty="0" smtClean="0"/>
          </a:p>
          <a:p>
            <a:pPr eaLnBrk="1" hangingPunct="1">
              <a:buFont typeface="Arial" charset="0"/>
              <a:buNone/>
              <a:defRPr/>
            </a:pPr>
            <a:r>
              <a:rPr lang="en-GB" altLang="en-US" sz="1200" b="1" dirty="0" smtClean="0"/>
              <a:t> </a:t>
            </a:r>
            <a:endParaRPr lang="en-GB" altLang="en-US" sz="1200" dirty="0" smtClean="0"/>
          </a:p>
          <a:p>
            <a:pPr eaLnBrk="1" hangingPunct="1">
              <a:buFont typeface="Arial" charset="0"/>
              <a:buNone/>
              <a:defRPr/>
            </a:pPr>
            <a:endParaRPr lang="en-GB" altLang="en-US" sz="1400" dirty="0" smtClean="0"/>
          </a:p>
          <a:p>
            <a:pPr eaLnBrk="1" hangingPunct="1">
              <a:defRPr/>
            </a:pPr>
            <a:endParaRPr lang="en-GB" altLang="en-US" sz="1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981075"/>
            <a:ext cx="9144000" cy="935038"/>
          </a:xfrm>
        </p:spPr>
        <p:txBody>
          <a:bodyPr/>
          <a:lstStyle/>
          <a:p>
            <a:pPr algn="l" eaLnBrk="1" hangingPunct="1"/>
            <a:r>
              <a:rPr lang="en-GB" altLang="en-US" sz="2000" b="1" smtClean="0"/>
              <a:t/>
            </a:r>
            <a:br>
              <a:rPr lang="en-GB" altLang="en-US" sz="2000" b="1" smtClean="0"/>
            </a:br>
            <a:r>
              <a:rPr lang="en-GB" altLang="en-US" sz="2000" b="1" smtClean="0"/>
              <a:t>Key Stage 2  Lesson : Year 5 Theme:  The Holy Spirit    	</a:t>
            </a:r>
            <a:br>
              <a:rPr lang="en-GB" altLang="en-US" sz="2000" b="1" smtClean="0"/>
            </a:br>
            <a:r>
              <a:rPr lang="en-GB" altLang="en-US" sz="2000" b="1" smtClean="0"/>
              <a:t>Concept underpinning work:  Trinity</a:t>
            </a:r>
            <a:br>
              <a:rPr lang="en-GB" altLang="en-US" sz="2000" b="1" smtClean="0"/>
            </a:br>
            <a:r>
              <a:rPr lang="en-GB" altLang="en-US" sz="2000" b="1" smtClean="0"/>
              <a:t>Key Question : </a:t>
            </a:r>
            <a:r>
              <a:rPr lang="en-GB" altLang="en-US" sz="2000" smtClean="0"/>
              <a:t> 	</a:t>
            </a:r>
            <a:r>
              <a:rPr lang="en-GB" altLang="en-US" sz="1800" smtClean="0"/>
              <a:t> What part do Christians believe the Holy Spirit plays in confirmation??</a:t>
            </a:r>
            <a:r>
              <a:rPr lang="en-GB" altLang="en-US" sz="2000" smtClean="0"/>
              <a:t/>
            </a:r>
            <a:br>
              <a:rPr lang="en-GB" altLang="en-US" sz="2000" smtClean="0"/>
            </a:br>
            <a:r>
              <a:rPr lang="en-GB" altLang="en-US" sz="2000" b="1" smtClean="0"/>
              <a:t>Lesson Objective:</a:t>
            </a:r>
            <a:r>
              <a:rPr lang="en-GB" altLang="en-US" sz="2000" smtClean="0"/>
              <a:t> </a:t>
            </a:r>
            <a:r>
              <a:rPr lang="en-GB" altLang="en-US" sz="1800" smtClean="0"/>
              <a:t>To understand how  Christians believe the Holy Spirit is involved at confirmation. </a:t>
            </a:r>
            <a:endParaRPr lang="en-GB" altLang="en-US" sz="1800" b="1" smtClean="0"/>
          </a:p>
        </p:txBody>
      </p:sp>
      <p:sp>
        <p:nvSpPr>
          <p:cNvPr id="3" name="Content Placeholder 2"/>
          <p:cNvSpPr>
            <a:spLocks noGrp="1"/>
          </p:cNvSpPr>
          <p:nvPr>
            <p:ph idx="1"/>
          </p:nvPr>
        </p:nvSpPr>
        <p:spPr>
          <a:xfrm>
            <a:off x="0" y="2276475"/>
            <a:ext cx="3898900" cy="4581525"/>
          </a:xfrm>
        </p:spPr>
        <p:txBody>
          <a:bodyPr rtlCol="0">
            <a:normAutofit fontScale="47500" lnSpcReduction="20000"/>
          </a:bodyPr>
          <a:lstStyle/>
          <a:p>
            <a:pPr eaLnBrk="1" fontAlgn="auto" hangingPunct="1">
              <a:spcAft>
                <a:spcPts val="0"/>
              </a:spcAft>
              <a:buFont typeface="Arial" pitchFamily="34" charset="0"/>
              <a:buNone/>
              <a:defRPr/>
            </a:pPr>
            <a:r>
              <a:rPr lang="en-GB" sz="3600" b="1" dirty="0" smtClean="0"/>
              <a:t>Lesson Outcomes:</a:t>
            </a:r>
          </a:p>
          <a:p>
            <a:pPr eaLnBrk="1" fontAlgn="auto" hangingPunct="1">
              <a:spcAft>
                <a:spcPts val="0"/>
              </a:spcAft>
              <a:buFont typeface="Arial" pitchFamily="34" charset="0"/>
              <a:buNone/>
              <a:defRPr/>
            </a:pPr>
            <a:r>
              <a:rPr lang="en-GB" sz="3600" dirty="0" smtClean="0"/>
              <a:t>(All pupils) </a:t>
            </a:r>
          </a:p>
          <a:p>
            <a:pPr eaLnBrk="1" fontAlgn="auto" hangingPunct="1">
              <a:spcAft>
                <a:spcPts val="0"/>
              </a:spcAft>
              <a:buFont typeface="Arial" pitchFamily="34" charset="0"/>
              <a:buNone/>
              <a:defRPr/>
            </a:pPr>
            <a:r>
              <a:rPr lang="en-GB" sz="3600" dirty="0" smtClean="0"/>
              <a:t>I can describe the Christian</a:t>
            </a:r>
          </a:p>
          <a:p>
            <a:pPr eaLnBrk="1" fontAlgn="auto" hangingPunct="1">
              <a:spcAft>
                <a:spcPts val="0"/>
              </a:spcAft>
              <a:buFont typeface="Arial" pitchFamily="34" charset="0"/>
              <a:buNone/>
              <a:defRPr/>
            </a:pPr>
            <a:r>
              <a:rPr lang="en-GB" sz="3600" dirty="0" smtClean="0"/>
              <a:t>practice of confirmation and suggest how</a:t>
            </a:r>
          </a:p>
          <a:p>
            <a:pPr eaLnBrk="1" fontAlgn="auto" hangingPunct="1">
              <a:spcAft>
                <a:spcPts val="0"/>
              </a:spcAft>
              <a:buFont typeface="Arial" pitchFamily="34" charset="0"/>
              <a:buNone/>
              <a:defRPr/>
            </a:pPr>
            <a:r>
              <a:rPr lang="en-GB" sz="3600" dirty="0" smtClean="0"/>
              <a:t>the Holy Spirit might be involved. </a:t>
            </a:r>
          </a:p>
          <a:p>
            <a:pPr eaLnBrk="1" fontAlgn="auto" hangingPunct="1">
              <a:spcAft>
                <a:spcPts val="0"/>
              </a:spcAft>
              <a:buFont typeface="Arial" pitchFamily="34" charset="0"/>
              <a:buNone/>
              <a:defRPr/>
            </a:pPr>
            <a:endParaRPr lang="en-GB" sz="3600" dirty="0" smtClean="0"/>
          </a:p>
          <a:p>
            <a:pPr eaLnBrk="1" fontAlgn="auto" hangingPunct="1">
              <a:spcAft>
                <a:spcPts val="0"/>
              </a:spcAft>
              <a:buFont typeface="Arial" pitchFamily="34" charset="0"/>
              <a:buNone/>
              <a:defRPr/>
            </a:pPr>
            <a:r>
              <a:rPr lang="en-GB" sz="3600" dirty="0" smtClean="0"/>
              <a:t>(Most </a:t>
            </a:r>
            <a:r>
              <a:rPr lang="en-GB" sz="3600" dirty="0"/>
              <a:t>p</a:t>
            </a:r>
            <a:r>
              <a:rPr lang="en-GB" sz="3600" dirty="0" smtClean="0"/>
              <a:t>upils) </a:t>
            </a:r>
          </a:p>
          <a:p>
            <a:pPr eaLnBrk="1" fontAlgn="auto" hangingPunct="1">
              <a:spcAft>
                <a:spcPts val="0"/>
              </a:spcAft>
              <a:buFont typeface="Arial" pitchFamily="34" charset="0"/>
              <a:buNone/>
              <a:defRPr/>
            </a:pPr>
            <a:r>
              <a:rPr lang="en-GB" sz="3600" dirty="0" smtClean="0"/>
              <a:t>I can describe three things about the Holy </a:t>
            </a:r>
          </a:p>
          <a:p>
            <a:pPr eaLnBrk="1" fontAlgn="auto" hangingPunct="1">
              <a:spcAft>
                <a:spcPts val="0"/>
              </a:spcAft>
              <a:buFont typeface="Arial" pitchFamily="34" charset="0"/>
              <a:buNone/>
              <a:defRPr/>
            </a:pPr>
            <a:r>
              <a:rPr lang="en-GB" sz="3600" dirty="0" smtClean="0"/>
              <a:t>Spirit that are important in </a:t>
            </a:r>
          </a:p>
          <a:p>
            <a:pPr eaLnBrk="1" fontAlgn="auto" hangingPunct="1">
              <a:spcAft>
                <a:spcPts val="0"/>
              </a:spcAft>
              <a:buFont typeface="Arial" pitchFamily="34" charset="0"/>
              <a:buNone/>
              <a:defRPr/>
            </a:pPr>
            <a:r>
              <a:rPr lang="en-GB" sz="3600" dirty="0" smtClean="0"/>
              <a:t>confirmation.</a:t>
            </a:r>
          </a:p>
          <a:p>
            <a:pPr eaLnBrk="1" fontAlgn="auto" hangingPunct="1">
              <a:spcAft>
                <a:spcPts val="0"/>
              </a:spcAft>
              <a:buFont typeface="Arial" pitchFamily="34" charset="0"/>
              <a:buNone/>
              <a:defRPr/>
            </a:pPr>
            <a:endParaRPr lang="en-GB" sz="3600" dirty="0" smtClean="0"/>
          </a:p>
          <a:p>
            <a:pPr eaLnBrk="1" fontAlgn="auto" hangingPunct="1">
              <a:spcAft>
                <a:spcPts val="0"/>
              </a:spcAft>
              <a:buFont typeface="Arial" pitchFamily="34" charset="0"/>
              <a:buNone/>
              <a:defRPr/>
            </a:pPr>
            <a:r>
              <a:rPr lang="en-GB" sz="3600" dirty="0" smtClean="0"/>
              <a:t>(A few more </a:t>
            </a:r>
            <a:r>
              <a:rPr lang="en-GB" sz="3600" smtClean="0"/>
              <a:t>able pupils)</a:t>
            </a:r>
            <a:endParaRPr lang="en-GB" sz="3600" dirty="0" smtClean="0"/>
          </a:p>
          <a:p>
            <a:pPr eaLnBrk="1" fontAlgn="auto" hangingPunct="1">
              <a:spcAft>
                <a:spcPts val="0"/>
              </a:spcAft>
              <a:buFont typeface="Arial" pitchFamily="34" charset="0"/>
              <a:buNone/>
              <a:defRPr/>
            </a:pPr>
            <a:r>
              <a:rPr lang="en-GB" sz="3600" dirty="0" smtClean="0"/>
              <a:t>I can suggest and give reasons why  the</a:t>
            </a:r>
          </a:p>
          <a:p>
            <a:pPr eaLnBrk="1" fontAlgn="auto" hangingPunct="1">
              <a:spcAft>
                <a:spcPts val="0"/>
              </a:spcAft>
              <a:buFont typeface="Arial" pitchFamily="34" charset="0"/>
              <a:buNone/>
              <a:defRPr/>
            </a:pPr>
            <a:r>
              <a:rPr lang="en-GB" sz="3600" dirty="0" smtClean="0"/>
              <a:t>Holy Spirit might influence believers at </a:t>
            </a:r>
          </a:p>
          <a:p>
            <a:pPr eaLnBrk="1" fontAlgn="auto" hangingPunct="1">
              <a:spcAft>
                <a:spcPts val="0"/>
              </a:spcAft>
              <a:buFont typeface="Arial" pitchFamily="34" charset="0"/>
              <a:buNone/>
              <a:defRPr/>
            </a:pPr>
            <a:r>
              <a:rPr lang="en-GB" sz="3600" dirty="0" smtClean="0"/>
              <a:t>their confirmation and afterwards.</a:t>
            </a:r>
          </a:p>
          <a:p>
            <a:pPr eaLnBrk="1" fontAlgn="auto" hangingPunct="1">
              <a:spcAft>
                <a:spcPts val="0"/>
              </a:spcAft>
              <a:buFont typeface="Arial" pitchFamily="34" charset="0"/>
              <a:buNone/>
              <a:defRPr/>
            </a:pPr>
            <a:r>
              <a:rPr lang="en-GB" sz="3600" dirty="0" smtClean="0"/>
              <a:t> </a:t>
            </a:r>
          </a:p>
          <a:p>
            <a:pPr eaLnBrk="1" fontAlgn="auto" hangingPunct="1">
              <a:spcAft>
                <a:spcPts val="0"/>
              </a:spcAft>
              <a:buFont typeface="Arial" pitchFamily="34" charset="0"/>
              <a:buNone/>
              <a:defRPr/>
            </a:pPr>
            <a:endParaRPr lang="en-GB" sz="1400" dirty="0"/>
          </a:p>
        </p:txBody>
      </p:sp>
      <p:sp>
        <p:nvSpPr>
          <p:cNvPr id="5124" name="TextBox 4"/>
          <p:cNvSpPr txBox="1">
            <a:spLocks noChangeArrowheads="1"/>
          </p:cNvSpPr>
          <p:nvPr/>
        </p:nvSpPr>
        <p:spPr bwMode="auto">
          <a:xfrm>
            <a:off x="4284663" y="2276475"/>
            <a:ext cx="4535487" cy="5754688"/>
          </a:xfrm>
          <a:prstGeom prst="rect">
            <a:avLst/>
          </a:prstGeom>
          <a:noFill/>
          <a:ln w="9525">
            <a:noFill/>
            <a:miter lim="800000"/>
            <a:headEnd/>
            <a:tailEnd/>
          </a:ln>
        </p:spPr>
        <p:txBody>
          <a:bodyPr>
            <a:spAutoFit/>
          </a:bodyPr>
          <a:lstStyle/>
          <a:p>
            <a:pPr>
              <a:defRPr/>
            </a:pPr>
            <a:r>
              <a:rPr lang="en-GB" altLang="en-US" b="1" dirty="0">
                <a:latin typeface="Calibri" pitchFamily="34" charset="0"/>
              </a:rPr>
              <a:t>Teachers Notes </a:t>
            </a:r>
            <a:endParaRPr lang="en-GB" altLang="en-US" dirty="0">
              <a:latin typeface="Calibri" pitchFamily="34" charset="0"/>
            </a:endParaRPr>
          </a:p>
          <a:p>
            <a:pPr>
              <a:defRPr/>
            </a:pPr>
            <a:r>
              <a:rPr lang="en-GB" altLang="en-US" sz="1600" dirty="0">
                <a:latin typeface="Calibri" pitchFamily="34" charset="0"/>
              </a:rPr>
              <a:t>NB Teachers notes  explaining how to use each slide within the context of the lesson can be found on the bottom of each slide in the notes  section. These should be read before using the PowerPoint. Preview  all Internet links before using. </a:t>
            </a:r>
          </a:p>
          <a:p>
            <a:pPr>
              <a:defRPr/>
            </a:pPr>
            <a:r>
              <a:rPr lang="en-GB" altLang="en-US" b="1" dirty="0">
                <a:latin typeface="Calibri" pitchFamily="34" charset="0"/>
              </a:rPr>
              <a:t>Resources Needed</a:t>
            </a:r>
          </a:p>
          <a:p>
            <a:pPr>
              <a:defRPr/>
            </a:pPr>
            <a:r>
              <a:rPr lang="en-GB" altLang="en-US" sz="1600" dirty="0">
                <a:latin typeface="Calibri" pitchFamily="34" charset="0"/>
              </a:rPr>
              <a:t>Slide 7,9, 11 &amp; 12 A4</a:t>
            </a:r>
            <a:r>
              <a:rPr lang="en-GB" altLang="en-US" sz="1600" dirty="0">
                <a:solidFill>
                  <a:srgbClr val="FF0000"/>
                </a:solidFill>
                <a:latin typeface="Calibri" pitchFamily="34" charset="0"/>
              </a:rPr>
              <a:t> </a:t>
            </a:r>
            <a:r>
              <a:rPr lang="en-GB" altLang="en-US" sz="1600" dirty="0">
                <a:latin typeface="Calibri" pitchFamily="34" charset="0"/>
              </a:rPr>
              <a:t>Large copies for each table</a:t>
            </a:r>
          </a:p>
          <a:p>
            <a:pPr>
              <a:defRPr/>
            </a:pPr>
            <a:r>
              <a:rPr lang="en-GB" altLang="en-US" sz="1600" b="1" dirty="0">
                <a:solidFill>
                  <a:srgbClr val="7030A0"/>
                </a:solidFill>
                <a:latin typeface="Calibri" pitchFamily="34" charset="0"/>
              </a:rPr>
              <a:t>NB This PPT is designed for use over more than 1 lesson.</a:t>
            </a:r>
          </a:p>
          <a:p>
            <a:pPr>
              <a:defRPr/>
            </a:pPr>
            <a:r>
              <a:rPr lang="en-GB" altLang="en-US" sz="1600" dirty="0">
                <a:latin typeface="Calibri" pitchFamily="34" charset="0"/>
              </a:rPr>
              <a:t>Diocesan Document to refer to: 'How do I teach Christianity in my church school?’Pages 21-23</a:t>
            </a:r>
          </a:p>
          <a:p>
            <a:pPr>
              <a:defRPr/>
            </a:pPr>
            <a:r>
              <a:rPr lang="en-GB" altLang="en-US" sz="1600" b="1" i="1" dirty="0">
                <a:latin typeface="Calibri" pitchFamily="34" charset="0"/>
              </a:rPr>
              <a:t>Prior Learning</a:t>
            </a:r>
            <a:r>
              <a:rPr lang="en-GB" altLang="en-US" sz="1600" dirty="0">
                <a:latin typeface="Calibri" pitchFamily="34" charset="0"/>
              </a:rPr>
              <a:t>: symbols of H/S, Baptism, Believers baptism </a:t>
            </a:r>
          </a:p>
          <a:p>
            <a:pPr>
              <a:defRPr/>
            </a:pPr>
            <a:r>
              <a:rPr lang="en-GB" altLang="en-US" sz="1600" b="1" i="1" dirty="0">
                <a:latin typeface="Calibri" pitchFamily="34" charset="0"/>
              </a:rPr>
              <a:t>Next Steps: </a:t>
            </a:r>
            <a:r>
              <a:rPr lang="en-GB" altLang="en-US" sz="1600" dirty="0">
                <a:latin typeface="+mn-lt"/>
              </a:rPr>
              <a:t>Catholic and Pentecostal Christians </a:t>
            </a:r>
          </a:p>
          <a:p>
            <a:pPr>
              <a:defRPr/>
            </a:pPr>
            <a:r>
              <a:rPr lang="en-GB" altLang="en-US" sz="1600" dirty="0">
                <a:latin typeface="+mn-lt"/>
              </a:rPr>
              <a:t>and the Holy Spirit</a:t>
            </a:r>
          </a:p>
          <a:p>
            <a:pPr>
              <a:defRPr/>
            </a:pPr>
            <a:endParaRPr lang="en-GB" altLang="en-US" dirty="0">
              <a:latin typeface="Calibri" pitchFamily="34" charset="0"/>
            </a:endParaRPr>
          </a:p>
          <a:p>
            <a:pPr>
              <a:defRPr/>
            </a:pPr>
            <a:endParaRPr lang="en-GB" altLang="en-US" dirty="0">
              <a:latin typeface="Calibri" pitchFamily="34" charset="0"/>
            </a:endParaRPr>
          </a:p>
          <a:p>
            <a:pPr>
              <a:defRPr/>
            </a:pPr>
            <a:endParaRPr lang="en-GB" altLang="en-US" dirty="0">
              <a:latin typeface="Calibri" pitchFamily="34" charset="0"/>
            </a:endParaRPr>
          </a:p>
          <a:p>
            <a:pPr>
              <a:defRPr/>
            </a:pPr>
            <a:endParaRPr lang="en-GB" altLang="en-US" dirty="0">
              <a:latin typeface="Calibri" pitchFamily="34" charset="0"/>
            </a:endParaRPr>
          </a:p>
          <a:p>
            <a:pPr>
              <a:defRPr/>
            </a:pPr>
            <a:endParaRPr lang="en-GB" altLang="en-US" dirty="0">
              <a:latin typeface="Calibri" pitchFamily="34" charset="0"/>
            </a:endParaRPr>
          </a:p>
          <a:p>
            <a:pPr>
              <a:defRPr/>
            </a:pPr>
            <a:endParaRPr lang="en-GB" altLang="en-US" dirty="0">
              <a:latin typeface="Calibri" pitchFamily="34" charset="0"/>
            </a:endParaRPr>
          </a:p>
        </p:txBody>
      </p:sp>
      <p:sp>
        <p:nvSpPr>
          <p:cNvPr id="6" name="Title 1"/>
          <p:cNvSpPr txBox="1">
            <a:spLocks/>
          </p:cNvSpPr>
          <p:nvPr/>
        </p:nvSpPr>
        <p:spPr>
          <a:xfrm>
            <a:off x="0" y="0"/>
            <a:ext cx="9144000" cy="849313"/>
          </a:xfrm>
          <a:prstGeom prst="rect">
            <a:avLst/>
          </a:prstGeom>
          <a:solidFill>
            <a:schemeClr val="accent6">
              <a:lumMod val="40000"/>
              <a:lumOff val="60000"/>
            </a:schemeClr>
          </a:solidFill>
          <a:ln>
            <a:solidFill>
              <a:srgbClr val="FFC000"/>
            </a:solidFill>
          </a:ln>
        </p:spPr>
        <p:style>
          <a:lnRef idx="1">
            <a:schemeClr val="accent1"/>
          </a:lnRef>
          <a:fillRef idx="2">
            <a:schemeClr val="accent1"/>
          </a:fillRef>
          <a:effectRef idx="1">
            <a:schemeClr val="accent1"/>
          </a:effectRef>
          <a:fontRef idx="minor">
            <a:schemeClr val="dk1"/>
          </a:fontRef>
        </p:style>
        <p:txBody>
          <a:bodyPr anchor="ctr">
            <a:normAutofit/>
          </a:bodyPr>
          <a:lstStyle/>
          <a:p>
            <a:pPr algn="ctr" fontAlgn="auto">
              <a:spcAft>
                <a:spcPts val="0"/>
              </a:spcAft>
              <a:defRPr/>
            </a:pPr>
            <a:r>
              <a:rPr lang="en-GB" sz="4000" dirty="0"/>
              <a:t>Teachers Notes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a:spLocks noGrp="1"/>
          </p:cNvSpPr>
          <p:nvPr>
            <p:ph idx="1"/>
          </p:nvPr>
        </p:nvSpPr>
        <p:spPr/>
        <p:txBody>
          <a:bodyPr/>
          <a:lstStyle/>
          <a:p>
            <a:r>
              <a:rPr lang="en-GB" altLang="en-US" smtClean="0"/>
              <a:t>Have you ever been to a really special event?</a:t>
            </a:r>
          </a:p>
          <a:p>
            <a:r>
              <a:rPr lang="en-GB" altLang="en-US" smtClean="0"/>
              <a:t>Was there a special ceremony? </a:t>
            </a:r>
          </a:p>
          <a:p>
            <a:r>
              <a:rPr lang="en-GB" altLang="en-US" smtClean="0"/>
              <a:t>What happened? Why?</a:t>
            </a:r>
          </a:p>
          <a:p>
            <a:r>
              <a:rPr lang="en-GB" altLang="en-US" smtClean="0"/>
              <a:t>What made the event so special?</a:t>
            </a:r>
          </a:p>
          <a:p>
            <a:endParaRPr lang="en-GB" altLang="en-US" smtClean="0"/>
          </a:p>
          <a:p>
            <a:endParaRPr lang="en-GB" altLang="en-US" smtClean="0"/>
          </a:p>
          <a:p>
            <a:endParaRPr lang="en-GB" altLang="en-US" smtClean="0"/>
          </a:p>
          <a:p>
            <a:endParaRPr lang="en-GB" altLang="en-US" smtClean="0"/>
          </a:p>
        </p:txBody>
      </p:sp>
      <p:pic>
        <p:nvPicPr>
          <p:cNvPr id="6147" name="Picture 6" descr="C:\Users\Sue\AppData\Local\Microsoft\Windows\Temporary Internet Files\Content.IE5\K3H7BB1N\MC90032461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850" y="4076700"/>
            <a:ext cx="1016000" cy="122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8" name="Picture 4" descr="C:\Users\Sue\AppData\Local\Microsoft\Windows\Temporary Internet Files\Content.IE5\ZNSR9F0F\MP900442353[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95513" y="4149725"/>
            <a:ext cx="1425575" cy="162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0" y="4581525"/>
            <a:ext cx="1152525" cy="170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0" name="Picture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19925" y="333375"/>
            <a:ext cx="1658938" cy="122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Picture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235825" y="2636838"/>
            <a:ext cx="133667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2" name="Picture 5" descr="C:\Users\Sue\AppData\Local\Microsoft\Windows\Temporary Internet Files\Content.IE5\0P7IH7E3\MC900332900[1].wmf"/>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159625" y="4724400"/>
            <a:ext cx="1350963" cy="90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p:cNvSpPr/>
          <p:nvPr/>
        </p:nvSpPr>
        <p:spPr>
          <a:xfrm>
            <a:off x="539552" y="332656"/>
            <a:ext cx="6048672" cy="923330"/>
          </a:xfrm>
          <a:prstGeom prst="rect">
            <a:avLst/>
          </a:prstGeom>
          <a:noFill/>
        </p:spPr>
        <p:txBody>
          <a:bodyPr>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en-GB" sz="54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Save the date!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68313" y="765175"/>
            <a:ext cx="8229600" cy="1143000"/>
          </a:xfrm>
        </p:spPr>
        <p:txBody>
          <a:bodyPr/>
          <a:lstStyle/>
          <a:p>
            <a:pPr eaLnBrk="1" hangingPunct="1"/>
            <a:r>
              <a:rPr lang="en-GB" altLang="en-US" sz="5400" smtClean="0"/>
              <a:t>Think  Pair  Share</a:t>
            </a:r>
          </a:p>
        </p:txBody>
      </p:sp>
      <p:sp>
        <p:nvSpPr>
          <p:cNvPr id="7171" name="Content Placeholder 2"/>
          <p:cNvSpPr>
            <a:spLocks noGrp="1"/>
          </p:cNvSpPr>
          <p:nvPr>
            <p:ph idx="1"/>
          </p:nvPr>
        </p:nvSpPr>
        <p:spPr/>
        <p:txBody>
          <a:bodyPr/>
          <a:lstStyle/>
          <a:p>
            <a:pPr eaLnBrk="1" hangingPunct="1"/>
            <a:endParaRPr lang="en-GB" altLang="en-US" smtClean="0"/>
          </a:p>
          <a:p>
            <a:pPr eaLnBrk="1" hangingPunct="1">
              <a:buFont typeface="Arial" charset="0"/>
              <a:buNone/>
            </a:pPr>
            <a:endParaRPr lang="en-GB" altLang="en-US" smtClean="0"/>
          </a:p>
        </p:txBody>
      </p:sp>
      <p:pic>
        <p:nvPicPr>
          <p:cNvPr id="7172" name="Picture 3" descr="C:\Users\Sue\AppData\Local\Microsoft\Windows\Temporary Internet Files\Content.IE5\IP705JUF\MC900433934[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875" y="1773238"/>
            <a:ext cx="4464050"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3" name="Rectangle 6"/>
          <p:cNvSpPr>
            <a:spLocks noChangeArrowheads="1"/>
          </p:cNvSpPr>
          <p:nvPr/>
        </p:nvSpPr>
        <p:spPr bwMode="auto">
          <a:xfrm>
            <a:off x="71438" y="4941888"/>
            <a:ext cx="9072562"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altLang="en-US" sz="3600">
                <a:latin typeface="Calibri" pitchFamily="34" charset="0"/>
              </a:rPr>
              <a:t>What events are special to Christians?</a:t>
            </a:r>
          </a:p>
          <a:p>
            <a:pPr algn="ctr" eaLnBrk="1" hangingPunct="1"/>
            <a:r>
              <a:rPr lang="en-GB" altLang="en-US" sz="3600">
                <a:latin typeface="Calibri" pitchFamily="34" charset="0"/>
              </a:rPr>
              <a:t>How do Christians celebrate special events?</a:t>
            </a:r>
          </a:p>
          <a:p>
            <a:pPr eaLnBrk="1" hangingPunct="1"/>
            <a:endParaRPr lang="en-GB" altLang="en-US" sz="3600">
              <a:latin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endParaRPr lang="en-GB" altLang="en-US" smtClean="0"/>
          </a:p>
        </p:txBody>
      </p:sp>
      <p:sp>
        <p:nvSpPr>
          <p:cNvPr id="8195" name="Content Placeholder 2"/>
          <p:cNvSpPr>
            <a:spLocks noGrp="1"/>
          </p:cNvSpPr>
          <p:nvPr>
            <p:ph idx="1"/>
          </p:nvPr>
        </p:nvSpPr>
        <p:spPr/>
        <p:txBody>
          <a:bodyPr/>
          <a:lstStyle/>
          <a:p>
            <a:endParaRPr lang="en-GB" altLang="en-US" smtClean="0"/>
          </a:p>
        </p:txBody>
      </p:sp>
      <p:pic>
        <p:nvPicPr>
          <p:cNvPr id="8196" name="Picture 2" descr="C:\Users\Sue\Downloads\5789181010_69453ab4a2_z.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7384"/>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altLang="en-US" smtClean="0"/>
              <a:t>Two Video Clips </a:t>
            </a:r>
          </a:p>
        </p:txBody>
      </p:sp>
      <p:sp>
        <p:nvSpPr>
          <p:cNvPr id="9219" name="Content Placeholder 2"/>
          <p:cNvSpPr>
            <a:spLocks noGrp="1"/>
          </p:cNvSpPr>
          <p:nvPr>
            <p:ph idx="1"/>
          </p:nvPr>
        </p:nvSpPr>
        <p:spPr>
          <a:xfrm>
            <a:off x="457200" y="1196975"/>
            <a:ext cx="8229600" cy="4929188"/>
          </a:xfrm>
        </p:spPr>
        <p:txBody>
          <a:bodyPr/>
          <a:lstStyle/>
          <a:p>
            <a:pPr algn="ctr">
              <a:buFont typeface="Arial" charset="0"/>
              <a:buNone/>
            </a:pPr>
            <a:r>
              <a:rPr lang="en-GB" altLang="en-US" sz="4400" smtClean="0"/>
              <a:t>What is happening here?</a:t>
            </a:r>
          </a:p>
          <a:p>
            <a:pPr algn="ctr">
              <a:buFont typeface="Arial" charset="0"/>
              <a:buNone/>
            </a:pPr>
            <a:r>
              <a:rPr lang="en-GB" altLang="en-US" sz="4400" smtClean="0"/>
              <a:t>How might these events be special to Christians? </a:t>
            </a:r>
          </a:p>
          <a:p>
            <a:pPr algn="ctr">
              <a:buFont typeface="Arial" charset="0"/>
              <a:buNone/>
            </a:pPr>
            <a:r>
              <a:rPr lang="en-GB" altLang="en-US" sz="4400" smtClean="0"/>
              <a:t>How is the Holy Spirit involved?</a:t>
            </a:r>
          </a:p>
          <a:p>
            <a:pPr algn="ctr">
              <a:buFont typeface="Arial" charset="0"/>
              <a:buNone/>
            </a:pPr>
            <a:r>
              <a:rPr lang="en-GB" altLang="en-US" sz="4400" smtClean="0"/>
              <a:t>What questions would you ask about what is happening?</a:t>
            </a:r>
          </a:p>
          <a:p>
            <a:pPr algn="ctr">
              <a:buFont typeface="Arial" charset="0"/>
              <a:buNone/>
            </a:pPr>
            <a:endParaRPr lang="en-GB" altLang="en-US" sz="4400" smtClean="0"/>
          </a:p>
          <a:p>
            <a:pPr algn="ctr">
              <a:buFont typeface="Arial" charset="0"/>
              <a:buNone/>
            </a:pPr>
            <a:endParaRPr lang="en-GB" altLang="en-US" sz="4400" smtClean="0"/>
          </a:p>
        </p:txBody>
      </p:sp>
      <p:pic>
        <p:nvPicPr>
          <p:cNvPr id="9220" name="Picture 2" descr="C:\Users\Sue\AppData\Local\Microsoft\Windows\Temporary Internet Files\Content.IE5\QZ9XYA1Z\MC900434389[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94638" y="4868863"/>
            <a:ext cx="931862" cy="146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1" name="Picture 10" descr="C:\Users\Sue\AppData\Local\Microsoft\Windows\Temporary Internet Files\Content.IE5\WRTOCHPC\dglxasset[1].aspx"/>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8313" y="333375"/>
            <a:ext cx="979487" cy="112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274638"/>
            <a:ext cx="8229600" cy="777875"/>
          </a:xfrm>
        </p:spPr>
        <p:txBody>
          <a:bodyPr/>
          <a:lstStyle/>
          <a:p>
            <a:r>
              <a:rPr lang="en-GB" altLang="en-US" smtClean="0"/>
              <a:t>Digging deeper into confirmation</a:t>
            </a:r>
          </a:p>
        </p:txBody>
      </p:sp>
      <p:graphicFrame>
        <p:nvGraphicFramePr>
          <p:cNvPr id="4" name="Diagram 3"/>
          <p:cNvGraphicFramePr/>
          <p:nvPr/>
        </p:nvGraphicFramePr>
        <p:xfrm>
          <a:off x="251520" y="1052736"/>
          <a:ext cx="8892480" cy="55172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244" name="TextBox 5"/>
          <p:cNvSpPr txBox="1">
            <a:spLocks noChangeArrowheads="1"/>
          </p:cNvSpPr>
          <p:nvPr/>
        </p:nvSpPr>
        <p:spPr bwMode="auto">
          <a:xfrm>
            <a:off x="3276600" y="4005263"/>
            <a:ext cx="3529013"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3200"/>
              <a:t>Anything else you want to find out?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12321</TotalTime>
  <Words>2037</Words>
  <Application>Microsoft Office PowerPoint</Application>
  <PresentationFormat>On-screen Show (4:3)</PresentationFormat>
  <Paragraphs>170</Paragraphs>
  <Slides>16</Slides>
  <Notes>14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Office Theme</vt:lpstr>
      <vt:lpstr>The Holy Spirit</vt:lpstr>
      <vt:lpstr>PowerPoint Introduction</vt:lpstr>
      <vt:lpstr>Context Overview</vt:lpstr>
      <vt:lpstr> Key Stage 2  Lesson : Year 5 Theme:  The Holy Spirit      Concept underpinning work:  Trinity Key Question :    What part do Christians believe the Holy Spirit plays in confirmation?? Lesson Objective: To understand how  Christians believe the Holy Spirit is involved at confirmation. </vt:lpstr>
      <vt:lpstr>PowerPoint Presentation</vt:lpstr>
      <vt:lpstr>Think  Pair  Share</vt:lpstr>
      <vt:lpstr>PowerPoint Presentation</vt:lpstr>
      <vt:lpstr>Two Video Clips </vt:lpstr>
      <vt:lpstr>Digging deeper into confirmation</vt:lpstr>
      <vt:lpstr>PowerPoint Presentation</vt:lpstr>
      <vt:lpstr>PowerPoint Presentation</vt:lpstr>
      <vt:lpstr>PowerPoint Presentation</vt:lpstr>
      <vt:lpstr>   A conversation between a  friend and someone who just attended a confirmation. Explain what part you think the Holy Spirit played on the day. </vt:lpstr>
      <vt:lpstr>PowerPoint Presentation</vt:lpstr>
      <vt:lpstr>Teachers background notes: Anglican Confirmation</vt:lpstr>
      <vt:lpstr>Notes for using images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 Stage 1 Lesson</dc:title>
  <dc:creator>Sue Glover</dc:creator>
  <cp:lastModifiedBy>Jeff Turnbull</cp:lastModifiedBy>
  <cp:revision>100</cp:revision>
  <dcterms:created xsi:type="dcterms:W3CDTF">2013-07-15T14:49:53Z</dcterms:created>
  <dcterms:modified xsi:type="dcterms:W3CDTF">2015-04-17T09:29:28Z</dcterms:modified>
</cp:coreProperties>
</file>