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2" r:id="rId2"/>
    <p:sldId id="309" r:id="rId3"/>
    <p:sldId id="347" r:id="rId4"/>
    <p:sldId id="311" r:id="rId5"/>
    <p:sldId id="342" r:id="rId6"/>
    <p:sldId id="348" r:id="rId7"/>
    <p:sldId id="276" r:id="rId8"/>
    <p:sldId id="352" r:id="rId9"/>
    <p:sldId id="353" r:id="rId10"/>
    <p:sldId id="362" r:id="rId11"/>
    <p:sldId id="355" r:id="rId12"/>
    <p:sldId id="356" r:id="rId13"/>
    <p:sldId id="363" r:id="rId14"/>
    <p:sldId id="361" r:id="rId15"/>
    <p:sldId id="283" r:id="rId16"/>
    <p:sldId id="305" r:id="rId17"/>
  </p:sldIdLst>
  <p:sldSz cx="9144000" cy="6858000" type="screen4x3"/>
  <p:notesSz cx="6877050" cy="10001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00"/>
    <a:srgbClr val="FF6600"/>
    <a:srgbClr val="CCFF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9159" autoAdjust="0"/>
  </p:normalViewPr>
  <p:slideViewPr>
    <p:cSldViewPr>
      <p:cViewPr>
        <p:scale>
          <a:sx n="60" d="100"/>
          <a:sy n="60" d="100"/>
        </p:scale>
        <p:origin x="-3084" y="-7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50006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D37CB5DC-FCBB-4BF8-8AD0-6E72BF138EC1}" type="datetimeFigureOut">
              <a:rPr lang="en-GB"/>
              <a:pPr>
                <a:defRPr/>
              </a:pPr>
              <a:t>17/04/2015</a:t>
            </a:fld>
            <a:endParaRPr lang="en-GB"/>
          </a:p>
        </p:txBody>
      </p:sp>
      <p:sp>
        <p:nvSpPr>
          <p:cNvPr id="4" name="Footer Placeholder 3"/>
          <p:cNvSpPr>
            <a:spLocks noGrp="1"/>
          </p:cNvSpPr>
          <p:nvPr>
            <p:ph type="ftr" sz="quarter" idx="2"/>
          </p:nvPr>
        </p:nvSpPr>
        <p:spPr>
          <a:xfrm>
            <a:off x="0" y="9499600"/>
            <a:ext cx="2979738" cy="50006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499600"/>
            <a:ext cx="2979738" cy="50006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AE11D009-E587-448B-B0EA-33C41620FA40}" type="slidenum">
              <a:rPr lang="en-GB"/>
              <a:pPr>
                <a:defRPr/>
              </a:pPr>
              <a:t>‹#›</a:t>
            </a:fld>
            <a:endParaRPr lang="en-GB"/>
          </a:p>
        </p:txBody>
      </p:sp>
    </p:spTree>
    <p:extLst>
      <p:ext uri="{BB962C8B-B14F-4D97-AF65-F5344CB8AC3E}">
        <p14:creationId xmlns:p14="http://schemas.microsoft.com/office/powerpoint/2010/main" val="1502019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50006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4DC08017-01AA-4D0F-B0D3-E1B0291FD921}" type="datetimeFigureOut">
              <a:rPr lang="en-GB"/>
              <a:pPr>
                <a:defRPr/>
              </a:pPr>
              <a:t>17/04/2015</a:t>
            </a:fld>
            <a:endParaRPr lang="en-GB"/>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pPr lvl="0"/>
            <a:endParaRPr lang="en-GB" noProof="0"/>
          </a:p>
        </p:txBody>
      </p:sp>
      <p:sp>
        <p:nvSpPr>
          <p:cNvPr id="5" name="Notes Placeholder 4"/>
          <p:cNvSpPr>
            <a:spLocks noGrp="1"/>
          </p:cNvSpPr>
          <p:nvPr>
            <p:ph type="body" sz="quarter" idx="3"/>
          </p:nvPr>
        </p:nvSpPr>
        <p:spPr>
          <a:xfrm>
            <a:off x="687388" y="4751388"/>
            <a:ext cx="5502275" cy="4500562"/>
          </a:xfrm>
          <a:prstGeom prst="rect">
            <a:avLst/>
          </a:prstGeom>
        </p:spPr>
        <p:txBody>
          <a:bodyPr vert="horz" lIns="96442" tIns="48221" rIns="96442" bIns="482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9600"/>
            <a:ext cx="2979738" cy="50006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499600"/>
            <a:ext cx="2979738" cy="50006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97AEDED3-CBEE-4276-B41A-A43BA67771BE}" type="slidenum">
              <a:rPr lang="en-GB"/>
              <a:pPr>
                <a:defRPr/>
              </a:pPr>
              <a:t>‹#›</a:t>
            </a:fld>
            <a:endParaRPr lang="en-GB"/>
          </a:p>
        </p:txBody>
      </p:sp>
    </p:spTree>
    <p:extLst>
      <p:ext uri="{BB962C8B-B14F-4D97-AF65-F5344CB8AC3E}">
        <p14:creationId xmlns:p14="http://schemas.microsoft.com/office/powerpoint/2010/main" val="2301946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56EAD-9BD7-49C0-971C-41A3BA659063}"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They went outside and saw many visitors who had come to Jerusalem. When the disciples spoke the visitors were surprised to hear all the disciples speaking to them in their own languages. ‘What does this mean? they asked. Some thought they had drunk too much wine.</a:t>
            </a:r>
          </a:p>
          <a:p>
            <a:endParaRPr lang="en-GB" altLang="en-US" smtClean="0"/>
          </a:p>
        </p:txBody>
      </p:sp>
      <p:sp>
        <p:nvSpPr>
          <p:cNvPr id="4" name="Slide Number Placeholder 3"/>
          <p:cNvSpPr>
            <a:spLocks noGrp="1"/>
          </p:cNvSpPr>
          <p:nvPr>
            <p:ph type="sldNum" sz="quarter" idx="5"/>
          </p:nvPr>
        </p:nvSpPr>
        <p:spPr/>
        <p:txBody>
          <a:bodyPr/>
          <a:lstStyle/>
          <a:p>
            <a:pPr>
              <a:defRPr/>
            </a:pPr>
            <a:fld id="{55C8B0A2-BCF0-456E-928B-F9A7A4F2AC94}"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Peter one of the disciples stood up and said, ‘No we have not drunk too much wine, we are not drunk, it is only 9 o’clock in the morning. God has filled us with his Holy Spirit.  Jesus said this would happen. He came to teach us about God and then he was killed. He came back to life and spoke to us. He said he would send the Holy Spirit to us after he had left.</a:t>
            </a:r>
          </a:p>
          <a:p>
            <a:endParaRPr lang="en-GB" altLang="en-US" smtClean="0"/>
          </a:p>
        </p:txBody>
      </p:sp>
      <p:sp>
        <p:nvSpPr>
          <p:cNvPr id="4" name="Slide Number Placeholder 3"/>
          <p:cNvSpPr>
            <a:spLocks noGrp="1"/>
          </p:cNvSpPr>
          <p:nvPr>
            <p:ph type="sldNum" sz="quarter" idx="5"/>
          </p:nvPr>
        </p:nvSpPr>
        <p:spPr/>
        <p:txBody>
          <a:bodyPr/>
          <a:lstStyle/>
          <a:p>
            <a:pPr>
              <a:defRPr/>
            </a:pPr>
            <a:fld id="{847E054C-1FCF-4B05-9A91-928EBEF1686B}"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The people said, ’What shall we do?’ Peter said ‘Tell God you are sorry for all the wrong things you have done and be baptised. Then the Holy Spirit will be given to you as gift.  Many said sorry and were baptised that day.</a:t>
            </a:r>
          </a:p>
          <a:p>
            <a:endParaRPr lang="en-GB" altLang="en-US" smtClean="0"/>
          </a:p>
        </p:txBody>
      </p:sp>
      <p:sp>
        <p:nvSpPr>
          <p:cNvPr id="4" name="Slide Number Placeholder 3"/>
          <p:cNvSpPr>
            <a:spLocks noGrp="1"/>
          </p:cNvSpPr>
          <p:nvPr>
            <p:ph type="sldNum" sz="quarter" idx="5"/>
          </p:nvPr>
        </p:nvSpPr>
        <p:spPr/>
        <p:txBody>
          <a:bodyPr/>
          <a:lstStyle/>
          <a:p>
            <a:pPr>
              <a:defRPr/>
            </a:pPr>
            <a:fld id="{0F0A8AA5-CEFA-420D-BEDF-1BF4F4F9E90A}"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b="1" smtClean="0"/>
              <a:t>Instruction</a:t>
            </a:r>
            <a:r>
              <a:rPr lang="en-GB" altLang="en-US" smtClean="0"/>
              <a:t>: Ask the questions above. Explain to the class you are now going to show them a clip and you want them to see if they can answer these questions. They must keep their answers a secret until the end of the clip.</a:t>
            </a:r>
          </a:p>
          <a:p>
            <a:r>
              <a:rPr lang="en-GB" altLang="en-US" b="1" i="1" smtClean="0"/>
              <a:t>Show half of story Clip</a:t>
            </a:r>
            <a:r>
              <a:rPr lang="en-GB" altLang="en-US" i="1" smtClean="0"/>
              <a:t>: </a:t>
            </a:r>
            <a:r>
              <a:rPr lang="en-GB" altLang="en-US" smtClean="0"/>
              <a:t>Day of Pentecost. https://www.youtube.com/watch?v=IqG_lvZhU-A   (3 mins)</a:t>
            </a:r>
          </a:p>
          <a:p>
            <a:r>
              <a:rPr lang="en-GB" altLang="en-US" smtClean="0"/>
              <a:t>Or alternatively use clip from https://www.youtube.com/watch?v=jNiApXVR9go  (3 mins)</a:t>
            </a:r>
          </a:p>
          <a:p>
            <a:r>
              <a:rPr lang="en-GB" altLang="en-US" b="1" smtClean="0"/>
              <a:t>NB Pause your chosen clip halfway through </a:t>
            </a:r>
            <a:r>
              <a:rPr lang="en-GB" altLang="en-US" b="1" i="1" smtClean="0"/>
              <a:t>before </a:t>
            </a:r>
            <a:r>
              <a:rPr lang="en-GB" altLang="en-US" b="1" smtClean="0"/>
              <a:t>the disciples start healing and teaching people. Give the class quiet thinking time about the question above.  </a:t>
            </a:r>
            <a:r>
              <a:rPr lang="en-GB" altLang="en-US" smtClean="0"/>
              <a:t>Ask the questions above again. Then show the next part of the clip where the disciples start healing and teaching people.</a:t>
            </a:r>
          </a:p>
          <a:p>
            <a:r>
              <a:rPr lang="en-GB" altLang="en-US" smtClean="0"/>
              <a:t>Ask if the children have any questions of their own so far about the story. Display their answers and other questions they may have.</a:t>
            </a:r>
          </a:p>
        </p:txBody>
      </p:sp>
      <p:sp>
        <p:nvSpPr>
          <p:cNvPr id="4" name="Slide Number Placeholder 3"/>
          <p:cNvSpPr>
            <a:spLocks noGrp="1"/>
          </p:cNvSpPr>
          <p:nvPr>
            <p:ph type="sldNum" sz="quarter" idx="5"/>
          </p:nvPr>
        </p:nvSpPr>
        <p:spPr/>
        <p:txBody>
          <a:bodyPr/>
          <a:lstStyle/>
          <a:p>
            <a:pPr>
              <a:defRPr/>
            </a:pPr>
            <a:fld id="{5E5E7C8C-D772-4236-9D6D-AFA60F389D41}"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smtClean="0"/>
              <a:t>Teachers Notes</a:t>
            </a:r>
            <a:r>
              <a:rPr lang="en-GB" altLang="en-US" sz="1100" smtClean="0"/>
              <a:t>: </a:t>
            </a:r>
            <a:r>
              <a:rPr lang="en-GB" altLang="en-US" sz="1100" b="1" smtClean="0"/>
              <a:t>Instruction: </a:t>
            </a:r>
            <a:r>
              <a:rPr lang="en-GB" altLang="en-US" sz="1100" smtClean="0"/>
              <a:t>Ask children to</a:t>
            </a:r>
            <a:r>
              <a:rPr lang="en-GB" altLang="en-US" sz="1100" b="1" smtClean="0"/>
              <a:t> </a:t>
            </a:r>
            <a:r>
              <a:rPr lang="en-GB" altLang="en-US" sz="1100" smtClean="0"/>
              <a:t>think about the answer to the question above. After watching the second half of the story from the clip ask them for heads down quiet thinking. Get pupils to picture the story.  </a:t>
            </a:r>
            <a:r>
              <a:rPr lang="en-GB" altLang="en-US" sz="1100" b="1" smtClean="0"/>
              <a:t>Ask: </a:t>
            </a:r>
            <a:r>
              <a:rPr lang="en-GB" altLang="en-US" sz="1100" smtClean="0"/>
              <a:t>How did the Holy Spirit change the disciples after the Day of Pentecost? </a:t>
            </a:r>
          </a:p>
          <a:p>
            <a:pPr eaLnBrk="1" hangingPunct="1">
              <a:spcBef>
                <a:spcPct val="0"/>
              </a:spcBef>
            </a:pPr>
            <a:endParaRPr lang="en-GB" altLang="en-US" sz="1100" b="1" smtClean="0"/>
          </a:p>
          <a:p>
            <a:pPr eaLnBrk="1" hangingPunct="1">
              <a:spcBef>
                <a:spcPct val="0"/>
              </a:spcBef>
            </a:pPr>
            <a:r>
              <a:rPr lang="en-GB" altLang="en-US" sz="1100" b="1" smtClean="0"/>
              <a:t>Instruction: </a:t>
            </a:r>
            <a:r>
              <a:rPr lang="en-GB" altLang="en-US" sz="1100" smtClean="0"/>
              <a:t>Ask the children to picture their answer. Ask pupils to draw a picture to show the changes that happened to the disciples. Can they explain what they drew? Can they write a sentence or 2 about the picture?   </a:t>
            </a:r>
          </a:p>
          <a:p>
            <a:pPr eaLnBrk="1" hangingPunct="1">
              <a:spcBef>
                <a:spcPct val="0"/>
              </a:spcBef>
            </a:pPr>
            <a:endParaRPr lang="en-GB" altLang="en-US" sz="110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B1A7AB-33AA-4326-9BB5-B51BBEBCF691}"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a:t>
            </a:r>
            <a:r>
              <a:rPr lang="en-GB" altLang="en-US" smtClean="0"/>
              <a:t>The context of a bigger picture</a:t>
            </a:r>
          </a:p>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F7020-B4F8-48E4-9F2A-A5CA69A25D3A}"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endParaRPr lang="en-GB"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BAFF7-89D7-4D7A-9D36-DD1C97A0CC68}"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r>
              <a:rPr lang="en-GB" altLang="en-US" smtClean="0"/>
              <a:t> Explain: here are 4 pictures; sailboat, kite, windmill, hot air balloon.</a:t>
            </a:r>
          </a:p>
          <a:p>
            <a:r>
              <a:rPr lang="en-GB" altLang="en-US" b="1" smtClean="0"/>
              <a:t>Ask: </a:t>
            </a:r>
            <a:r>
              <a:rPr lang="en-GB" altLang="en-US" smtClean="0"/>
              <a:t>What is the one thing all of these pictures need? (Draw out answer: they need wind): </a:t>
            </a:r>
          </a:p>
          <a:p>
            <a:r>
              <a:rPr lang="en-GB" altLang="en-US" b="1" smtClean="0"/>
              <a:t>Ask: </a:t>
            </a:r>
            <a:r>
              <a:rPr lang="en-GB" altLang="en-US" smtClean="0"/>
              <a:t>What does the wind do in each picture? Draw out answers eg gives movement; gives energy-turns sails; helps them move.</a:t>
            </a:r>
          </a:p>
          <a:p>
            <a:r>
              <a:rPr lang="en-GB" altLang="en-US" smtClean="0"/>
              <a:t>Ensure they understand the effect of the </a:t>
            </a:r>
            <a:r>
              <a:rPr lang="en-GB" altLang="en-US" i="1" smtClean="0"/>
              <a:t>wind is to change things.</a:t>
            </a:r>
          </a:p>
          <a:p>
            <a:endParaRPr lang="en-GB" altLang="en-US" smtClean="0"/>
          </a:p>
        </p:txBody>
      </p:sp>
      <p:sp>
        <p:nvSpPr>
          <p:cNvPr id="4" name="Slide Number Placeholder 3"/>
          <p:cNvSpPr>
            <a:spLocks noGrp="1"/>
          </p:cNvSpPr>
          <p:nvPr>
            <p:ph type="sldNum" sz="quarter" idx="5"/>
          </p:nvPr>
        </p:nvSpPr>
        <p:spPr/>
        <p:txBody>
          <a:bodyPr/>
          <a:lstStyle/>
          <a:p>
            <a:pPr>
              <a:defRPr/>
            </a:pPr>
            <a:fld id="{5D059F6A-E498-46A9-B489-AD97515445C4}"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 </a:t>
            </a:r>
          </a:p>
          <a:p>
            <a:r>
              <a:rPr lang="en-GB" altLang="en-US" b="1" smtClean="0"/>
              <a:t>Ask: </a:t>
            </a:r>
            <a:r>
              <a:rPr lang="en-GB" altLang="en-US" smtClean="0"/>
              <a:t>What is fire like? Ask for suggestions eg its hot, it warms us, it burns things. Ensure they understand </a:t>
            </a:r>
            <a:r>
              <a:rPr lang="en-GB" altLang="en-US" i="1" smtClean="0"/>
              <a:t>the effect of fire is to change things. </a:t>
            </a:r>
          </a:p>
          <a:p>
            <a:r>
              <a:rPr lang="en-GB" altLang="en-US" b="1" smtClean="0"/>
              <a:t>Ask </a:t>
            </a:r>
            <a:r>
              <a:rPr lang="en-GB" altLang="en-US" smtClean="0"/>
              <a:t>them if they can remember a bible story about the Holy Spirit from FS that had wind and fire in it?</a:t>
            </a:r>
          </a:p>
          <a:p>
            <a:endParaRPr lang="en-GB" altLang="en-US" smtClean="0"/>
          </a:p>
          <a:p>
            <a:r>
              <a:rPr lang="en-GB" altLang="en-US" smtClean="0"/>
              <a:t>Recap all they learnt about the Holy Spirit in FS.</a:t>
            </a:r>
          </a:p>
          <a:p>
            <a:endParaRPr lang="en-GB" altLang="en-US" smtClean="0"/>
          </a:p>
        </p:txBody>
      </p:sp>
      <p:sp>
        <p:nvSpPr>
          <p:cNvPr id="4" name="Slide Number Placeholder 3"/>
          <p:cNvSpPr>
            <a:spLocks noGrp="1"/>
          </p:cNvSpPr>
          <p:nvPr>
            <p:ph type="sldNum" sz="quarter" idx="5"/>
          </p:nvPr>
        </p:nvSpPr>
        <p:spPr/>
        <p:txBody>
          <a:bodyPr/>
          <a:lstStyle/>
          <a:p>
            <a:pPr>
              <a:defRPr/>
            </a:pPr>
            <a:fld id="{FD9ACD1A-8E51-44B4-8120-40DAF0DB417D}"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64418" eaLnBrk="1" fontAlgn="auto" hangingPunct="1">
              <a:spcBef>
                <a:spcPts val="0"/>
              </a:spcBef>
              <a:spcAft>
                <a:spcPts val="0"/>
              </a:spcAft>
              <a:defRPr/>
            </a:pPr>
            <a:r>
              <a:rPr lang="en-GB" sz="1400" b="1" dirty="0" smtClean="0"/>
              <a:t>Teachers Notes: </a:t>
            </a:r>
            <a:r>
              <a:rPr lang="en-GB" sz="1400" dirty="0" smtClean="0"/>
              <a:t>Explain: We are going to look at this story a bit more now today. It is called the story of Pentecost.</a:t>
            </a:r>
            <a:endParaRPr lang="en-US" sz="13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3CE06-D1A8-4940-93DA-7599E6F87166}"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b="1" smtClean="0"/>
              <a:t>Instruction: </a:t>
            </a:r>
            <a:r>
              <a:rPr lang="en-GB" altLang="en-US" smtClean="0"/>
              <a:t>tell the story interactively &amp; show each slide as you do. You could use puppets or toy people. Give sound effects or instruments and actions so the children can join in eg for wind and fire</a:t>
            </a:r>
          </a:p>
          <a:p>
            <a:r>
              <a:rPr lang="en-GB" altLang="en-US" smtClean="0"/>
              <a:t>‘After Jesus had left the disciples and gone to heaven, the disciples were very afraid that they might be killed. They waited in Jerusalem and often met to pray in peoples homes.’</a:t>
            </a:r>
          </a:p>
        </p:txBody>
      </p:sp>
      <p:sp>
        <p:nvSpPr>
          <p:cNvPr id="4" name="Slide Number Placeholder 3"/>
          <p:cNvSpPr>
            <a:spLocks noGrp="1"/>
          </p:cNvSpPr>
          <p:nvPr>
            <p:ph type="sldNum" sz="quarter" idx="5"/>
          </p:nvPr>
        </p:nvSpPr>
        <p:spPr/>
        <p:txBody>
          <a:bodyPr/>
          <a:lstStyle/>
          <a:p>
            <a:pPr>
              <a:defRPr/>
            </a:pPr>
            <a:fld id="{844C99A0-513F-4949-A887-BB73A6558C34}"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On the day of Pentecost which is a special day, the disciples were upstairs in a house in Jerusalem. </a:t>
            </a:r>
          </a:p>
          <a:p>
            <a:r>
              <a:rPr lang="en-GB" altLang="en-US" smtClean="0"/>
              <a:t>Suddenly they heard a sound like the blowing of a very strong wind. It swirled all around them and went into every room in the house. </a:t>
            </a:r>
          </a:p>
        </p:txBody>
      </p:sp>
      <p:sp>
        <p:nvSpPr>
          <p:cNvPr id="4" name="Slide Number Placeholder 3"/>
          <p:cNvSpPr>
            <a:spLocks noGrp="1"/>
          </p:cNvSpPr>
          <p:nvPr>
            <p:ph type="sldNum" sz="quarter" idx="5"/>
          </p:nvPr>
        </p:nvSpPr>
        <p:spPr/>
        <p:txBody>
          <a:bodyPr/>
          <a:lstStyle/>
          <a:p>
            <a:pPr>
              <a:defRPr/>
            </a:pPr>
            <a:fld id="{EBBC1E94-9F06-49EC-AEDB-D28FF6900F3D}"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When they looked at each other they saw flames on each others heads but nothing was being burnt up. Then they all began to speak in other languages.</a:t>
            </a:r>
          </a:p>
        </p:txBody>
      </p:sp>
      <p:sp>
        <p:nvSpPr>
          <p:cNvPr id="4" name="Slide Number Placeholder 3"/>
          <p:cNvSpPr>
            <a:spLocks noGrp="1"/>
          </p:cNvSpPr>
          <p:nvPr>
            <p:ph type="sldNum" sz="quarter" idx="5"/>
          </p:nvPr>
        </p:nvSpPr>
        <p:spPr/>
        <p:txBody>
          <a:bodyPr/>
          <a:lstStyle/>
          <a:p>
            <a:pPr>
              <a:defRPr/>
            </a:pPr>
            <a:fld id="{295D30B5-F14F-499A-BA80-32C449833645}"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DFAA542-1F30-4BF3-BA60-1A8352DC0943}" type="datetimeFigureOut">
              <a:rPr lang="en-GB"/>
              <a:pPr>
                <a:defRPr/>
              </a:pPr>
              <a:t>17/04/2015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9AB4F9-BC13-4075-A73F-DFDF3A5F6B66}" type="slidenum">
              <a:rPr lang="en-GB"/>
              <a:pPr>
                <a:defRPr/>
              </a:pPr>
              <a:t>‹#›</a:t>
            </a:fld>
            <a:endParaRPr lang="en-GB"/>
          </a:p>
        </p:txBody>
      </p:sp>
    </p:spTree>
    <p:extLst>
      <p:ext uri="{BB962C8B-B14F-4D97-AF65-F5344CB8AC3E}">
        <p14:creationId xmlns:p14="http://schemas.microsoft.com/office/powerpoint/2010/main" val="48400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3C7A2D-8EDC-40D3-8347-0624A395D530}" type="datetimeFigureOut">
              <a:rPr lang="en-GB"/>
              <a:pPr>
                <a:defRPr/>
              </a:pPr>
              <a:t>17/04/2015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6604328-4BF6-49A8-B1C9-5244F1643046}" type="slidenum">
              <a:rPr lang="en-GB"/>
              <a:pPr>
                <a:defRPr/>
              </a:pPr>
              <a:t>‹#›</a:t>
            </a:fld>
            <a:endParaRPr lang="en-GB"/>
          </a:p>
        </p:txBody>
      </p:sp>
    </p:spTree>
    <p:extLst>
      <p:ext uri="{BB962C8B-B14F-4D97-AF65-F5344CB8AC3E}">
        <p14:creationId xmlns:p14="http://schemas.microsoft.com/office/powerpoint/2010/main" val="357867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5ED363-37E8-4F27-AADE-9E231DD76E88}" type="datetimeFigureOut">
              <a:rPr lang="en-GB"/>
              <a:pPr>
                <a:defRPr/>
              </a:pPr>
              <a:t>17/04/2015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B9EFD6-DABB-49C4-BE35-B6D21A5F0353}" type="slidenum">
              <a:rPr lang="en-GB"/>
              <a:pPr>
                <a:defRPr/>
              </a:pPr>
              <a:t>‹#›</a:t>
            </a:fld>
            <a:endParaRPr lang="en-GB"/>
          </a:p>
        </p:txBody>
      </p:sp>
    </p:spTree>
    <p:extLst>
      <p:ext uri="{BB962C8B-B14F-4D97-AF65-F5344CB8AC3E}">
        <p14:creationId xmlns:p14="http://schemas.microsoft.com/office/powerpoint/2010/main" val="278795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B2C7616-42E4-453F-969D-7068F4BA0CA8}" type="datetimeFigureOut">
              <a:rPr lang="en-GB"/>
              <a:pPr>
                <a:defRPr/>
              </a:pPr>
              <a:t>17/04/2015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15580A-13E0-4F5E-860C-C779C2411384}" type="slidenum">
              <a:rPr lang="en-GB"/>
              <a:pPr>
                <a:defRPr/>
              </a:pPr>
              <a:t>‹#›</a:t>
            </a:fld>
            <a:endParaRPr lang="en-GB"/>
          </a:p>
        </p:txBody>
      </p:sp>
    </p:spTree>
    <p:extLst>
      <p:ext uri="{BB962C8B-B14F-4D97-AF65-F5344CB8AC3E}">
        <p14:creationId xmlns:p14="http://schemas.microsoft.com/office/powerpoint/2010/main" val="166431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C38088-370B-4438-9304-192716D55B26}" type="datetimeFigureOut">
              <a:rPr lang="en-GB"/>
              <a:pPr>
                <a:defRPr/>
              </a:pPr>
              <a:t>17/04/2015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28738F-1C38-461C-B925-E786F88623E8}" type="slidenum">
              <a:rPr lang="en-GB"/>
              <a:pPr>
                <a:defRPr/>
              </a:pPr>
              <a:t>‹#›</a:t>
            </a:fld>
            <a:endParaRPr lang="en-GB"/>
          </a:p>
        </p:txBody>
      </p:sp>
    </p:spTree>
    <p:extLst>
      <p:ext uri="{BB962C8B-B14F-4D97-AF65-F5344CB8AC3E}">
        <p14:creationId xmlns:p14="http://schemas.microsoft.com/office/powerpoint/2010/main" val="363034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581C87E-058A-4667-80B3-491F91450A4D}" type="datetimeFigureOut">
              <a:rPr lang="en-GB"/>
              <a:pPr>
                <a:defRPr/>
              </a:pPr>
              <a:t>17/04/2015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7969379-7440-42F6-910B-C59E3AB3B4DF}" type="slidenum">
              <a:rPr lang="en-GB"/>
              <a:pPr>
                <a:defRPr/>
              </a:pPr>
              <a:t>‹#›</a:t>
            </a:fld>
            <a:endParaRPr lang="en-GB"/>
          </a:p>
        </p:txBody>
      </p:sp>
    </p:spTree>
    <p:extLst>
      <p:ext uri="{BB962C8B-B14F-4D97-AF65-F5344CB8AC3E}">
        <p14:creationId xmlns:p14="http://schemas.microsoft.com/office/powerpoint/2010/main" val="409942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5CF2369-7CCC-4F5B-BEB5-9384F8001F47}" type="datetimeFigureOut">
              <a:rPr lang="en-GB"/>
              <a:pPr>
                <a:defRPr/>
              </a:pPr>
              <a:t>17/04/2015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1404327-1813-4B69-8D78-5350C957D99F}" type="slidenum">
              <a:rPr lang="en-GB"/>
              <a:pPr>
                <a:defRPr/>
              </a:pPr>
              <a:t>‹#›</a:t>
            </a:fld>
            <a:endParaRPr lang="en-GB"/>
          </a:p>
        </p:txBody>
      </p:sp>
    </p:spTree>
    <p:extLst>
      <p:ext uri="{BB962C8B-B14F-4D97-AF65-F5344CB8AC3E}">
        <p14:creationId xmlns:p14="http://schemas.microsoft.com/office/powerpoint/2010/main" val="31685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49A922E-8325-4061-9F65-3423CE6F32A8}" type="datetimeFigureOut">
              <a:rPr lang="en-GB"/>
              <a:pPr>
                <a:defRPr/>
              </a:pPr>
              <a:t>17/04/2015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692B21B-A866-48B7-A2E5-A49E541944E4}" type="slidenum">
              <a:rPr lang="en-GB"/>
              <a:pPr>
                <a:defRPr/>
              </a:pPr>
              <a:t>‹#›</a:t>
            </a:fld>
            <a:endParaRPr lang="en-GB"/>
          </a:p>
        </p:txBody>
      </p:sp>
    </p:spTree>
    <p:extLst>
      <p:ext uri="{BB962C8B-B14F-4D97-AF65-F5344CB8AC3E}">
        <p14:creationId xmlns:p14="http://schemas.microsoft.com/office/powerpoint/2010/main" val="425114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C937ED-3518-4D42-BBA9-DB1B49073E37}" type="datetimeFigureOut">
              <a:rPr lang="en-GB"/>
              <a:pPr>
                <a:defRPr/>
              </a:pPr>
              <a:t>17/04/2015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65D6514-9BCA-4E02-88B5-7756884AC8E3}" type="slidenum">
              <a:rPr lang="en-GB"/>
              <a:pPr>
                <a:defRPr/>
              </a:pPr>
              <a:t>‹#›</a:t>
            </a:fld>
            <a:endParaRPr lang="en-GB"/>
          </a:p>
        </p:txBody>
      </p:sp>
    </p:spTree>
    <p:extLst>
      <p:ext uri="{BB962C8B-B14F-4D97-AF65-F5344CB8AC3E}">
        <p14:creationId xmlns:p14="http://schemas.microsoft.com/office/powerpoint/2010/main" val="16783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CBE7E-5828-456F-92CA-C2CAE003302C}" type="datetimeFigureOut">
              <a:rPr lang="en-GB"/>
              <a:pPr>
                <a:defRPr/>
              </a:pPr>
              <a:t>17/04/2015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A968AF7-DD11-4710-8B98-5AEADAB48CD9}" type="slidenum">
              <a:rPr lang="en-GB"/>
              <a:pPr>
                <a:defRPr/>
              </a:pPr>
              <a:t>‹#›</a:t>
            </a:fld>
            <a:endParaRPr lang="en-GB"/>
          </a:p>
        </p:txBody>
      </p:sp>
    </p:spTree>
    <p:extLst>
      <p:ext uri="{BB962C8B-B14F-4D97-AF65-F5344CB8AC3E}">
        <p14:creationId xmlns:p14="http://schemas.microsoft.com/office/powerpoint/2010/main" val="141401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C83B4-BADE-49EE-BD83-4BEF148D0FE8}" type="datetimeFigureOut">
              <a:rPr lang="en-GB"/>
              <a:pPr>
                <a:defRPr/>
              </a:pPr>
              <a:t>17/04/2015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E03EEEC-D834-433A-BB98-F24E28162CC6}" type="slidenum">
              <a:rPr lang="en-GB"/>
              <a:pPr>
                <a:defRPr/>
              </a:pPr>
              <a:t>‹#›</a:t>
            </a:fld>
            <a:endParaRPr lang="en-GB"/>
          </a:p>
        </p:txBody>
      </p:sp>
    </p:spTree>
    <p:extLst>
      <p:ext uri="{BB962C8B-B14F-4D97-AF65-F5344CB8AC3E}">
        <p14:creationId xmlns:p14="http://schemas.microsoft.com/office/powerpoint/2010/main" val="188436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56A776-527B-413E-8F3C-9EB637E5BA28}" type="datetimeFigureOut">
              <a:rPr lang="en-GB"/>
              <a:pPr>
                <a:defRPr/>
              </a:pPr>
              <a:t>17/04/2015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725073D-19FE-4524-A7B3-FBA9FD688B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ffice.microsoft.com/en-us/images/" TargetMode="External"/><Relationship Id="rId2" Type="http://schemas.openxmlformats.org/officeDocument/2006/relationships/hyperlink" Target="https://openclipart.org/search/?query=fi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2162175"/>
          </a:xfrm>
          <a:solidFill>
            <a:schemeClr val="accent6">
              <a:lumMod val="40000"/>
              <a:lumOff val="60000"/>
            </a:schemeClr>
          </a:solidFill>
        </p:spPr>
        <p:txBody>
          <a:bodyPr/>
          <a:lstStyle/>
          <a:p>
            <a:pPr>
              <a:defRPr/>
            </a:pPr>
            <a:r>
              <a:rPr lang="en-GB" altLang="en-US" dirty="0" smtClean="0"/>
              <a:t>The Holy Spirit</a:t>
            </a:r>
          </a:p>
        </p:txBody>
      </p:sp>
      <p:sp>
        <p:nvSpPr>
          <p:cNvPr id="3" name="Subtitle 2"/>
          <p:cNvSpPr>
            <a:spLocks noGrp="1"/>
          </p:cNvSpPr>
          <p:nvPr>
            <p:ph type="subTitle" idx="1"/>
          </p:nvPr>
        </p:nvSpPr>
        <p:spPr>
          <a:xfrm>
            <a:off x="0" y="2060575"/>
            <a:ext cx="9144000" cy="4797425"/>
          </a:xfrm>
          <a:solidFill>
            <a:schemeClr val="accent6">
              <a:lumMod val="40000"/>
              <a:lumOff val="60000"/>
            </a:schemeClr>
          </a:solidFill>
        </p:spPr>
        <p:txBody>
          <a:bodyPr/>
          <a:lstStyle/>
          <a:p>
            <a:pPr>
              <a:defRPr/>
            </a:pPr>
            <a:r>
              <a:rPr lang="en-GB" b="1" dirty="0" smtClean="0">
                <a:solidFill>
                  <a:schemeClr val="tx1"/>
                </a:solidFill>
              </a:rPr>
              <a:t>Key Stage 1</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ts2 PPT4.jpg"/>
          <p:cNvPicPr>
            <a:picLocks noGrp="1" noChangeAspect="1"/>
          </p:cNvPicPr>
          <p:nvPr>
            <p:ph idx="1"/>
          </p:nvPr>
        </p:nvPicPr>
        <p:blipFill>
          <a:blip r:embed="rId3" cstate="print"/>
          <a:srcRect t="13462" r="14982"/>
          <a:stretch>
            <a:fillRect/>
          </a:stretch>
        </p:blipFill>
        <p:spPr>
          <a:xfrm>
            <a:off x="1708450" y="-12814"/>
            <a:ext cx="5727101" cy="6883628"/>
          </a:xfrm>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Acts2 PPT5 6.jpg"/>
          <p:cNvPicPr>
            <a:picLocks noGrp="1"/>
          </p:cNvPicPr>
          <p:nvPr>
            <p:ph idx="1"/>
          </p:nvPr>
        </p:nvPicPr>
        <p:blipFill rotWithShape="1">
          <a:blip r:embed="rId3" cstate="print">
            <a:extLst>
              <a:ext uri="{28A0092B-C50C-407E-A947-70E740481C1C}">
                <a14:useLocalDpi xmlns:a14="http://schemas.microsoft.com/office/drawing/2010/main" val="0"/>
              </a:ext>
            </a:extLst>
          </a:blip>
          <a:srcRect l="1795" r="6294" b="7616"/>
          <a:stretch/>
        </p:blipFill>
        <p:spPr>
          <a:xfrm>
            <a:off x="2167228" y="82222"/>
            <a:ext cx="4809544" cy="6693557"/>
          </a:xfrm>
        </p:spPr>
      </p:pic>
      <p:sp>
        <p:nvSpPr>
          <p:cNvPr id="11" name="Oval Callout 10"/>
          <p:cNvSpPr/>
          <p:nvPr/>
        </p:nvSpPr>
        <p:spPr>
          <a:xfrm>
            <a:off x="6228183" y="3372233"/>
            <a:ext cx="574675" cy="504825"/>
          </a:xfrm>
          <a:prstGeom prst="wedgeEllipseCallout">
            <a:avLst>
              <a:gd name="adj1" fmla="val -31780"/>
              <a:gd name="adj2" fmla="val 87522"/>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294" name="TextBox 11"/>
          <p:cNvSpPr txBox="1">
            <a:spLocks noChangeArrowheads="1"/>
          </p:cNvSpPr>
          <p:nvPr/>
        </p:nvSpPr>
        <p:spPr bwMode="auto">
          <a:xfrm>
            <a:off x="5975770" y="3382853"/>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  ...</a:t>
            </a:r>
            <a:r>
              <a:rPr lang="en-GB" altLang="en-US" sz="800" dirty="0" err="1"/>
              <a:t>hgghg</a:t>
            </a:r>
            <a:endParaRPr lang="en-GB" altLang="en-US" sz="800" dirty="0"/>
          </a:p>
        </p:txBody>
      </p:sp>
      <p:sp>
        <p:nvSpPr>
          <p:cNvPr id="13" name="Oval Callout 12"/>
          <p:cNvSpPr/>
          <p:nvPr/>
        </p:nvSpPr>
        <p:spPr>
          <a:xfrm>
            <a:off x="3814678" y="3372233"/>
            <a:ext cx="576263" cy="503237"/>
          </a:xfrm>
          <a:prstGeom prst="wedgeEllipseCallout">
            <a:avLst>
              <a:gd name="adj1" fmla="val -29043"/>
              <a:gd name="adj2" fmla="val 81266"/>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296" name="TextBox 13"/>
          <p:cNvSpPr txBox="1">
            <a:spLocks noChangeArrowheads="1"/>
          </p:cNvSpPr>
          <p:nvPr/>
        </p:nvSpPr>
        <p:spPr bwMode="auto">
          <a:xfrm>
            <a:off x="3825656" y="3320940"/>
            <a:ext cx="5032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a:t>
            </a:r>
            <a:r>
              <a:rPr lang="en-GB" altLang="en-US" sz="800" dirty="0" err="1"/>
              <a:t>hgyutd</a:t>
            </a:r>
            <a:endParaRPr lang="en-GB" alt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4" descr="Acts2 PPT 8000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94163" y="3597275"/>
            <a:ext cx="955675" cy="531813"/>
          </a:xfrm>
        </p:spPr>
      </p:pic>
      <p:pic>
        <p:nvPicPr>
          <p:cNvPr id="13316" name="Picture 6" descr="Acts 2 PPt1.jpg"/>
          <p:cNvPicPr>
            <a:picLocks/>
          </p:cNvPicPr>
          <p:nvPr/>
        </p:nvPicPr>
        <p:blipFill>
          <a:blip r:embed="rId4" cstate="print">
            <a:extLst>
              <a:ext uri="{28A0092B-C50C-407E-A947-70E740481C1C}">
                <a14:useLocalDpi xmlns:a14="http://schemas.microsoft.com/office/drawing/2010/main" val="0"/>
              </a:ext>
            </a:extLst>
          </a:blip>
          <a:srcRect r="5113"/>
          <a:stretch>
            <a:fillRect/>
          </a:stretch>
        </p:blipFill>
        <p:spPr bwMode="auto">
          <a:xfrm>
            <a:off x="2234148" y="0"/>
            <a:ext cx="46757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Acts2 PPT5 70003.jpg"/>
          <p:cNvPicPr>
            <a:picLocks noGrp="1"/>
          </p:cNvPicPr>
          <p:nvPr>
            <p:ph idx="1"/>
          </p:nvPr>
        </p:nvPicPr>
        <p:blipFill rotWithShape="1">
          <a:blip r:embed="rId3">
            <a:extLst>
              <a:ext uri="{28A0092B-C50C-407E-A947-70E740481C1C}">
                <a14:useLocalDpi xmlns:a14="http://schemas.microsoft.com/office/drawing/2010/main" val="0"/>
              </a:ext>
            </a:extLst>
          </a:blip>
          <a:srcRect t="1737" b="1737"/>
          <a:stretch/>
        </p:blipFill>
        <p:spPr>
          <a:xfrm>
            <a:off x="1434808" y="0"/>
            <a:ext cx="6274384"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ue\AppData\Local\Microsoft\Windows\Temporary Internet Files\Content.IE5\YBCYB2O0\MC900434775[1].png"/>
          <p:cNvPicPr>
            <a:picLocks noGrp="1" noChangeAspect="1" noChangeArrowheads="1"/>
          </p:cNvPicPr>
          <p:nvPr>
            <p:ph idx="1"/>
          </p:nvPr>
        </p:nvPicPr>
        <p:blipFill>
          <a:blip r:embed="rId3"/>
          <a:srcRect/>
          <a:stretch>
            <a:fillRect/>
          </a:stretch>
        </p:blipFill>
        <p:spPr>
          <a:xfrm>
            <a:off x="0" y="0"/>
            <a:ext cx="9396413" cy="6858000"/>
          </a:xfrm>
          <a:solidFill>
            <a:schemeClr val="accent4">
              <a:lumMod val="40000"/>
              <a:lumOff val="60000"/>
            </a:schemeClr>
          </a:solidFill>
        </p:spPr>
      </p:pic>
      <p:sp>
        <p:nvSpPr>
          <p:cNvPr id="15363" name="Title 1"/>
          <p:cNvSpPr>
            <a:spLocks noGrp="1"/>
          </p:cNvSpPr>
          <p:nvPr>
            <p:ph type="title"/>
          </p:nvPr>
        </p:nvSpPr>
        <p:spPr>
          <a:xfrm>
            <a:off x="468313" y="1484313"/>
            <a:ext cx="7920037" cy="2376487"/>
          </a:xfrm>
        </p:spPr>
        <p:txBody>
          <a:bodyPr/>
          <a:lstStyle/>
          <a:p>
            <a:r>
              <a:rPr lang="en-GB" altLang="en-US" sz="2800" b="1" smtClean="0"/>
              <a:t/>
            </a:r>
            <a:br>
              <a:rPr lang="en-GB" altLang="en-US" sz="2800" b="1" smtClean="0"/>
            </a:br>
            <a:r>
              <a:rPr lang="en-GB" altLang="en-US" sz="2800" b="1" smtClean="0"/>
              <a:t>I wonder.......</a:t>
            </a:r>
            <a:br>
              <a:rPr lang="en-GB" altLang="en-US" sz="2800" b="1" smtClean="0"/>
            </a:br>
            <a:r>
              <a:rPr lang="en-GB" altLang="en-US" sz="2800" b="1" smtClean="0">
                <a:solidFill>
                  <a:srgbClr val="7030A0"/>
                </a:solidFill>
              </a:rPr>
              <a:t>What do you think happened to the disciples </a:t>
            </a:r>
            <a:br>
              <a:rPr lang="en-GB" altLang="en-US" sz="2800" b="1" smtClean="0">
                <a:solidFill>
                  <a:srgbClr val="7030A0"/>
                </a:solidFill>
              </a:rPr>
            </a:br>
            <a:r>
              <a:rPr lang="en-GB" altLang="en-US" sz="2800" b="1" smtClean="0">
                <a:solidFill>
                  <a:srgbClr val="7030A0"/>
                </a:solidFill>
              </a:rPr>
              <a:t>after this day? </a:t>
            </a:r>
            <a:br>
              <a:rPr lang="en-GB" altLang="en-US" sz="2800" b="1" smtClean="0">
                <a:solidFill>
                  <a:srgbClr val="7030A0"/>
                </a:solidFill>
              </a:rPr>
            </a:br>
            <a:r>
              <a:rPr lang="en-GB" altLang="en-US" sz="2800" b="1" smtClean="0">
                <a:solidFill>
                  <a:srgbClr val="7030A0"/>
                </a:solidFill>
              </a:rPr>
              <a:t/>
            </a:r>
            <a:br>
              <a:rPr lang="en-GB" altLang="en-US" sz="2800" b="1" smtClean="0">
                <a:solidFill>
                  <a:srgbClr val="7030A0"/>
                </a:solidFill>
              </a:rPr>
            </a:br>
            <a:endParaRPr lang="en-GB" altLang="en-US" sz="2800" b="1" smtClean="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Users\Sue\AppData\Local\Microsoft\Windows\Temporary Internet Files\Content.IE5\YBCYB2O0\MC9004347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6057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179388" y="188913"/>
            <a:ext cx="8785225" cy="1076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b="1">
                <a:solidFill>
                  <a:srgbClr val="7030A0"/>
                </a:solidFill>
              </a:rPr>
              <a:t>How did the Holy Spirit change the disciples after the day of Pentecost?</a:t>
            </a:r>
            <a:endParaRPr lang="en-GB" altLang="en-US" sz="3200">
              <a:solidFill>
                <a:srgbClr val="7030A0"/>
              </a:solidFill>
              <a:latin typeface="Calibri" pitchFamily="34" charset="0"/>
            </a:endParaRPr>
          </a:p>
        </p:txBody>
      </p:sp>
      <p:sp>
        <p:nvSpPr>
          <p:cNvPr id="16388" name="TextBox 3"/>
          <p:cNvSpPr txBox="1">
            <a:spLocks noChangeArrowheads="1"/>
          </p:cNvSpPr>
          <p:nvPr/>
        </p:nvSpPr>
        <p:spPr bwMode="auto">
          <a:xfrm>
            <a:off x="1619250" y="2060575"/>
            <a:ext cx="6048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b="1"/>
              <a:t>I think .......</a:t>
            </a:r>
          </a:p>
        </p:txBody>
      </p:sp>
      <p:sp>
        <p:nvSpPr>
          <p:cNvPr id="16389" name="TextBox 3"/>
          <p:cNvSpPr txBox="1">
            <a:spLocks noChangeArrowheads="1"/>
          </p:cNvSpPr>
          <p:nvPr/>
        </p:nvSpPr>
        <p:spPr bwMode="auto">
          <a:xfrm>
            <a:off x="1619250" y="3357563"/>
            <a:ext cx="604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b="1"/>
              <a:t>because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476250"/>
            <a:ext cx="8229600" cy="706438"/>
          </a:xfrm>
        </p:spPr>
        <p:txBody>
          <a:bodyPr/>
          <a:lstStyle/>
          <a:p>
            <a:pPr eaLnBrk="1" hangingPunct="1"/>
            <a:r>
              <a:rPr lang="en-GB" altLang="en-US" sz="3200" smtClean="0"/>
              <a:t>Notes for using images</a:t>
            </a:r>
          </a:p>
        </p:txBody>
      </p:sp>
      <p:sp>
        <p:nvSpPr>
          <p:cNvPr id="3" name="Content Placeholder 2"/>
          <p:cNvSpPr>
            <a:spLocks noGrp="1"/>
          </p:cNvSpPr>
          <p:nvPr>
            <p:ph idx="1"/>
          </p:nvPr>
        </p:nvSpPr>
        <p:spPr>
          <a:xfrm>
            <a:off x="395288" y="1052513"/>
            <a:ext cx="8229600" cy="4525962"/>
          </a:xfrm>
        </p:spPr>
        <p:txBody>
          <a:bodyPr rtlCol="0">
            <a:normAutofit/>
          </a:bodyPr>
          <a:lstStyle/>
          <a:p>
            <a:pPr marL="457200" indent="-457200" eaLnBrk="1" fontAlgn="auto" hangingPunct="1">
              <a:spcAft>
                <a:spcPts val="0"/>
              </a:spcAft>
              <a:buFont typeface="Arial" charset="0"/>
              <a:buNone/>
              <a:defRPr/>
            </a:pPr>
            <a:r>
              <a:rPr lang="en-GB" sz="2100" b="1" dirty="0" smtClean="0"/>
              <a:t>Internet Images: </a:t>
            </a:r>
            <a:r>
              <a:rPr lang="en-GB" sz="2100" dirty="0" smtClean="0"/>
              <a:t>Schools must credit the images as per the information </a:t>
            </a:r>
          </a:p>
          <a:p>
            <a:pPr marL="457200" indent="-457200" eaLnBrk="1" fontAlgn="auto" hangingPunct="1">
              <a:spcAft>
                <a:spcPts val="0"/>
              </a:spcAft>
              <a:buFont typeface="Arial" charset="0"/>
              <a:buNone/>
              <a:defRPr/>
            </a:pPr>
            <a:r>
              <a:rPr lang="en-GB" sz="2100" dirty="0" smtClean="0"/>
              <a:t>below if  they are reproduced.  </a:t>
            </a:r>
          </a:p>
          <a:p>
            <a:pPr marL="457200" indent="-457200" eaLnBrk="1" fontAlgn="auto" hangingPunct="1">
              <a:spcAft>
                <a:spcPts val="0"/>
              </a:spcAft>
              <a:buFont typeface="Arial" charset="0"/>
              <a:buNone/>
              <a:defRPr/>
            </a:pPr>
            <a:r>
              <a:rPr lang="en-GB" sz="2100" dirty="0" smtClean="0"/>
              <a:t>Clip art see:    </a:t>
            </a:r>
            <a:r>
              <a:rPr lang="en-GB" sz="2100" dirty="0" smtClean="0">
                <a:hlinkClick r:id="rId2"/>
              </a:rPr>
              <a:t>https://openclipart.org/search/?query=fire</a:t>
            </a:r>
            <a:endParaRPr lang="en-GB" sz="2100" dirty="0" smtClean="0"/>
          </a:p>
          <a:p>
            <a:pPr marL="457200" indent="-457200" eaLnBrk="1" fontAlgn="auto" hangingPunct="1">
              <a:spcAft>
                <a:spcPts val="0"/>
              </a:spcAft>
              <a:buFont typeface="Arial" charset="0"/>
              <a:buNone/>
              <a:defRPr/>
            </a:pPr>
            <a:endParaRPr lang="en-GB" sz="2100" dirty="0" smtClean="0"/>
          </a:p>
          <a:p>
            <a:pPr marL="457200" indent="-457200" eaLnBrk="1" fontAlgn="auto" hangingPunct="1">
              <a:spcAft>
                <a:spcPts val="0"/>
              </a:spcAft>
              <a:buFont typeface="Arial" charset="0"/>
              <a:buNone/>
              <a:defRPr/>
            </a:pPr>
            <a:r>
              <a:rPr lang="en-GB" sz="2100" b="1" dirty="0" smtClean="0"/>
              <a:t>All clip art images are copyright free and found in the Microsoft office collection. </a:t>
            </a:r>
          </a:p>
          <a:p>
            <a:pPr marL="457200" indent="-457200" eaLnBrk="1" fontAlgn="auto" hangingPunct="1">
              <a:spcAft>
                <a:spcPts val="0"/>
              </a:spcAft>
              <a:buFont typeface="Arial" charset="0"/>
              <a:buNone/>
              <a:defRPr/>
            </a:pPr>
            <a:r>
              <a:rPr lang="en-GB" sz="2100" b="1" dirty="0" smtClean="0"/>
              <a:t>See </a:t>
            </a:r>
            <a:r>
              <a:rPr lang="en-GB" sz="2100" b="1" dirty="0" smtClean="0">
                <a:hlinkClick r:id="rId3"/>
              </a:rPr>
              <a:t>http://office.microsoft.com/en-us/images/</a:t>
            </a:r>
            <a:endParaRPr lang="en-GB" sz="2100" b="1" dirty="0" smtClean="0"/>
          </a:p>
          <a:p>
            <a:pPr marL="457200" indent="-457200" eaLnBrk="1" fontAlgn="auto" hangingPunct="1">
              <a:spcAft>
                <a:spcPts val="0"/>
              </a:spcAft>
              <a:buFont typeface="Arial" charset="0"/>
              <a:buNone/>
              <a:defRPr/>
            </a:pPr>
            <a:r>
              <a:rPr lang="en-GB" sz="2100" b="1" dirty="0" smtClean="0"/>
              <a:t>http://answers.microsoft.com/en-us/windows/forum/windows_vista-windows_programs/what-are-the-copyright-rules-concerning-use-of/741f069b-a52e-4688-b19e-dee05180fc3a</a:t>
            </a:r>
          </a:p>
          <a:p>
            <a:pPr marL="457200" indent="-457200" eaLnBrk="1" fontAlgn="auto" hangingPunct="1">
              <a:spcAft>
                <a:spcPts val="0"/>
              </a:spcAft>
              <a:buFont typeface="Arial" charset="0"/>
              <a:buNone/>
              <a:defRPr/>
            </a:pPr>
            <a:endParaRPr lang="en-GB" sz="2100" dirty="0" smtClean="0"/>
          </a:p>
          <a:p>
            <a:pPr>
              <a:buFont typeface="Arial" charset="0"/>
              <a:buNone/>
              <a:defRPr/>
            </a:pPr>
            <a:r>
              <a:rPr lang="en-GB" sz="2100" b="1" dirty="0" smtClean="0"/>
              <a:t>Story images: copyright free drawn by Lily &amp; </a:t>
            </a:r>
            <a:r>
              <a:rPr lang="en-GB" sz="2100" b="1" dirty="0" err="1" smtClean="0"/>
              <a:t>Evie</a:t>
            </a:r>
            <a:r>
              <a:rPr lang="en-GB" sz="2100" b="1" dirty="0" smtClean="0"/>
              <a:t> Adams aged 10 &amp; 12.</a:t>
            </a:r>
            <a:endParaRPr lang="en-GB" sz="2100" dirty="0" smtClean="0"/>
          </a:p>
          <a:p>
            <a:pPr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13787" cy="706437"/>
          </a:xfrm>
          <a:solidFill>
            <a:schemeClr val="accent6">
              <a:lumMod val="40000"/>
              <a:lumOff val="6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en-GB" i="1" dirty="0" smtClean="0"/>
              <a:t>PowerPoint Introduction</a:t>
            </a:r>
            <a:endParaRPr lang="en-GB" i="1" dirty="0"/>
          </a:p>
        </p:txBody>
      </p:sp>
      <p:sp>
        <p:nvSpPr>
          <p:cNvPr id="3" name="Content Placeholder 2"/>
          <p:cNvSpPr>
            <a:spLocks noGrp="1"/>
          </p:cNvSpPr>
          <p:nvPr>
            <p:ph idx="1"/>
          </p:nvPr>
        </p:nvSpPr>
        <p:spPr>
          <a:xfrm>
            <a:off x="179388" y="1052513"/>
            <a:ext cx="8713787" cy="5545137"/>
          </a:xfrm>
          <a:ln w="28575">
            <a:solidFill>
              <a:srgbClr val="FFC000"/>
            </a:solidFill>
          </a:ln>
        </p:spPr>
        <p:txBody>
          <a:bodyPr rtlCol="0">
            <a:normAutofit fontScale="25000" lnSpcReduction="20000"/>
          </a:bodyPr>
          <a:lstStyle/>
          <a:p>
            <a:pPr eaLnBrk="1" fontAlgn="auto" hangingPunct="1">
              <a:spcAft>
                <a:spcPts val="0"/>
              </a:spcAft>
              <a:buFont typeface="Arial" pitchFamily="34" charset="0"/>
              <a:buNone/>
              <a:defRPr/>
            </a:pPr>
            <a:r>
              <a:rPr lang="en-GB" sz="8000" dirty="0" smtClean="0"/>
              <a:t>This PowerPoint sample lesson is intended as a resource for schools to be used</a:t>
            </a:r>
          </a:p>
          <a:p>
            <a:pPr eaLnBrk="1" fontAlgn="auto" hangingPunct="1">
              <a:spcAft>
                <a:spcPts val="0"/>
              </a:spcAft>
              <a:buFont typeface="Arial" pitchFamily="34" charset="0"/>
              <a:buNone/>
              <a:defRPr/>
            </a:pPr>
            <a:r>
              <a:rPr lang="en-GB" sz="8000" dirty="0" smtClean="0"/>
              <a:t>‘how and when’ they choose. This </a:t>
            </a:r>
            <a:r>
              <a:rPr lang="en-GB" sz="8000" b="1" dirty="0" smtClean="0"/>
              <a:t>Year 1 </a:t>
            </a:r>
            <a:r>
              <a:rPr lang="en-GB" sz="8000" dirty="0" smtClean="0"/>
              <a:t>lesson  is planned to be set in the context</a:t>
            </a:r>
          </a:p>
          <a:p>
            <a:pPr eaLnBrk="1" fontAlgn="auto" hangingPunct="1">
              <a:spcAft>
                <a:spcPts val="0"/>
              </a:spcAft>
              <a:buFont typeface="Arial" pitchFamily="34" charset="0"/>
              <a:buNone/>
              <a:defRPr/>
            </a:pPr>
            <a:r>
              <a:rPr lang="en-GB" sz="8000" dirty="0" smtClean="0"/>
              <a:t>of developing the theme of </a:t>
            </a:r>
            <a:r>
              <a:rPr lang="en-GB" sz="8000" b="1" dirty="0" smtClean="0"/>
              <a:t>‘The Holy Spirit’. </a:t>
            </a:r>
            <a:r>
              <a:rPr lang="en-GB" sz="8000" dirty="0" smtClean="0"/>
              <a:t>It can be used selectively as part of </a:t>
            </a:r>
          </a:p>
          <a:p>
            <a:pPr eaLnBrk="1" fontAlgn="auto" hangingPunct="1">
              <a:spcAft>
                <a:spcPts val="0"/>
              </a:spcAft>
              <a:buFont typeface="Arial" pitchFamily="34" charset="0"/>
              <a:buNone/>
              <a:defRPr/>
            </a:pPr>
            <a:r>
              <a:rPr lang="en-GB" sz="8000" dirty="0" smtClean="0"/>
              <a:t>ongoing work based on the theme of ‘Descriptions of God’ or when comparing the </a:t>
            </a:r>
          </a:p>
          <a:p>
            <a:pPr eaLnBrk="1" fontAlgn="auto" hangingPunct="1">
              <a:spcAft>
                <a:spcPts val="0"/>
              </a:spcAft>
              <a:buFont typeface="Arial" pitchFamily="34" charset="0"/>
              <a:buNone/>
              <a:defRPr/>
            </a:pPr>
            <a:r>
              <a:rPr lang="en-GB" sz="8000" dirty="0" smtClean="0"/>
              <a:t>concept of God in different religions. </a:t>
            </a:r>
          </a:p>
          <a:p>
            <a:pPr eaLnBrk="1" fontAlgn="auto" hangingPunct="1">
              <a:spcAft>
                <a:spcPts val="0"/>
              </a:spcAft>
              <a:buFont typeface="Arial" pitchFamily="34" charset="0"/>
              <a:buNone/>
              <a:defRPr/>
            </a:pPr>
            <a:endParaRPr lang="en-GB" sz="8000" dirty="0" smtClean="0"/>
          </a:p>
          <a:p>
            <a:pPr eaLnBrk="1" fontAlgn="auto" hangingPunct="1">
              <a:spcAft>
                <a:spcPts val="0"/>
              </a:spcAft>
              <a:buFont typeface="Arial" pitchFamily="34" charset="0"/>
              <a:buNone/>
              <a:defRPr/>
            </a:pPr>
            <a:r>
              <a:rPr lang="en-GB" sz="8000" dirty="0" smtClean="0"/>
              <a:t>There are notes on each slide for teachers’ reference.  Schools may prefer to edit </a:t>
            </a:r>
          </a:p>
          <a:p>
            <a:pPr eaLnBrk="1" fontAlgn="auto" hangingPunct="1">
              <a:spcAft>
                <a:spcPts val="0"/>
              </a:spcAft>
              <a:buFont typeface="Arial" pitchFamily="34" charset="0"/>
              <a:buNone/>
              <a:defRPr/>
            </a:pPr>
            <a:r>
              <a:rPr lang="en-GB" sz="8000" dirty="0" smtClean="0"/>
              <a:t>The slides and use photographs of their own. The following slide gives the context</a:t>
            </a:r>
          </a:p>
          <a:p>
            <a:pPr eaLnBrk="1" fontAlgn="auto" hangingPunct="1">
              <a:spcAft>
                <a:spcPts val="0"/>
              </a:spcAft>
              <a:buFont typeface="Arial" pitchFamily="34" charset="0"/>
              <a:buNone/>
              <a:defRPr/>
            </a:pPr>
            <a:r>
              <a:rPr lang="en-GB" sz="8000" dirty="0" smtClean="0"/>
              <a:t>of the lesson in the bigger picture. Schools may like to explore other questions in </a:t>
            </a:r>
          </a:p>
          <a:p>
            <a:pPr eaLnBrk="1" fontAlgn="auto" hangingPunct="1">
              <a:spcAft>
                <a:spcPts val="0"/>
              </a:spcAft>
              <a:buFont typeface="Arial" pitchFamily="34" charset="0"/>
              <a:buNone/>
              <a:defRPr/>
            </a:pPr>
            <a:r>
              <a:rPr lang="en-GB" sz="8000" dirty="0" smtClean="0"/>
              <a:t>different year groups within the theme  ‘The Holy Spirit.’ </a:t>
            </a:r>
          </a:p>
          <a:p>
            <a:pPr eaLnBrk="1" fontAlgn="auto" hangingPunct="1">
              <a:spcAft>
                <a:spcPts val="0"/>
              </a:spcAft>
              <a:buFont typeface="Arial" pitchFamily="34" charset="0"/>
              <a:buNone/>
              <a:defRPr/>
            </a:pPr>
            <a:endParaRPr lang="en-GB" sz="8000" dirty="0" smtClean="0"/>
          </a:p>
          <a:p>
            <a:pPr eaLnBrk="1" fontAlgn="auto" hangingPunct="1">
              <a:spcAft>
                <a:spcPts val="0"/>
              </a:spcAft>
              <a:buFont typeface="Arial" pitchFamily="34" charset="0"/>
              <a:buNone/>
              <a:defRPr/>
            </a:pPr>
            <a:r>
              <a:rPr lang="en-GB" sz="8000" dirty="0" smtClean="0"/>
              <a:t>A PowerPoint Key Stage 2 Year 5 sample lesson also based on the theme of</a:t>
            </a:r>
          </a:p>
          <a:p>
            <a:pPr eaLnBrk="1" fontAlgn="auto" hangingPunct="1">
              <a:spcAft>
                <a:spcPts val="0"/>
              </a:spcAft>
              <a:buFont typeface="Arial" pitchFamily="34" charset="0"/>
              <a:buNone/>
              <a:defRPr/>
            </a:pPr>
            <a:r>
              <a:rPr lang="en-GB" sz="8000" dirty="0" smtClean="0"/>
              <a:t>‘The Holy Spirit’ can be found on the Chester Diocesan website. </a:t>
            </a:r>
          </a:p>
          <a:p>
            <a:pPr eaLnBrk="1" fontAlgn="auto" hangingPunct="1">
              <a:spcAft>
                <a:spcPts val="0"/>
              </a:spcAft>
              <a:buFont typeface="Arial" pitchFamily="34" charset="0"/>
              <a:buNone/>
              <a:defRPr/>
            </a:pPr>
            <a:r>
              <a:rPr lang="en-GB" sz="8000" dirty="0" smtClean="0"/>
              <a:t>Teachers may find it helpful to refer to the Chester Diocesan document:</a:t>
            </a:r>
          </a:p>
          <a:p>
            <a:pPr eaLnBrk="1" fontAlgn="auto" hangingPunct="1">
              <a:spcAft>
                <a:spcPts val="0"/>
              </a:spcAft>
              <a:buFont typeface="Arial" pitchFamily="34" charset="0"/>
              <a:buNone/>
              <a:defRPr/>
            </a:pPr>
            <a:r>
              <a:rPr lang="en-GB" sz="8000" dirty="0" smtClean="0"/>
              <a:t>'How do I teach Christianity In my church school?’ (pages 21-23). This can also be </a:t>
            </a:r>
          </a:p>
          <a:p>
            <a:pPr eaLnBrk="1" fontAlgn="auto" hangingPunct="1">
              <a:spcAft>
                <a:spcPts val="0"/>
              </a:spcAft>
              <a:buFont typeface="Arial" pitchFamily="34" charset="0"/>
              <a:buNone/>
              <a:defRPr/>
            </a:pPr>
            <a:r>
              <a:rPr lang="en-GB" sz="8000" dirty="0" smtClean="0"/>
              <a:t>found on the Chester Diocesan website.</a:t>
            </a:r>
          </a:p>
          <a:p>
            <a:pPr eaLnBrk="1" fontAlgn="auto" hangingPunct="1">
              <a:spcAft>
                <a:spcPts val="0"/>
              </a:spcAft>
              <a:buFont typeface="Arial" pitchFamily="34" charset="0"/>
              <a:buNone/>
              <a:defRPr/>
            </a:pP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9313"/>
          </a:xfrm>
          <a:solidFill>
            <a:schemeClr val="accent6">
              <a:lumMod val="40000"/>
              <a:lumOff val="6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en-GB" sz="4000" dirty="0" smtClean="0"/>
              <a:t>Context Overview</a:t>
            </a:r>
            <a:endParaRPr lang="en-GB" sz="4000" dirty="0"/>
          </a:p>
        </p:txBody>
      </p:sp>
      <p:sp>
        <p:nvSpPr>
          <p:cNvPr id="4099" name="Content Placeholder 2"/>
          <p:cNvSpPr>
            <a:spLocks noGrp="1"/>
          </p:cNvSpPr>
          <p:nvPr>
            <p:ph idx="1"/>
          </p:nvPr>
        </p:nvSpPr>
        <p:spPr>
          <a:xfrm>
            <a:off x="0" y="836613"/>
            <a:ext cx="9144000" cy="6021387"/>
          </a:xfrm>
          <a:ln w="19050">
            <a:solidFill>
              <a:srgbClr val="FFC000"/>
            </a:solidFill>
          </a:ln>
        </p:spPr>
        <p:txBody>
          <a:bodyPr/>
          <a:lstStyle/>
          <a:p>
            <a:pPr eaLnBrk="1" hangingPunct="1">
              <a:buFont typeface="Arial" charset="0"/>
              <a:buNone/>
              <a:defRPr/>
            </a:pPr>
            <a:r>
              <a:rPr lang="en-GB" altLang="en-US" sz="1800" b="1" dirty="0" smtClean="0"/>
              <a:t>Area of Content from Chester Diocesan Guidelines to be studied: ‘Holy Spirit’</a:t>
            </a:r>
            <a:endParaRPr lang="en-GB" altLang="en-US" sz="1800" dirty="0" smtClean="0"/>
          </a:p>
          <a:p>
            <a:pPr eaLnBrk="1" hangingPunct="1">
              <a:buFont typeface="Arial" charset="0"/>
              <a:buNone/>
              <a:defRPr/>
            </a:pPr>
            <a:r>
              <a:rPr lang="en-GB" altLang="en-US" sz="1800" b="1" dirty="0" smtClean="0"/>
              <a:t>Theme: God the Holy Spirit          Underpinning Christian Concept:  Trinity</a:t>
            </a:r>
          </a:p>
          <a:p>
            <a:pPr>
              <a:buFont typeface="Arial" charset="0"/>
              <a:buNone/>
              <a:defRPr/>
            </a:pPr>
            <a:r>
              <a:rPr lang="en-GB" altLang="en-US" sz="1800" b="1" dirty="0" smtClean="0"/>
              <a:t>Definition: </a:t>
            </a:r>
            <a:r>
              <a:rPr lang="en-GB" sz="1600" dirty="0" smtClean="0"/>
              <a:t>Three persons in one God; doctrine of the three-fold nature of God: Father, Son and Holy Spirit</a:t>
            </a:r>
            <a:r>
              <a:rPr lang="en-GB" sz="1600" b="1" dirty="0" smtClean="0"/>
              <a:t>.</a:t>
            </a:r>
            <a:endParaRPr lang="en-GB" altLang="en-US" sz="1600" dirty="0" smtClean="0">
              <a:solidFill>
                <a:srgbClr val="FF0000"/>
              </a:solidFill>
            </a:endParaRPr>
          </a:p>
          <a:p>
            <a:pPr eaLnBrk="1" hangingPunct="1">
              <a:buFont typeface="Arial" charset="0"/>
              <a:buNone/>
              <a:defRPr/>
            </a:pPr>
            <a:r>
              <a:rPr lang="en-GB" altLang="en-US" sz="1800" b="1" dirty="0" smtClean="0"/>
              <a:t>Key Questions </a:t>
            </a:r>
            <a:r>
              <a:rPr lang="en-GB" altLang="en-US" sz="1600" b="1" dirty="0" smtClean="0"/>
              <a:t>	</a:t>
            </a:r>
          </a:p>
          <a:p>
            <a:pPr eaLnBrk="1" hangingPunct="1">
              <a:buFont typeface="Arial" charset="0"/>
              <a:buNone/>
              <a:defRPr/>
            </a:pPr>
            <a:r>
              <a:rPr lang="en-GB" altLang="en-US" sz="1600" b="1" i="1" u="sng" dirty="0" smtClean="0"/>
              <a:t>FS/Key Stage 1: Theme: God the Holy Spirit </a:t>
            </a:r>
            <a:endParaRPr lang="en-GB" altLang="en-US" sz="1600" dirty="0" smtClean="0"/>
          </a:p>
          <a:p>
            <a:pPr marL="0" eaLnBrk="1" hangingPunct="1">
              <a:spcBef>
                <a:spcPts val="0"/>
              </a:spcBef>
              <a:spcAft>
                <a:spcPts val="0"/>
              </a:spcAft>
              <a:buFont typeface="Arial" charset="0"/>
              <a:buNone/>
              <a:defRPr/>
            </a:pPr>
            <a:r>
              <a:rPr lang="en-GB" altLang="en-US" sz="1400" b="1" dirty="0" smtClean="0"/>
              <a:t>Reception:	</a:t>
            </a:r>
            <a:r>
              <a:rPr lang="en-GB" altLang="en-US" sz="1400" dirty="0" smtClean="0"/>
              <a:t>	What do Christians say the Holy Spirit is like?</a:t>
            </a:r>
          </a:p>
          <a:p>
            <a:pPr marL="0" eaLnBrk="1" hangingPunct="1">
              <a:spcBef>
                <a:spcPts val="0"/>
              </a:spcBef>
              <a:spcAft>
                <a:spcPts val="0"/>
              </a:spcAft>
              <a:buFont typeface="Arial" charset="0"/>
              <a:buNone/>
              <a:defRPr/>
            </a:pPr>
            <a:endParaRPr lang="en-GB" altLang="en-US" sz="1400" b="1" dirty="0" smtClean="0"/>
          </a:p>
          <a:p>
            <a:pPr marL="0" eaLnBrk="1" hangingPunct="1">
              <a:spcBef>
                <a:spcPts val="0"/>
              </a:spcBef>
              <a:spcAft>
                <a:spcPts val="0"/>
              </a:spcAft>
              <a:buFont typeface="Arial" charset="0"/>
              <a:buNone/>
              <a:defRPr/>
            </a:pPr>
            <a:r>
              <a:rPr lang="en-GB" altLang="en-US" sz="1400" b="1" dirty="0" smtClean="0"/>
              <a:t>Year 1:</a:t>
            </a:r>
            <a:r>
              <a:rPr lang="en-GB" altLang="en-US" sz="1400" dirty="0" smtClean="0"/>
              <a:t> 	Level 1:	 How did the Holy Spirit change the disciples  after the Day of Pentecost?		</a:t>
            </a:r>
          </a:p>
          <a:p>
            <a:pPr marL="0" eaLnBrk="1" hangingPunct="1">
              <a:spcBef>
                <a:spcPts val="0"/>
              </a:spcBef>
              <a:spcAft>
                <a:spcPts val="0"/>
              </a:spcAft>
              <a:buFont typeface="Arial" charset="0"/>
              <a:buNone/>
              <a:defRPr/>
            </a:pPr>
            <a:endParaRPr lang="en-GB" altLang="en-US" sz="1400" b="1" dirty="0" smtClean="0"/>
          </a:p>
          <a:p>
            <a:pPr marL="0" eaLnBrk="1" hangingPunct="1">
              <a:spcBef>
                <a:spcPts val="0"/>
              </a:spcBef>
              <a:spcAft>
                <a:spcPts val="0"/>
              </a:spcAft>
              <a:buFont typeface="Arial" charset="0"/>
              <a:buNone/>
              <a:defRPr/>
            </a:pPr>
            <a:r>
              <a:rPr lang="en-GB" altLang="en-US" sz="1400" b="1" dirty="0" smtClean="0"/>
              <a:t>Year 2:</a:t>
            </a:r>
            <a:r>
              <a:rPr lang="en-GB" altLang="en-US" sz="1400" dirty="0" smtClean="0"/>
              <a:t> 	Level 2: 	 What do Christian symbols teach about the Holy Spirit?	</a:t>
            </a:r>
          </a:p>
          <a:p>
            <a:pPr eaLnBrk="1" hangingPunct="1">
              <a:buFont typeface="Arial" charset="0"/>
              <a:buNone/>
              <a:defRPr/>
            </a:pPr>
            <a:r>
              <a:rPr lang="en-GB" altLang="en-US" sz="1400" dirty="0" smtClean="0"/>
              <a:t> </a:t>
            </a:r>
            <a:r>
              <a:rPr lang="en-GB" altLang="en-US" sz="1600" b="1" i="1" u="sng" dirty="0" smtClean="0"/>
              <a:t>Key Stage 2: Theme: God the Holy Spirit </a:t>
            </a:r>
            <a:endParaRPr lang="en-GB" altLang="en-US" sz="1600" dirty="0" smtClean="0"/>
          </a:p>
          <a:p>
            <a:pPr eaLnBrk="1" hangingPunct="1">
              <a:buFont typeface="Arial" charset="0"/>
              <a:buNone/>
              <a:defRPr/>
            </a:pPr>
            <a:r>
              <a:rPr lang="en-GB" altLang="en-US" sz="1400" b="1" dirty="0" smtClean="0"/>
              <a:t>Year 3:</a:t>
            </a:r>
            <a:r>
              <a:rPr lang="en-GB" altLang="en-US" sz="1400" dirty="0" smtClean="0"/>
              <a:t>	 Level 3:</a:t>
            </a:r>
            <a:r>
              <a:rPr lang="en-GB" altLang="en-US" sz="1400" b="1" dirty="0" smtClean="0"/>
              <a:t> 	</a:t>
            </a:r>
            <a:r>
              <a:rPr lang="en-GB" altLang="en-US" sz="1400" dirty="0" smtClean="0"/>
              <a:t> What does Christian art teach people about the Holy Spirit? </a:t>
            </a:r>
          </a:p>
          <a:p>
            <a:pPr eaLnBrk="1" hangingPunct="1">
              <a:buFont typeface="Arial" charset="0"/>
              <a:buNone/>
              <a:defRPr/>
            </a:pPr>
            <a:endParaRPr lang="en-GB" altLang="en-US" sz="1400" dirty="0" smtClean="0"/>
          </a:p>
          <a:p>
            <a:pPr eaLnBrk="1" hangingPunct="1">
              <a:buFont typeface="Arial" charset="0"/>
              <a:buNone/>
              <a:defRPr/>
            </a:pPr>
            <a:r>
              <a:rPr lang="en-GB" altLang="en-US" sz="1400" b="1" dirty="0" smtClean="0"/>
              <a:t>Year 4:</a:t>
            </a:r>
            <a:r>
              <a:rPr lang="en-GB" altLang="en-US" sz="1400" dirty="0" smtClean="0"/>
              <a:t> 	 Level 3/4: 	What part do Christians believe the Holy Spirit plays in welcoming  into the church community?</a:t>
            </a:r>
          </a:p>
          <a:p>
            <a:pPr eaLnBrk="1" hangingPunct="1">
              <a:buFont typeface="Arial" charset="0"/>
              <a:buNone/>
              <a:defRPr/>
            </a:pPr>
            <a:endParaRPr lang="en-GB" altLang="en-US" sz="1400" dirty="0" smtClean="0"/>
          </a:p>
          <a:p>
            <a:pPr eaLnBrk="1" hangingPunct="1">
              <a:buFont typeface="Arial" charset="0"/>
              <a:buNone/>
              <a:defRPr/>
            </a:pPr>
            <a:r>
              <a:rPr lang="en-GB" altLang="en-US" sz="1400" b="1" dirty="0" smtClean="0"/>
              <a:t>Year 5: 	 </a:t>
            </a:r>
            <a:r>
              <a:rPr lang="en-GB" altLang="en-US" sz="1400" dirty="0" smtClean="0"/>
              <a:t>Level 4/5: 	What part do Christians believe the Holy Spirit plays in confirmation?</a:t>
            </a:r>
            <a:r>
              <a:rPr lang="en-GB" altLang="en-US" sz="1600" dirty="0" smtClean="0"/>
              <a:t/>
            </a:r>
            <a:br>
              <a:rPr lang="en-GB" altLang="en-US" sz="1600" dirty="0" smtClean="0"/>
            </a:br>
            <a:r>
              <a:rPr lang="en-GB" altLang="en-US" sz="1600" dirty="0" smtClean="0"/>
              <a:t>		</a:t>
            </a:r>
            <a:r>
              <a:rPr lang="en-GB" altLang="en-US" sz="1400" dirty="0" smtClean="0"/>
              <a:t>What part do Christians believe the Holy Spirit played</a:t>
            </a:r>
            <a:r>
              <a:rPr lang="en-GB" sz="1400" dirty="0" smtClean="0"/>
              <a:t> in helping the disciples in the early church ?</a:t>
            </a:r>
          </a:p>
          <a:p>
            <a:pPr eaLnBrk="1" hangingPunct="1">
              <a:buFont typeface="Arial" charset="0"/>
              <a:buNone/>
              <a:defRPr/>
            </a:pPr>
            <a:endParaRPr lang="en-GB" altLang="en-US" sz="1400" dirty="0" smtClean="0"/>
          </a:p>
          <a:p>
            <a:pPr eaLnBrk="1" hangingPunct="1">
              <a:buFont typeface="Arial" charset="0"/>
              <a:buNone/>
              <a:defRPr/>
            </a:pPr>
            <a:r>
              <a:rPr lang="en-GB" altLang="en-US" sz="1400" b="1" dirty="0" smtClean="0"/>
              <a:t>Year 6:	 </a:t>
            </a:r>
            <a:r>
              <a:rPr lang="en-GB" altLang="en-US" sz="1400" dirty="0" smtClean="0"/>
              <a:t>Level 5 :       How do Catholic and Pentecostal Christians believe the Holy Spirit is at work in their lives today?</a:t>
            </a:r>
          </a:p>
          <a:p>
            <a:pPr eaLnBrk="1" hangingPunct="1">
              <a:buFont typeface="Arial" charset="0"/>
              <a:buNone/>
              <a:defRPr/>
            </a:pPr>
            <a:r>
              <a:rPr lang="en-GB" altLang="en-US" sz="1400" dirty="0" smtClean="0"/>
              <a:t>			Why is it important to Christians to celebrate Pentecost?</a:t>
            </a:r>
          </a:p>
          <a:p>
            <a:pPr eaLnBrk="1" hangingPunct="1">
              <a:buFont typeface="Arial" charset="0"/>
              <a:buNone/>
              <a:defRPr/>
            </a:pP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endParaRPr lang="en-GB" altLang="en-US" sz="1400" dirty="0" smtClean="0"/>
          </a:p>
          <a:p>
            <a:pPr eaLnBrk="1" hangingPunct="1">
              <a:defRPr/>
            </a:pPr>
            <a:endParaRPr lang="en-GB" alt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981075"/>
            <a:ext cx="9144000" cy="719138"/>
          </a:xfrm>
        </p:spPr>
        <p:txBody>
          <a:bodyPr/>
          <a:lstStyle/>
          <a:p>
            <a:pPr algn="l" eaLnBrk="1" hangingPunct="1"/>
            <a:r>
              <a:rPr lang="en-GB" altLang="en-US" sz="2000" b="1" smtClean="0"/>
              <a:t/>
            </a:r>
            <a:br>
              <a:rPr lang="en-GB" altLang="en-US" sz="2000" b="1" smtClean="0"/>
            </a:br>
            <a:r>
              <a:rPr lang="en-GB" altLang="en-US" sz="2000" b="1" smtClean="0"/>
              <a:t>Key Stage 1  Lesson : Year 1 Theme:  The Holy Spirit    	</a:t>
            </a:r>
            <a:br>
              <a:rPr lang="en-GB" altLang="en-US" sz="2000" b="1" smtClean="0"/>
            </a:br>
            <a:r>
              <a:rPr lang="en-GB" altLang="en-US" sz="2000" b="1" smtClean="0"/>
              <a:t>Concept underpinning work:  Trinity</a:t>
            </a:r>
            <a:br>
              <a:rPr lang="en-GB" altLang="en-US" sz="2000" b="1" smtClean="0"/>
            </a:br>
            <a:r>
              <a:rPr lang="en-GB" altLang="en-US" sz="2000" b="1" smtClean="0"/>
              <a:t>Key Question : </a:t>
            </a:r>
            <a:r>
              <a:rPr lang="en-GB" altLang="en-US" sz="2000" smtClean="0"/>
              <a:t>How did the Holy Spirit change the disciples after the Day of Pentecost? </a:t>
            </a:r>
            <a:br>
              <a:rPr lang="en-GB" altLang="en-US" sz="2000" smtClean="0"/>
            </a:br>
            <a:r>
              <a:rPr lang="en-GB" altLang="en-US" sz="2000" b="1" smtClean="0"/>
              <a:t>Lesson Objective:</a:t>
            </a:r>
            <a:r>
              <a:rPr lang="en-GB" altLang="en-US" sz="2000" smtClean="0"/>
              <a:t> </a:t>
            </a:r>
            <a:r>
              <a:rPr lang="en-GB" altLang="en-US" sz="1800" smtClean="0"/>
              <a:t>To recognise how the Holy Spirit changed the disciples after Pentecost. </a:t>
            </a:r>
            <a:endParaRPr lang="en-GB" altLang="en-US" sz="1800" b="1" smtClean="0"/>
          </a:p>
        </p:txBody>
      </p:sp>
      <p:sp>
        <p:nvSpPr>
          <p:cNvPr id="3" name="Content Placeholder 2"/>
          <p:cNvSpPr>
            <a:spLocks noGrp="1"/>
          </p:cNvSpPr>
          <p:nvPr>
            <p:ph idx="1"/>
          </p:nvPr>
        </p:nvSpPr>
        <p:spPr>
          <a:xfrm>
            <a:off x="0" y="2276475"/>
            <a:ext cx="3898900" cy="4581525"/>
          </a:xfrm>
        </p:spPr>
        <p:txBody>
          <a:bodyPr rtlCol="0">
            <a:normAutofit fontScale="40000" lnSpcReduction="20000"/>
          </a:bodyPr>
          <a:lstStyle/>
          <a:p>
            <a:pPr eaLnBrk="1" fontAlgn="auto" hangingPunct="1">
              <a:spcAft>
                <a:spcPts val="0"/>
              </a:spcAft>
              <a:buFont typeface="Arial" pitchFamily="34" charset="0"/>
              <a:buNone/>
              <a:defRPr/>
            </a:pPr>
            <a:r>
              <a:rPr lang="en-GB" sz="4500" b="1" dirty="0" smtClean="0"/>
              <a:t>Lesson Outcomes:</a:t>
            </a:r>
          </a:p>
          <a:p>
            <a:pPr eaLnBrk="1" fontAlgn="auto" hangingPunct="1">
              <a:spcAft>
                <a:spcPts val="0"/>
              </a:spcAft>
              <a:buFont typeface="Arial" pitchFamily="34" charset="0"/>
              <a:buNone/>
              <a:defRPr/>
            </a:pPr>
            <a:r>
              <a:rPr lang="en-GB" sz="3600" dirty="0" smtClean="0"/>
              <a:t>(</a:t>
            </a:r>
            <a:r>
              <a:rPr lang="en-GB" sz="4000" dirty="0" smtClean="0"/>
              <a:t>All pupils) </a:t>
            </a:r>
          </a:p>
          <a:p>
            <a:pPr eaLnBrk="1" fontAlgn="auto" hangingPunct="1">
              <a:spcAft>
                <a:spcPts val="0"/>
              </a:spcAft>
              <a:buFont typeface="Arial" pitchFamily="34" charset="0"/>
              <a:buNone/>
              <a:defRPr/>
            </a:pPr>
            <a:r>
              <a:rPr lang="en-GB" sz="4000" dirty="0" smtClean="0"/>
              <a:t>I can talk about the Holy Spirit and say what </a:t>
            </a:r>
          </a:p>
          <a:p>
            <a:pPr eaLnBrk="1" fontAlgn="auto" hangingPunct="1">
              <a:spcAft>
                <a:spcPts val="0"/>
              </a:spcAft>
              <a:buFont typeface="Arial" pitchFamily="34" charset="0"/>
              <a:buNone/>
              <a:defRPr/>
            </a:pPr>
            <a:r>
              <a:rPr lang="en-GB" sz="4000" dirty="0" smtClean="0"/>
              <a:t>happened to the disciples in the Pentecost </a:t>
            </a:r>
          </a:p>
          <a:p>
            <a:pPr eaLnBrk="1" fontAlgn="auto" hangingPunct="1">
              <a:spcAft>
                <a:spcPts val="0"/>
              </a:spcAft>
              <a:buFont typeface="Arial" pitchFamily="34" charset="0"/>
              <a:buNone/>
              <a:defRPr/>
            </a:pPr>
            <a:r>
              <a:rPr lang="en-GB" sz="4000" dirty="0" smtClean="0"/>
              <a:t>story.</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r>
              <a:rPr lang="en-GB" sz="4000" dirty="0" smtClean="0"/>
              <a:t>(Most </a:t>
            </a:r>
            <a:r>
              <a:rPr lang="en-GB" sz="4000" dirty="0"/>
              <a:t>p</a:t>
            </a:r>
            <a:r>
              <a:rPr lang="en-GB" sz="4000" dirty="0" smtClean="0"/>
              <a:t>upils)</a:t>
            </a:r>
          </a:p>
          <a:p>
            <a:pPr eaLnBrk="1" fontAlgn="auto" hangingPunct="1">
              <a:spcAft>
                <a:spcPts val="0"/>
              </a:spcAft>
              <a:buFont typeface="Arial" pitchFamily="34" charset="0"/>
              <a:buNone/>
              <a:defRPr/>
            </a:pPr>
            <a:r>
              <a:rPr lang="en-GB" sz="4000" dirty="0" smtClean="0"/>
              <a:t>I can describe changes that </a:t>
            </a:r>
          </a:p>
          <a:p>
            <a:pPr eaLnBrk="1" fontAlgn="auto" hangingPunct="1">
              <a:spcAft>
                <a:spcPts val="0"/>
              </a:spcAft>
              <a:buFont typeface="Arial" pitchFamily="34" charset="0"/>
              <a:buNone/>
              <a:defRPr/>
            </a:pPr>
            <a:r>
              <a:rPr lang="en-GB" sz="4000" dirty="0" smtClean="0"/>
              <a:t>happened to the disciples after the </a:t>
            </a:r>
          </a:p>
          <a:p>
            <a:pPr eaLnBrk="1" fontAlgn="auto" hangingPunct="1">
              <a:spcAft>
                <a:spcPts val="0"/>
              </a:spcAft>
              <a:buFont typeface="Arial" pitchFamily="34" charset="0"/>
              <a:buNone/>
              <a:defRPr/>
            </a:pPr>
            <a:r>
              <a:rPr lang="en-GB" sz="4000" dirty="0" smtClean="0"/>
              <a:t>Holy Spirit came in the Pentecost </a:t>
            </a:r>
          </a:p>
          <a:p>
            <a:pPr eaLnBrk="1" fontAlgn="auto" hangingPunct="1">
              <a:spcAft>
                <a:spcPts val="0"/>
              </a:spcAft>
              <a:buFont typeface="Arial" pitchFamily="34" charset="0"/>
              <a:buNone/>
              <a:defRPr/>
            </a:pPr>
            <a:r>
              <a:rPr lang="en-GB" sz="4000" dirty="0" smtClean="0"/>
              <a:t>story.</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r>
              <a:rPr lang="en-GB" sz="4000" dirty="0" smtClean="0"/>
              <a:t>(Some pupils: More Able)</a:t>
            </a:r>
          </a:p>
          <a:p>
            <a:pPr eaLnBrk="1" fontAlgn="auto" hangingPunct="1">
              <a:spcAft>
                <a:spcPts val="0"/>
              </a:spcAft>
              <a:buFont typeface="Arial" pitchFamily="34" charset="0"/>
              <a:buNone/>
              <a:defRPr/>
            </a:pPr>
            <a:r>
              <a:rPr lang="en-GB" sz="4000" dirty="0" smtClean="0"/>
              <a:t>I can suggest how the Holy Spirit changed</a:t>
            </a:r>
          </a:p>
          <a:p>
            <a:pPr eaLnBrk="1" fontAlgn="auto" hangingPunct="1">
              <a:spcAft>
                <a:spcPts val="0"/>
              </a:spcAft>
              <a:buFont typeface="Arial" pitchFamily="34" charset="0"/>
              <a:buNone/>
              <a:defRPr/>
            </a:pPr>
            <a:r>
              <a:rPr lang="en-GB" sz="4000" dirty="0" smtClean="0"/>
              <a:t>the disciples during and after the Day </a:t>
            </a:r>
          </a:p>
          <a:p>
            <a:pPr eaLnBrk="1" fontAlgn="auto" hangingPunct="1">
              <a:spcAft>
                <a:spcPts val="0"/>
              </a:spcAft>
              <a:buFont typeface="Arial" pitchFamily="34" charset="0"/>
              <a:buNone/>
              <a:defRPr/>
            </a:pPr>
            <a:r>
              <a:rPr lang="en-GB" sz="4000" dirty="0" smtClean="0"/>
              <a:t>of Pentecost.</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Char char="•"/>
              <a:defRPr/>
            </a:pPr>
            <a:endParaRPr lang="en-GB" sz="1400" dirty="0"/>
          </a:p>
        </p:txBody>
      </p:sp>
      <p:sp>
        <p:nvSpPr>
          <p:cNvPr id="5124" name="TextBox 4"/>
          <p:cNvSpPr txBox="1">
            <a:spLocks noChangeArrowheads="1"/>
          </p:cNvSpPr>
          <p:nvPr/>
        </p:nvSpPr>
        <p:spPr bwMode="auto">
          <a:xfrm>
            <a:off x="4572000" y="2276475"/>
            <a:ext cx="424815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latin typeface="Calibri" pitchFamily="34" charset="0"/>
              </a:rPr>
              <a:t>Teachers Notes </a:t>
            </a:r>
            <a:endParaRPr lang="en-GB" altLang="en-US">
              <a:latin typeface="Calibri" pitchFamily="34" charset="0"/>
            </a:endParaRPr>
          </a:p>
          <a:p>
            <a:pPr eaLnBrk="1" hangingPunct="1"/>
            <a:r>
              <a:rPr lang="en-GB" altLang="en-US" sz="1600">
                <a:latin typeface="Calibri" pitchFamily="34" charset="0"/>
              </a:rPr>
              <a:t>NB Teachers notes  explaining how to use each slide within the context of the lesson can be found on the bottom of each slide in the notes  section. These should be read before using the PowerPoint. Preview  all Internet links before using. </a:t>
            </a:r>
          </a:p>
          <a:p>
            <a:pPr eaLnBrk="1" hangingPunct="1"/>
            <a:r>
              <a:rPr lang="en-GB" altLang="en-US" b="1">
                <a:latin typeface="Calibri" pitchFamily="34" charset="0"/>
              </a:rPr>
              <a:t>Resources Needed</a:t>
            </a:r>
          </a:p>
          <a:p>
            <a:pPr eaLnBrk="1" hangingPunct="1"/>
            <a:r>
              <a:rPr lang="en-GB" altLang="en-US" sz="1600">
                <a:latin typeface="Calibri" pitchFamily="34" charset="0"/>
              </a:rPr>
              <a:t>Slide 17 &amp; 18 A4 Large copies for each table</a:t>
            </a:r>
          </a:p>
          <a:p>
            <a:pPr eaLnBrk="1" hangingPunct="1"/>
            <a:r>
              <a:rPr lang="en-GB" altLang="en-US" sz="1600">
                <a:latin typeface="Calibri" pitchFamily="34" charset="0"/>
              </a:rPr>
              <a:t>(optional).</a:t>
            </a:r>
          </a:p>
          <a:p>
            <a:pPr eaLnBrk="1" hangingPunct="1"/>
            <a:endParaRPr lang="en-GB" altLang="en-US" sz="1600">
              <a:solidFill>
                <a:srgbClr val="FF0000"/>
              </a:solidFill>
              <a:latin typeface="Calibri" pitchFamily="34" charset="0"/>
            </a:endParaRPr>
          </a:p>
          <a:p>
            <a:pPr eaLnBrk="1" hangingPunct="1"/>
            <a:r>
              <a:rPr lang="en-GB" altLang="en-US" sz="1600">
                <a:latin typeface="Calibri" pitchFamily="34" charset="0"/>
              </a:rPr>
              <a:t>Diocesan Document to refer to: 'How do I teach Christianity in my church school?’Pages 21-23</a:t>
            </a:r>
          </a:p>
          <a:p>
            <a:pPr eaLnBrk="1" hangingPunct="1"/>
            <a:endParaRPr lang="en-GB" altLang="en-US" sz="1600">
              <a:latin typeface="Calibri" pitchFamily="34" charset="0"/>
            </a:endParaRPr>
          </a:p>
          <a:p>
            <a:pPr eaLnBrk="1" hangingPunct="1"/>
            <a:r>
              <a:rPr lang="en-GB" altLang="en-US" sz="1600" b="1">
                <a:latin typeface="Calibri" pitchFamily="34" charset="0"/>
              </a:rPr>
              <a:t>Next Steps: </a:t>
            </a:r>
            <a:r>
              <a:rPr lang="en-GB" altLang="en-US" sz="1600">
                <a:latin typeface="Calibri" pitchFamily="34" charset="0"/>
              </a:rPr>
              <a:t>Looking at other verses in new Testament that describe baptism, eg Acts</a:t>
            </a:r>
          </a:p>
          <a:p>
            <a:pPr eaLnBrk="1" hangingPunct="1"/>
            <a:r>
              <a:rPr lang="en-GB" altLang="en-US" sz="1600">
                <a:latin typeface="Calibri" pitchFamily="34" charset="0"/>
              </a:rPr>
              <a:t>Infant baptism.</a:t>
            </a:r>
          </a:p>
          <a:p>
            <a:pPr eaLnBrk="1" hangingPunct="1"/>
            <a:endParaRPr lang="en-GB" altLang="en-US">
              <a:latin typeface="Calibri" pitchFamily="34" charset="0"/>
            </a:endParaRPr>
          </a:p>
          <a:p>
            <a:pPr eaLnBrk="1" hangingPunct="1"/>
            <a:endParaRPr lang="en-GB" altLang="en-US">
              <a:latin typeface="Calibri" pitchFamily="34" charset="0"/>
            </a:endParaRPr>
          </a:p>
          <a:p>
            <a:pPr eaLnBrk="1" hangingPunct="1"/>
            <a:endParaRPr lang="en-GB" altLang="en-US">
              <a:latin typeface="Calibri" pitchFamily="34" charset="0"/>
            </a:endParaRPr>
          </a:p>
          <a:p>
            <a:pPr eaLnBrk="1" hangingPunct="1"/>
            <a:endParaRPr lang="en-GB" altLang="en-US">
              <a:latin typeface="Calibri" pitchFamily="34" charset="0"/>
            </a:endParaRPr>
          </a:p>
          <a:p>
            <a:pPr eaLnBrk="1" hangingPunct="1"/>
            <a:endParaRPr lang="en-GB" altLang="en-US">
              <a:latin typeface="Calibri" pitchFamily="34" charset="0"/>
            </a:endParaRPr>
          </a:p>
          <a:p>
            <a:pPr eaLnBrk="1" hangingPunct="1"/>
            <a:endParaRPr lang="en-GB" altLang="en-US">
              <a:latin typeface="Calibri" pitchFamily="34" charset="0"/>
            </a:endParaRPr>
          </a:p>
          <a:p>
            <a:pPr eaLnBrk="1" hangingPunct="1"/>
            <a:endParaRPr lang="en-GB" altLang="en-US">
              <a:latin typeface="Calibri" pitchFamily="34" charset="0"/>
            </a:endParaRPr>
          </a:p>
        </p:txBody>
      </p:sp>
      <p:sp>
        <p:nvSpPr>
          <p:cNvPr id="6" name="Title 1"/>
          <p:cNvSpPr txBox="1">
            <a:spLocks/>
          </p:cNvSpPr>
          <p:nvPr/>
        </p:nvSpPr>
        <p:spPr>
          <a:xfrm>
            <a:off x="0" y="0"/>
            <a:ext cx="9144000" cy="692150"/>
          </a:xfrm>
          <a:prstGeom prst="rect">
            <a:avLst/>
          </a:prstGeom>
          <a:solidFill>
            <a:schemeClr val="accent6">
              <a:lumMod val="40000"/>
              <a:lumOff val="6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pPr algn="ctr" fontAlgn="auto">
              <a:spcAft>
                <a:spcPts val="0"/>
              </a:spcAft>
              <a:defRPr/>
            </a:pPr>
            <a:r>
              <a:rPr lang="en-GB" sz="4000" dirty="0"/>
              <a:t>Teachers Notes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31686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C:\Program Files (x86)\Microsoft Office\MEDIA\CAGCAT10\j021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500438"/>
            <a:ext cx="295116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8" descr="winds by enolynn - Five winds turbines in three colors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pic>
        <p:nvPicPr>
          <p:cNvPr id="6149" name="Picture 11" descr="C:\Users\Sue\Downloads\14019003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716338"/>
            <a:ext cx="29781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C:\Users\Sue\Downloads\maidis-Vertical-Striped-Hot-Air-Balloons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692150"/>
            <a:ext cx="26781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ue\Downloads\f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6613"/>
            <a:ext cx="3744913"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611188" y="476250"/>
            <a:ext cx="3889375" cy="3744913"/>
          </a:xfrm>
          <a:prstGeom prst="wedgeRect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600" b="1" dirty="0">
                <a:solidFill>
                  <a:schemeClr val="tx1"/>
                </a:solidFill>
              </a:rPr>
              <a:t>What does fire 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Sue\AppData\Local\Microsoft\Windows\Temporary Internet Files\Content.IE5\K3H7BB1N\MC900355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565400"/>
            <a:ext cx="30607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67543" y="476672"/>
            <a:ext cx="8496945" cy="1323439"/>
          </a:xfrm>
          <a:prstGeom prst="rect">
            <a:avLst/>
          </a:prstGeom>
          <a:solidFill>
            <a:schemeClr val="accent4">
              <a:lumMod val="20000"/>
              <a:lumOff val="80000"/>
            </a:scheme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4000" b="1" dirty="0">
                <a:ln w="11430"/>
                <a:effectLst>
                  <a:outerShdw blurRad="80000" dist="40000" dir="5040000" algn="tl">
                    <a:srgbClr val="000000">
                      <a:alpha val="30000"/>
                    </a:srgbClr>
                  </a:outerShdw>
                </a:effectLst>
                <a:latin typeface="+mn-lt"/>
                <a:cs typeface="+mn-cs"/>
              </a:rPr>
              <a:t>Let’s think about a story you may have heard before  ………</a:t>
            </a:r>
          </a:p>
        </p:txBody>
      </p:sp>
      <p:pic>
        <p:nvPicPr>
          <p:cNvPr id="8196" name="Picture 9" descr="C:\Users\Sue\AppData\Local\Microsoft\Windows\Temporary Internet Files\Content.IE5\VZQ4XZQZ\MC9004348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13088"/>
            <a:ext cx="37449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ts2 PPT2.jpg"/>
          <p:cNvPicPr>
            <a:picLocks/>
          </p:cNvPicPr>
          <p:nvPr/>
        </p:nvPicPr>
        <p:blipFill>
          <a:blip r:embed="rId3" cstate="print">
            <a:duotone>
              <a:prstClr val="black"/>
              <a:schemeClr val="accent4">
                <a:lumMod val="40000"/>
                <a:lumOff val="60000"/>
                <a:tint val="45000"/>
                <a:satMod val="400000"/>
              </a:schemeClr>
            </a:duotone>
          </a:blip>
          <a:stretch>
            <a:fillRect/>
          </a:stretch>
        </p:blipFill>
        <p:spPr>
          <a:xfrm>
            <a:off x="0" y="0"/>
            <a:ext cx="5937656" cy="6875831"/>
          </a:xfrm>
          <a:prstGeom prst="ellipse">
            <a:avLst/>
          </a:prstGeom>
          <a:solidFill>
            <a:schemeClr val="accent2">
              <a:lumMod val="40000"/>
              <a:lumOff val="60000"/>
            </a:schemeClr>
          </a:solidFill>
          <a:ln w="3175" cap="rnd">
            <a:solidFill>
              <a:srgbClr val="C8C6BD"/>
            </a:solidFill>
            <a:prstDash val="solid"/>
          </a:ln>
          <a:effectLst>
            <a:innerShdw blurRad="63500" dist="50800" dir="16200000">
              <a:prstClr val="black">
                <a:alpha val="50000"/>
              </a:prstClr>
            </a:inn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Acts2 PPT5 60001.jpg"/>
          <p:cNvPicPr>
            <a:picLocks/>
          </p:cNvPicPr>
          <p:nvPr/>
        </p:nvPicPr>
        <p:blipFill>
          <a:blip r:embed="rId4" cstate="print">
            <a:duotone>
              <a:prstClr val="black"/>
              <a:srgbClr val="FFCCFF">
                <a:tint val="45000"/>
                <a:satMod val="400000"/>
              </a:srgbClr>
            </a:duotone>
            <a:lum bright="-10000"/>
          </a:blip>
          <a:stretch>
            <a:fillRect/>
          </a:stretch>
        </p:blipFill>
        <p:spPr>
          <a:xfrm>
            <a:off x="6444208" y="-1"/>
            <a:ext cx="2699792" cy="3014777"/>
          </a:xfrm>
          <a:prstGeom prst="rect">
            <a:avLst/>
          </a:prstGeom>
          <a:solidFill>
            <a:schemeClr val="accent2">
              <a:lumMod val="40000"/>
              <a:lumOff val="60000"/>
            </a:schemeClr>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sers\Sue\Desktop\HBC &amp; Church related\Documents\A-E\1.Diocese files\PPTS for Diocese\Draft PPts\Acts2 PPT3.jpg"/>
          <p:cNvPicPr>
            <a:picLocks noGrp="1" noChangeArrowheads="1"/>
          </p:cNvPicPr>
          <p:nvPr>
            <p:ph idx="1"/>
          </p:nvPr>
        </p:nvPicPr>
        <p:blipFill>
          <a:blip r:embed="rId3">
            <a:extLst>
              <a:ext uri="{28A0092B-C50C-407E-A947-70E740481C1C}">
                <a14:useLocalDpi xmlns:a14="http://schemas.microsoft.com/office/drawing/2010/main" val="0"/>
              </a:ext>
            </a:extLst>
          </a:blip>
          <a:srcRect l="2260" r="17845" b="5699"/>
          <a:stretch>
            <a:fillRect/>
          </a:stretch>
        </p:blipFill>
        <p:spPr>
          <a:xfrm>
            <a:off x="2095512" y="0"/>
            <a:ext cx="4952977" cy="6858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11310</TotalTime>
  <Words>1364</Words>
  <Application>Microsoft Office PowerPoint</Application>
  <PresentationFormat>On-screen Show (4:3)</PresentationFormat>
  <Paragraphs>146</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The Holy Spirit</vt:lpstr>
      <vt:lpstr>PowerPoint Introduction</vt:lpstr>
      <vt:lpstr>Context Overview</vt:lpstr>
      <vt:lpstr> Key Stage 1  Lesson : Year 1 Theme:  The Holy Spirit      Concept underpinning work:  Trinity Key Question : How did the Holy Spirit change the disciples after the Day of Pentecost?  Lesson Objective: To recognise how the Holy Spirit changed the disciples after Pentecost.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wonder....... What do you think happened to the disciples  after this day?   </vt:lpstr>
      <vt:lpstr>PowerPoint Presentation</vt:lpstr>
      <vt:lpstr>Notes for using images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1 Lesson</dc:title>
  <dc:creator>Sue Glover</dc:creator>
  <cp:lastModifiedBy>Jeff Turnbull</cp:lastModifiedBy>
  <cp:revision>96</cp:revision>
  <dcterms:created xsi:type="dcterms:W3CDTF">2013-07-15T14:49:53Z</dcterms:created>
  <dcterms:modified xsi:type="dcterms:W3CDTF">2015-04-17T09:29:11Z</dcterms:modified>
</cp:coreProperties>
</file>