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67" r:id="rId6"/>
    <p:sldId id="258" r:id="rId7"/>
    <p:sldId id="269" r:id="rId8"/>
    <p:sldId id="273" r:id="rId9"/>
    <p:sldId id="277" r:id="rId10"/>
    <p:sldId id="278" r:id="rId11"/>
    <p:sldId id="279" r:id="rId12"/>
    <p:sldId id="257" r:id="rId13"/>
    <p:sldId id="259" r:id="rId14"/>
    <p:sldId id="261" r:id="rId15"/>
    <p:sldId id="262" r:id="rId16"/>
    <p:sldId id="263" r:id="rId17"/>
    <p:sldId id="266" r:id="rId18"/>
    <p:sldId id="265" r:id="rId19"/>
    <p:sldId id="264"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02F"/>
    <a:srgbClr val="800000"/>
    <a:srgbClr val="990000"/>
    <a:srgbClr val="EF8823"/>
    <a:srgbClr val="EA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7" d="100"/>
          <a:sy n="107" d="100"/>
        </p:scale>
        <p:origin x="-90"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106A5-62BC-49C5-AA8F-E94294AF07CD}" type="datetimeFigureOut">
              <a:rPr lang="en-US"/>
              <a:t>9/26/2016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00ACC-154D-40F3-BB2B-AB557F47161C}" type="slidenum">
              <a:rPr lang="en-US"/>
              <a:t>‹#›</a:t>
            </a:fld>
            <a:endParaRPr lang="en-US"/>
          </a:p>
        </p:txBody>
      </p:sp>
    </p:spTree>
    <p:extLst>
      <p:ext uri="{BB962C8B-B14F-4D97-AF65-F5344CB8AC3E}">
        <p14:creationId xmlns:p14="http://schemas.microsoft.com/office/powerpoint/2010/main" val="333096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C00ACC-154D-40F3-BB2B-AB557F47161C}" type="slidenum">
              <a:rPr lang="en-US"/>
              <a:t>1</a:t>
            </a:fld>
            <a:endParaRPr lang="en-US"/>
          </a:p>
        </p:txBody>
      </p:sp>
    </p:spTree>
    <p:extLst>
      <p:ext uri="{BB962C8B-B14F-4D97-AF65-F5344CB8AC3E}">
        <p14:creationId xmlns:p14="http://schemas.microsoft.com/office/powerpoint/2010/main" val="286898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C00ACC-154D-40F3-BB2B-AB557F47161C}" type="slidenum">
              <a:rPr lang="en-US"/>
              <a:t>5</a:t>
            </a:fld>
            <a:endParaRPr lang="en-US"/>
          </a:p>
        </p:txBody>
      </p:sp>
    </p:spTree>
    <p:extLst>
      <p:ext uri="{BB962C8B-B14F-4D97-AF65-F5344CB8AC3E}">
        <p14:creationId xmlns:p14="http://schemas.microsoft.com/office/powerpoint/2010/main" val="1377702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41AF40C-42D8-45B8-AEEC-BD5A3EBDA918}" type="datetimeFigureOut">
              <a:rPr lang="en-GB" smtClean="0"/>
              <a:t>26/09/2016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6F6AEA-AB43-455F-B454-5F0BA29A2F61}" type="slidenum">
              <a:rPr lang="en-GB" smtClean="0"/>
              <a:t>‹#›</a:t>
            </a:fld>
            <a:endParaRPr lang="en-GB"/>
          </a:p>
        </p:txBody>
      </p:sp>
    </p:spTree>
    <p:extLst>
      <p:ext uri="{BB962C8B-B14F-4D97-AF65-F5344CB8AC3E}">
        <p14:creationId xmlns:p14="http://schemas.microsoft.com/office/powerpoint/2010/main" val="293007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1AF40C-42D8-45B8-AEEC-BD5A3EBDA918}" type="datetimeFigureOut">
              <a:rPr lang="en-GB" smtClean="0"/>
              <a:t>26/09/2016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6F6AEA-AB43-455F-B454-5F0BA29A2F61}" type="slidenum">
              <a:rPr lang="en-GB" smtClean="0"/>
              <a:t>‹#›</a:t>
            </a:fld>
            <a:endParaRPr lang="en-GB"/>
          </a:p>
        </p:txBody>
      </p:sp>
      <p:sp>
        <p:nvSpPr>
          <p:cNvPr id="7" name="Rectangle 6"/>
          <p:cNvSpPr/>
          <p:nvPr userDrawn="1"/>
        </p:nvSpPr>
        <p:spPr>
          <a:xfrm>
            <a:off x="0" y="0"/>
            <a:ext cx="12192000" cy="6858000"/>
          </a:xfrm>
          <a:prstGeom prst="rect">
            <a:avLst/>
          </a:prstGeom>
          <a:noFill/>
          <a:ln w="79375">
            <a:solidFill>
              <a:srgbClr val="C30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350" y="6176963"/>
            <a:ext cx="518988" cy="544512"/>
          </a:xfrm>
          <a:prstGeom prst="rect">
            <a:avLst/>
          </a:prstGeom>
        </p:spPr>
      </p:pic>
    </p:spTree>
    <p:extLst>
      <p:ext uri="{BB962C8B-B14F-4D97-AF65-F5344CB8AC3E}">
        <p14:creationId xmlns:p14="http://schemas.microsoft.com/office/powerpoint/2010/main" val="81226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1AF40C-42D8-45B8-AEEC-BD5A3EBDA918}" type="datetimeFigureOut">
              <a:rPr lang="en-GB" smtClean="0"/>
              <a:t>26/09/2016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6F6AEA-AB43-455F-B454-5F0BA29A2F61}" type="slidenum">
              <a:rPr lang="en-GB" smtClean="0"/>
              <a:t>‹#›</a:t>
            </a:fld>
            <a:endParaRPr lang="en-GB"/>
          </a:p>
        </p:txBody>
      </p:sp>
      <p:sp>
        <p:nvSpPr>
          <p:cNvPr id="7" name="Rectangle 6"/>
          <p:cNvSpPr/>
          <p:nvPr userDrawn="1"/>
        </p:nvSpPr>
        <p:spPr>
          <a:xfrm>
            <a:off x="0" y="0"/>
            <a:ext cx="12192000" cy="6858000"/>
          </a:xfrm>
          <a:prstGeom prst="rect">
            <a:avLst/>
          </a:prstGeom>
          <a:noFill/>
          <a:ln w="79375">
            <a:solidFill>
              <a:srgbClr val="C30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350" y="6176963"/>
            <a:ext cx="518988" cy="544512"/>
          </a:xfrm>
          <a:prstGeom prst="rect">
            <a:avLst/>
          </a:prstGeom>
        </p:spPr>
      </p:pic>
    </p:spTree>
    <p:extLst>
      <p:ext uri="{BB962C8B-B14F-4D97-AF65-F5344CB8AC3E}">
        <p14:creationId xmlns:p14="http://schemas.microsoft.com/office/powerpoint/2010/main" val="307725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1AF40C-42D8-45B8-AEEC-BD5A3EBDA918}" type="datetimeFigureOut">
              <a:rPr lang="en-GB" smtClean="0"/>
              <a:t>26/09/2016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6F6AEA-AB43-455F-B454-5F0BA29A2F61}" type="slidenum">
              <a:rPr lang="en-GB" smtClean="0"/>
              <a:t>‹#›</a:t>
            </a:fld>
            <a:endParaRPr lang="en-GB"/>
          </a:p>
        </p:txBody>
      </p:sp>
      <p:sp>
        <p:nvSpPr>
          <p:cNvPr id="8" name="Rectangle 7"/>
          <p:cNvSpPr/>
          <p:nvPr userDrawn="1"/>
        </p:nvSpPr>
        <p:spPr>
          <a:xfrm>
            <a:off x="0" y="0"/>
            <a:ext cx="12192000" cy="6858000"/>
          </a:xfrm>
          <a:prstGeom prst="rect">
            <a:avLst/>
          </a:prstGeom>
          <a:noFill/>
          <a:ln w="79375">
            <a:solidFill>
              <a:srgbClr val="C30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350" y="6176963"/>
            <a:ext cx="518988" cy="544512"/>
          </a:xfrm>
          <a:prstGeom prst="rect">
            <a:avLst/>
          </a:prstGeom>
        </p:spPr>
      </p:pic>
    </p:spTree>
    <p:extLst>
      <p:ext uri="{BB962C8B-B14F-4D97-AF65-F5344CB8AC3E}">
        <p14:creationId xmlns:p14="http://schemas.microsoft.com/office/powerpoint/2010/main" val="339516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1AF40C-42D8-45B8-AEEC-BD5A3EBDA918}" type="datetimeFigureOut">
              <a:rPr lang="en-GB" smtClean="0"/>
              <a:t>26/09/2016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6F6AEA-AB43-455F-B454-5F0BA29A2F61}" type="slidenum">
              <a:rPr lang="en-GB" smtClean="0"/>
              <a:t>‹#›</a:t>
            </a:fld>
            <a:endParaRPr lang="en-GB"/>
          </a:p>
        </p:txBody>
      </p:sp>
      <p:sp>
        <p:nvSpPr>
          <p:cNvPr id="7" name="Rectangle 6"/>
          <p:cNvSpPr/>
          <p:nvPr userDrawn="1"/>
        </p:nvSpPr>
        <p:spPr>
          <a:xfrm>
            <a:off x="0" y="0"/>
            <a:ext cx="12192000" cy="6858000"/>
          </a:xfrm>
          <a:prstGeom prst="rect">
            <a:avLst/>
          </a:prstGeom>
          <a:noFill/>
          <a:ln w="79375">
            <a:solidFill>
              <a:srgbClr val="C30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350" y="6176963"/>
            <a:ext cx="518988" cy="544512"/>
          </a:xfrm>
          <a:prstGeom prst="rect">
            <a:avLst/>
          </a:prstGeom>
        </p:spPr>
      </p:pic>
    </p:spTree>
    <p:extLst>
      <p:ext uri="{BB962C8B-B14F-4D97-AF65-F5344CB8AC3E}">
        <p14:creationId xmlns:p14="http://schemas.microsoft.com/office/powerpoint/2010/main" val="316161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41AF40C-42D8-45B8-AEEC-BD5A3EBDA918}" type="datetimeFigureOut">
              <a:rPr lang="en-GB" smtClean="0"/>
              <a:t>26/09/2016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6F6AEA-AB43-455F-B454-5F0BA29A2F61}" type="slidenum">
              <a:rPr lang="en-GB" smtClean="0"/>
              <a:t>‹#›</a:t>
            </a:fld>
            <a:endParaRPr lang="en-GB"/>
          </a:p>
        </p:txBody>
      </p:sp>
      <p:sp>
        <p:nvSpPr>
          <p:cNvPr id="8" name="Rectangle 7"/>
          <p:cNvSpPr/>
          <p:nvPr userDrawn="1"/>
        </p:nvSpPr>
        <p:spPr>
          <a:xfrm>
            <a:off x="0" y="0"/>
            <a:ext cx="12192000" cy="6858000"/>
          </a:xfrm>
          <a:prstGeom prst="rect">
            <a:avLst/>
          </a:prstGeom>
          <a:noFill/>
          <a:ln w="79375">
            <a:solidFill>
              <a:srgbClr val="C30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350" y="6176963"/>
            <a:ext cx="518988" cy="544512"/>
          </a:xfrm>
          <a:prstGeom prst="rect">
            <a:avLst/>
          </a:prstGeom>
        </p:spPr>
      </p:pic>
    </p:spTree>
    <p:extLst>
      <p:ext uri="{BB962C8B-B14F-4D97-AF65-F5344CB8AC3E}">
        <p14:creationId xmlns:p14="http://schemas.microsoft.com/office/powerpoint/2010/main" val="30843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41AF40C-42D8-45B8-AEEC-BD5A3EBDA918}" type="datetimeFigureOut">
              <a:rPr lang="en-GB" smtClean="0"/>
              <a:t>26/09/2016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6F6AEA-AB43-455F-B454-5F0BA29A2F61}" type="slidenum">
              <a:rPr lang="en-GB" smtClean="0"/>
              <a:t>‹#›</a:t>
            </a:fld>
            <a:endParaRPr lang="en-GB"/>
          </a:p>
        </p:txBody>
      </p:sp>
      <p:sp>
        <p:nvSpPr>
          <p:cNvPr id="10" name="Rectangle 9"/>
          <p:cNvSpPr/>
          <p:nvPr userDrawn="1"/>
        </p:nvSpPr>
        <p:spPr>
          <a:xfrm>
            <a:off x="0" y="0"/>
            <a:ext cx="12192000" cy="6858000"/>
          </a:xfrm>
          <a:prstGeom prst="rect">
            <a:avLst/>
          </a:prstGeom>
          <a:noFill/>
          <a:ln w="79375">
            <a:solidFill>
              <a:srgbClr val="C30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350" y="6176963"/>
            <a:ext cx="518988" cy="544512"/>
          </a:xfrm>
          <a:prstGeom prst="rect">
            <a:avLst/>
          </a:prstGeom>
        </p:spPr>
      </p:pic>
    </p:spTree>
    <p:extLst>
      <p:ext uri="{BB962C8B-B14F-4D97-AF65-F5344CB8AC3E}">
        <p14:creationId xmlns:p14="http://schemas.microsoft.com/office/powerpoint/2010/main" val="127903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41AF40C-42D8-45B8-AEEC-BD5A3EBDA918}" type="datetimeFigureOut">
              <a:rPr lang="en-GB" smtClean="0"/>
              <a:t>26/09/2016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6F6AEA-AB43-455F-B454-5F0BA29A2F61}" type="slidenum">
              <a:rPr lang="en-GB" smtClean="0"/>
              <a:t>‹#›</a:t>
            </a:fld>
            <a:endParaRPr lang="en-GB"/>
          </a:p>
        </p:txBody>
      </p:sp>
      <p:sp>
        <p:nvSpPr>
          <p:cNvPr id="6" name="Rectangle 5"/>
          <p:cNvSpPr/>
          <p:nvPr userDrawn="1"/>
        </p:nvSpPr>
        <p:spPr>
          <a:xfrm>
            <a:off x="0" y="0"/>
            <a:ext cx="12192000" cy="6858000"/>
          </a:xfrm>
          <a:prstGeom prst="rect">
            <a:avLst/>
          </a:prstGeom>
          <a:noFill/>
          <a:ln w="79375">
            <a:solidFill>
              <a:srgbClr val="C30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350" y="6176963"/>
            <a:ext cx="518988" cy="544512"/>
          </a:xfrm>
          <a:prstGeom prst="rect">
            <a:avLst/>
          </a:prstGeom>
        </p:spPr>
      </p:pic>
    </p:spTree>
    <p:extLst>
      <p:ext uri="{BB962C8B-B14F-4D97-AF65-F5344CB8AC3E}">
        <p14:creationId xmlns:p14="http://schemas.microsoft.com/office/powerpoint/2010/main" val="3332201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AF40C-42D8-45B8-AEEC-BD5A3EBDA918}" type="datetimeFigureOut">
              <a:rPr lang="en-GB" smtClean="0"/>
              <a:t>26/09/2016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6F6AEA-AB43-455F-B454-5F0BA29A2F61}" type="slidenum">
              <a:rPr lang="en-GB" smtClean="0"/>
              <a:t>‹#›</a:t>
            </a:fld>
            <a:endParaRPr lang="en-GB"/>
          </a:p>
        </p:txBody>
      </p:sp>
      <p:sp>
        <p:nvSpPr>
          <p:cNvPr id="5" name="Rectangle 4"/>
          <p:cNvSpPr/>
          <p:nvPr userDrawn="1"/>
        </p:nvSpPr>
        <p:spPr>
          <a:xfrm>
            <a:off x="0" y="0"/>
            <a:ext cx="12192000" cy="6858000"/>
          </a:xfrm>
          <a:prstGeom prst="rect">
            <a:avLst/>
          </a:prstGeom>
          <a:noFill/>
          <a:ln w="79375">
            <a:solidFill>
              <a:srgbClr val="C30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350" y="6176963"/>
            <a:ext cx="518988" cy="544512"/>
          </a:xfrm>
          <a:prstGeom prst="rect">
            <a:avLst/>
          </a:prstGeom>
        </p:spPr>
      </p:pic>
    </p:spTree>
    <p:extLst>
      <p:ext uri="{BB962C8B-B14F-4D97-AF65-F5344CB8AC3E}">
        <p14:creationId xmlns:p14="http://schemas.microsoft.com/office/powerpoint/2010/main" val="178880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1AF40C-42D8-45B8-AEEC-BD5A3EBDA918}" type="datetimeFigureOut">
              <a:rPr lang="en-GB" smtClean="0"/>
              <a:t>26/09/2016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6F6AEA-AB43-455F-B454-5F0BA29A2F61}" type="slidenum">
              <a:rPr lang="en-GB" smtClean="0"/>
              <a:t>‹#›</a:t>
            </a:fld>
            <a:endParaRPr lang="en-GB"/>
          </a:p>
        </p:txBody>
      </p:sp>
      <p:sp>
        <p:nvSpPr>
          <p:cNvPr id="8" name="Rectangle 7"/>
          <p:cNvSpPr/>
          <p:nvPr userDrawn="1"/>
        </p:nvSpPr>
        <p:spPr>
          <a:xfrm>
            <a:off x="0" y="0"/>
            <a:ext cx="12192000" cy="6858000"/>
          </a:xfrm>
          <a:prstGeom prst="rect">
            <a:avLst/>
          </a:prstGeom>
          <a:noFill/>
          <a:ln w="79375">
            <a:solidFill>
              <a:srgbClr val="C30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350" y="6176963"/>
            <a:ext cx="518988" cy="544512"/>
          </a:xfrm>
          <a:prstGeom prst="rect">
            <a:avLst/>
          </a:prstGeom>
        </p:spPr>
      </p:pic>
    </p:spTree>
    <p:extLst>
      <p:ext uri="{BB962C8B-B14F-4D97-AF65-F5344CB8AC3E}">
        <p14:creationId xmlns:p14="http://schemas.microsoft.com/office/powerpoint/2010/main" val="443955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1AF40C-42D8-45B8-AEEC-BD5A3EBDA918}" type="datetimeFigureOut">
              <a:rPr lang="en-GB" smtClean="0"/>
              <a:t>26/09/2016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6F6AEA-AB43-455F-B454-5F0BA29A2F61}" type="slidenum">
              <a:rPr lang="en-GB" smtClean="0"/>
              <a:t>‹#›</a:t>
            </a:fld>
            <a:endParaRPr lang="en-GB"/>
          </a:p>
        </p:txBody>
      </p:sp>
      <p:sp>
        <p:nvSpPr>
          <p:cNvPr id="8" name="Rectangle 7"/>
          <p:cNvSpPr/>
          <p:nvPr userDrawn="1"/>
        </p:nvSpPr>
        <p:spPr>
          <a:xfrm>
            <a:off x="0" y="0"/>
            <a:ext cx="12192000" cy="6858000"/>
          </a:xfrm>
          <a:prstGeom prst="rect">
            <a:avLst/>
          </a:prstGeom>
          <a:noFill/>
          <a:ln w="79375">
            <a:solidFill>
              <a:srgbClr val="C30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350" y="6176963"/>
            <a:ext cx="518988" cy="544512"/>
          </a:xfrm>
          <a:prstGeom prst="rect">
            <a:avLst/>
          </a:prstGeom>
        </p:spPr>
      </p:pic>
    </p:spTree>
    <p:extLst>
      <p:ext uri="{BB962C8B-B14F-4D97-AF65-F5344CB8AC3E}">
        <p14:creationId xmlns:p14="http://schemas.microsoft.com/office/powerpoint/2010/main" val="341933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AF40C-42D8-45B8-AEEC-BD5A3EBDA918}" type="datetimeFigureOut">
              <a:rPr lang="en-GB" smtClean="0"/>
              <a:t>26/09/2016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F6AEA-AB43-455F-B454-5F0BA29A2F61}" type="slidenum">
              <a:rPr lang="en-GB" smtClean="0"/>
              <a:t>‹#›</a:t>
            </a:fld>
            <a:endParaRPr lang="en-GB"/>
          </a:p>
        </p:txBody>
      </p:sp>
    </p:spTree>
    <p:extLst>
      <p:ext uri="{BB962C8B-B14F-4D97-AF65-F5344CB8AC3E}">
        <p14:creationId xmlns:p14="http://schemas.microsoft.com/office/powerpoint/2010/main" val="1681435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tltogether.org.uk/"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penmendonca.com/wp-content/uploads/2014/08/Communityskillsfinal1sEM.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52540" y="419100"/>
            <a:ext cx="10214919" cy="6046573"/>
          </a:xfrm>
          <a:prstGeom prst="roundRect">
            <a:avLst/>
          </a:prstGeom>
          <a:noFill/>
          <a:ln w="76200">
            <a:solidFill>
              <a:srgbClr val="C30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499324" y="3821478"/>
            <a:ext cx="5319676" cy="369332"/>
          </a:xfrm>
          <a:prstGeom prst="rect">
            <a:avLst/>
          </a:prstGeom>
          <a:noFill/>
        </p:spPr>
        <p:txBody>
          <a:bodyPr wrap="square" rtlCol="0">
            <a:spAutoFit/>
          </a:bodyPr>
          <a:lstStyle/>
          <a:p>
            <a:endParaRPr lang="en-GB" dirty="0"/>
          </a:p>
        </p:txBody>
      </p:sp>
      <p:sp>
        <p:nvSpPr>
          <p:cNvPr id="4" name="Subtitle 3"/>
          <p:cNvSpPr>
            <a:spLocks noGrp="1"/>
          </p:cNvSpPr>
          <p:nvPr>
            <p:ph type="subTitle" idx="1"/>
          </p:nvPr>
        </p:nvSpPr>
        <p:spPr>
          <a:xfrm>
            <a:off x="509489" y="4479493"/>
            <a:ext cx="11303611" cy="1655762"/>
          </a:xfrm>
        </p:spPr>
        <p:txBody>
          <a:bodyPr vert="horz" lIns="91440" tIns="45720" rIns="91440" bIns="45720" rtlCol="0" anchor="t">
            <a:noAutofit/>
          </a:bodyPr>
          <a:lstStyle/>
          <a:p>
            <a:r>
              <a:rPr lang="en-GB" sz="3200" dirty="0">
                <a:latin typeface="Arial Black" panose="020B0A04020102020204" pitchFamily="34" charset="0"/>
              </a:rPr>
              <a:t>Church Wardens' Training</a:t>
            </a:r>
          </a:p>
          <a:p>
            <a:r>
              <a:rPr lang="en-GB" sz="3200" dirty="0">
                <a:latin typeface="Arial Black" panose="020B0A04020102020204" pitchFamily="34" charset="0"/>
              </a:rPr>
              <a:t>1st October 2016</a:t>
            </a:r>
            <a:endParaRPr lang="en-US" sz="3200" dirty="0">
              <a:latin typeface="Arial Black" panose="020B0A040201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5562" y="943389"/>
            <a:ext cx="8631464" cy="2145051"/>
          </a:xfrm>
          <a:prstGeom prst="rect">
            <a:avLst/>
          </a:prstGeom>
        </p:spPr>
      </p:pic>
    </p:spTree>
    <p:extLst>
      <p:ext uri="{BB962C8B-B14F-4D97-AF65-F5344CB8AC3E}">
        <p14:creationId xmlns:p14="http://schemas.microsoft.com/office/powerpoint/2010/main" val="402689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771" y="2103119"/>
            <a:ext cx="10570029" cy="4073843"/>
          </a:xfrm>
        </p:spPr>
        <p:txBody>
          <a:bodyPr vert="horz" lIns="91440" tIns="45720" rIns="91440" bIns="45720" rtlCol="0" anchor="t">
            <a:noAutofit/>
          </a:bodyPr>
          <a:lstStyle/>
          <a:p>
            <a:r>
              <a:rPr lang="en-GB" sz="3200" b="1" dirty="0"/>
              <a:t>Listening</a:t>
            </a:r>
            <a:r>
              <a:rPr lang="en-GB" sz="3200" dirty="0"/>
              <a:t> – feeding back, making connections, sharing good practice (through events, social media etc.)</a:t>
            </a:r>
          </a:p>
          <a:p>
            <a:endParaRPr lang="en-GB" sz="3200" dirty="0"/>
          </a:p>
          <a:p>
            <a:r>
              <a:rPr lang="en-GB" sz="3200" b="1" dirty="0"/>
              <a:t>Building partnerships </a:t>
            </a:r>
            <a:r>
              <a:rPr lang="en-GB" sz="3200" dirty="0"/>
              <a:t>between churches and between churches and other sectors</a:t>
            </a:r>
          </a:p>
          <a:p>
            <a:endParaRPr lang="en-GB" sz="3200" dirty="0"/>
          </a:p>
          <a:p>
            <a:r>
              <a:rPr lang="en-GB" sz="3200" b="1" dirty="0"/>
              <a:t>Offering practical support </a:t>
            </a:r>
            <a:r>
              <a:rPr lang="en-GB" sz="3200" dirty="0"/>
              <a:t>e.g. ‘Know Your Church Know your Neighbourhood’, Together Grant applications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272" y="308363"/>
            <a:ext cx="4975489" cy="1236485"/>
          </a:xfrm>
          <a:prstGeom prst="rect">
            <a:avLst/>
          </a:prstGeom>
        </p:spPr>
      </p:pic>
      <p:pic>
        <p:nvPicPr>
          <p:cNvPr id="4" name="Picture 3"/>
          <p:cNvPicPr>
            <a:picLocks noChangeAspect="1"/>
          </p:cNvPicPr>
          <p:nvPr/>
        </p:nvPicPr>
        <p:blipFill>
          <a:blip r:embed="rId3"/>
          <a:stretch>
            <a:fillRect/>
          </a:stretch>
        </p:blipFill>
        <p:spPr>
          <a:xfrm>
            <a:off x="783771" y="308363"/>
            <a:ext cx="5611008" cy="981212"/>
          </a:xfrm>
          <a:prstGeom prst="rect">
            <a:avLst/>
          </a:prstGeom>
        </p:spPr>
      </p:pic>
    </p:spTree>
    <p:extLst>
      <p:ext uri="{BB962C8B-B14F-4D97-AF65-F5344CB8AC3E}">
        <p14:creationId xmlns:p14="http://schemas.microsoft.com/office/powerpoint/2010/main" val="251311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fontScale="85000" lnSpcReduction="20000"/>
          </a:bodyPr>
          <a:lstStyle/>
          <a:p>
            <a:pPr marL="0" indent="0">
              <a:buNone/>
            </a:pPr>
            <a:r>
              <a:rPr lang="en-GB" sz="3100" dirty="0">
                <a:solidFill>
                  <a:srgbClr val="C00000"/>
                </a:solidFill>
                <a:latin typeface="Arial Black" panose="020B0A04020102020204" pitchFamily="34" charset="0"/>
              </a:rPr>
              <a:t>K</a:t>
            </a:r>
            <a:r>
              <a:rPr lang="en-GB" sz="3100" dirty="0">
                <a:latin typeface="Arial Black" panose="020B0A04020102020204" pitchFamily="34" charset="0"/>
              </a:rPr>
              <a:t>now </a:t>
            </a:r>
            <a:r>
              <a:rPr lang="en-GB" sz="3100" dirty="0">
                <a:solidFill>
                  <a:srgbClr val="C00000"/>
                </a:solidFill>
                <a:latin typeface="Arial Black" panose="020B0A04020102020204" pitchFamily="34" charset="0"/>
              </a:rPr>
              <a:t>Y</a:t>
            </a:r>
            <a:r>
              <a:rPr lang="en-GB" sz="3100" dirty="0">
                <a:latin typeface="Arial Black" panose="020B0A04020102020204" pitchFamily="34" charset="0"/>
              </a:rPr>
              <a:t>our </a:t>
            </a:r>
            <a:r>
              <a:rPr lang="en-GB" sz="3100" dirty="0">
                <a:solidFill>
                  <a:srgbClr val="C00000"/>
                </a:solidFill>
                <a:latin typeface="Arial Black" panose="020B0A04020102020204" pitchFamily="34" charset="0"/>
              </a:rPr>
              <a:t>C</a:t>
            </a:r>
            <a:r>
              <a:rPr lang="en-GB" sz="3100" dirty="0">
                <a:latin typeface="Arial Black" panose="020B0A04020102020204" pitchFamily="34" charset="0"/>
              </a:rPr>
              <a:t>hurch </a:t>
            </a:r>
            <a:r>
              <a:rPr lang="en-GB" sz="3100" dirty="0">
                <a:solidFill>
                  <a:srgbClr val="C00000"/>
                </a:solidFill>
                <a:latin typeface="Arial Black" panose="020B0A04020102020204" pitchFamily="34" charset="0"/>
              </a:rPr>
              <a:t>K</a:t>
            </a:r>
            <a:r>
              <a:rPr lang="en-GB" sz="3100" dirty="0">
                <a:latin typeface="Arial Black" panose="020B0A04020102020204" pitchFamily="34" charset="0"/>
              </a:rPr>
              <a:t>now </a:t>
            </a:r>
            <a:r>
              <a:rPr lang="en-GB" sz="3100" dirty="0">
                <a:solidFill>
                  <a:srgbClr val="C00000"/>
                </a:solidFill>
                <a:latin typeface="Arial Black" panose="020B0A04020102020204" pitchFamily="34" charset="0"/>
              </a:rPr>
              <a:t>Y</a:t>
            </a:r>
            <a:r>
              <a:rPr lang="en-GB" sz="3100" dirty="0">
                <a:latin typeface="Arial Black" panose="020B0A04020102020204" pitchFamily="34" charset="0"/>
              </a:rPr>
              <a:t>our </a:t>
            </a:r>
            <a:r>
              <a:rPr lang="en-GB" sz="3100" dirty="0">
                <a:solidFill>
                  <a:srgbClr val="C00000"/>
                </a:solidFill>
                <a:latin typeface="Arial Black" panose="020B0A04020102020204" pitchFamily="34" charset="0"/>
              </a:rPr>
              <a:t>N</a:t>
            </a:r>
            <a:r>
              <a:rPr lang="en-GB" sz="3100" dirty="0">
                <a:latin typeface="Arial Black" panose="020B0A04020102020204" pitchFamily="34" charset="0"/>
              </a:rPr>
              <a:t>eighbourhood</a:t>
            </a:r>
          </a:p>
          <a:p>
            <a:pPr marL="0" indent="0">
              <a:buNone/>
            </a:pPr>
            <a:endParaRPr lang="en-GB" dirty="0"/>
          </a:p>
          <a:p>
            <a:pPr algn="just"/>
            <a:r>
              <a:rPr lang="en-GB" dirty="0">
                <a:latin typeface="Arial" panose="020B0604020202020204" pitchFamily="34" charset="0"/>
                <a:cs typeface="Arial" panose="020B0604020202020204" pitchFamily="34" charset="0"/>
              </a:rPr>
              <a:t>A facilitated process to help churches to think about themselves in relation to the wider community they seek to serve and to make prayerful and informed decisions about their mission in their local area</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It takes 6 months to complete and needs a church to nominate a group of committed individuals who could attend monthly meetings facilitated by TLT and who are prepared to complete some small tasks in the time between meetings.</a:t>
            </a:r>
          </a:p>
          <a:p>
            <a:pPr marL="0" indent="0">
              <a:buNone/>
            </a:pPr>
            <a:endParaRPr lang="en-GB" dirty="0"/>
          </a:p>
          <a:p>
            <a:pPr marL="0" indent="0">
              <a:buNone/>
            </a:pPr>
            <a:r>
              <a:rPr lang="en-GB" dirty="0">
                <a:latin typeface="Arial" panose="020B0604020202020204" pitchFamily="34" charset="0"/>
                <a:cs typeface="Arial" panose="020B0604020202020204" pitchFamily="34" charset="0"/>
              </a:rPr>
              <a:t>It isn't suitable for all churches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0675" y="308363"/>
            <a:ext cx="4975489" cy="1236485"/>
          </a:xfrm>
          <a:prstGeom prst="rect">
            <a:avLst/>
          </a:prstGeom>
        </p:spPr>
      </p:pic>
      <p:pic>
        <p:nvPicPr>
          <p:cNvPr id="2" name="Picture 1"/>
          <p:cNvPicPr>
            <a:picLocks noChangeAspect="1"/>
          </p:cNvPicPr>
          <p:nvPr/>
        </p:nvPicPr>
        <p:blipFill>
          <a:blip r:embed="rId3"/>
          <a:stretch>
            <a:fillRect/>
          </a:stretch>
        </p:blipFill>
        <p:spPr>
          <a:xfrm>
            <a:off x="838200" y="308363"/>
            <a:ext cx="5325218" cy="1009791"/>
          </a:xfrm>
          <a:prstGeom prst="rect">
            <a:avLst/>
          </a:prstGeom>
        </p:spPr>
      </p:pic>
    </p:spTree>
    <p:extLst>
      <p:ext uri="{BB962C8B-B14F-4D97-AF65-F5344CB8AC3E}">
        <p14:creationId xmlns:p14="http://schemas.microsoft.com/office/powerpoint/2010/main" val="328174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513" y="1628674"/>
            <a:ext cx="11345178" cy="4425390"/>
          </a:xfrm>
        </p:spPr>
        <p:txBody>
          <a:bodyPr>
            <a:noAutofit/>
          </a:bodyPr>
          <a:lstStyle/>
          <a:p>
            <a:pPr>
              <a:lnSpc>
                <a:spcPct val="110000"/>
              </a:lnSpc>
            </a:pPr>
            <a:r>
              <a:rPr lang="en-GB" sz="2000" b="1" dirty="0">
                <a:latin typeface="Arial Black" panose="020B0A04020102020204" pitchFamily="34" charset="0"/>
                <a:cs typeface="Arial" panose="020B0604020202020204" pitchFamily="34" charset="0"/>
              </a:rPr>
              <a:t>Vision</a:t>
            </a:r>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What might a flourishing neighbourhood look like and how might God be seen in it?</a:t>
            </a:r>
          </a:p>
          <a:p>
            <a:pPr>
              <a:lnSpc>
                <a:spcPct val="110000"/>
              </a:lnSpc>
            </a:pPr>
            <a:r>
              <a:rPr lang="en-GB" sz="2000" b="1" dirty="0">
                <a:latin typeface="Arial Black" panose="020B0A04020102020204" pitchFamily="34" charset="0"/>
                <a:cs typeface="Arial" panose="020B0604020202020204" pitchFamily="34" charset="0"/>
              </a:rPr>
              <a:t>Understanding the church</a:t>
            </a:r>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How do we communicate with the local community? How are our premises used by church members and others? What voluntary activities are our members involved in?</a:t>
            </a:r>
          </a:p>
          <a:p>
            <a:pPr>
              <a:lnSpc>
                <a:spcPct val="110000"/>
              </a:lnSpc>
            </a:pPr>
            <a:r>
              <a:rPr lang="en-GB" sz="2000" b="1" dirty="0">
                <a:latin typeface="Arial Black" panose="020B0A04020102020204" pitchFamily="34" charset="0"/>
                <a:cs typeface="Arial" panose="020B0604020202020204" pitchFamily="34" charset="0"/>
              </a:rPr>
              <a:t>Learning about the local neighbourhood</a:t>
            </a:r>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What activities and services are there in our neighbourhood? What do local people see as the key issues in the area? How is our church perceived by others? </a:t>
            </a:r>
          </a:p>
          <a:p>
            <a:pPr>
              <a:lnSpc>
                <a:spcPct val="110000"/>
              </a:lnSpc>
            </a:pPr>
            <a:r>
              <a:rPr lang="en-GB" sz="2000" b="1" dirty="0">
                <a:latin typeface="Arial Black" panose="020B0A04020102020204" pitchFamily="34" charset="0"/>
                <a:cs typeface="Arial" panose="020B0604020202020204" pitchFamily="34" charset="0"/>
              </a:rPr>
              <a:t>Considering how the church can respond</a:t>
            </a:r>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What have we learnt through this process? What should we do next?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1272" y="5702400"/>
            <a:ext cx="3469961" cy="862338"/>
          </a:xfrm>
          <a:prstGeom prst="rect">
            <a:avLst/>
          </a:prstGeom>
        </p:spPr>
      </p:pic>
      <p:sp>
        <p:nvSpPr>
          <p:cNvPr id="2" name="TextBox 1"/>
          <p:cNvSpPr txBox="1"/>
          <p:nvPr/>
        </p:nvSpPr>
        <p:spPr>
          <a:xfrm>
            <a:off x="3504391" y="410114"/>
            <a:ext cx="5482591" cy="707886"/>
          </a:xfrm>
          <a:prstGeom prst="rect">
            <a:avLst/>
          </a:prstGeom>
          <a:noFill/>
        </p:spPr>
        <p:txBody>
          <a:bodyPr wrap="none" rtlCol="0">
            <a:spAutoFit/>
          </a:bodyPr>
          <a:lstStyle/>
          <a:p>
            <a:r>
              <a:rPr lang="en-GB" sz="4000" dirty="0">
                <a:solidFill>
                  <a:srgbClr val="C3002F"/>
                </a:solidFill>
                <a:latin typeface="Arial Black" panose="020B0A04020102020204" pitchFamily="34" charset="0"/>
              </a:rPr>
              <a:t>Link, Listen, Liaise</a:t>
            </a:r>
          </a:p>
        </p:txBody>
      </p:sp>
    </p:spTree>
    <p:extLst>
      <p:ext uri="{BB962C8B-B14F-4D97-AF65-F5344CB8AC3E}">
        <p14:creationId xmlns:p14="http://schemas.microsoft.com/office/powerpoint/2010/main" val="49283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0" indent="0" algn="ctr">
              <a:buNone/>
            </a:pPr>
            <a:endParaRPr lang="en-GB" sz="4000" dirty="0"/>
          </a:p>
          <a:p>
            <a:pPr marL="0" indent="0" algn="just">
              <a:buNone/>
            </a:pPr>
            <a:r>
              <a:rPr lang="en-GB" sz="3600" dirty="0">
                <a:latin typeface="Arial" panose="020B0604020202020204" pitchFamily="34" charset="0"/>
                <a:cs typeface="Arial" panose="020B0604020202020204" pitchFamily="34" charset="0"/>
              </a:rPr>
              <a:t>The </a:t>
            </a:r>
            <a:r>
              <a:rPr lang="en-GB" sz="3600" dirty="0">
                <a:solidFill>
                  <a:srgbClr val="A80000"/>
                </a:solidFill>
                <a:latin typeface="Arial" panose="020B0604020202020204" pitchFamily="34" charset="0"/>
                <a:cs typeface="Arial" panose="020B0604020202020204" pitchFamily="34" charset="0"/>
              </a:rPr>
              <a:t>Together Grant </a:t>
            </a:r>
            <a:r>
              <a:rPr lang="en-GB" sz="3600" dirty="0">
                <a:latin typeface="Arial" panose="020B0604020202020204" pitchFamily="34" charset="0"/>
                <a:cs typeface="Arial" panose="020B0604020202020204" pitchFamily="34" charset="0"/>
              </a:rPr>
              <a:t>programme provides small grants of up to £5,000 for faith based organisations to engage in social action, by supporting them to initiate or develop community work.</a:t>
            </a:r>
          </a:p>
          <a:p>
            <a:pPr marL="0" indent="0" algn="just">
              <a:buNone/>
            </a:pPr>
            <a:endParaRPr lang="en-GB" sz="3600" dirty="0">
              <a:latin typeface="Arial" panose="020B0604020202020204" pitchFamily="34" charset="0"/>
              <a:cs typeface="Arial" panose="020B0604020202020204" pitchFamily="34" charset="0"/>
            </a:endParaRPr>
          </a:p>
          <a:p>
            <a:pPr marL="0" indent="0">
              <a:buNone/>
            </a:pPr>
            <a:r>
              <a:rPr lang="en-GB" i="1" dirty="0">
                <a:latin typeface="Arial" panose="020B0604020202020204" pitchFamily="34" charset="0"/>
                <a:cs typeface="Arial" panose="020B0604020202020204" pitchFamily="34" charset="0"/>
              </a:rPr>
              <a:t>(This programme is coming to an end shortly as the funding for it is no longer available)</a:t>
            </a:r>
          </a:p>
          <a:p>
            <a:pPr marL="0" indent="0">
              <a:buNone/>
            </a:pPr>
            <a:endParaRPr lang="en-GB" sz="3600" dirty="0"/>
          </a:p>
          <a:p>
            <a:pPr marL="0" indent="0">
              <a:buNone/>
            </a:pPr>
            <a:endParaRPr lang="en-GB"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272" y="308363"/>
            <a:ext cx="4975489" cy="1236485"/>
          </a:xfrm>
          <a:prstGeom prst="rect">
            <a:avLst/>
          </a:prstGeom>
        </p:spPr>
      </p:pic>
      <p:pic>
        <p:nvPicPr>
          <p:cNvPr id="6" name="Picture 5"/>
          <p:cNvPicPr>
            <a:picLocks noChangeAspect="1"/>
          </p:cNvPicPr>
          <p:nvPr/>
        </p:nvPicPr>
        <p:blipFill>
          <a:blip r:embed="rId3"/>
          <a:stretch>
            <a:fillRect/>
          </a:stretch>
        </p:blipFill>
        <p:spPr>
          <a:xfrm>
            <a:off x="838200" y="308363"/>
            <a:ext cx="5620534" cy="1009791"/>
          </a:xfrm>
          <a:prstGeom prst="rect">
            <a:avLst/>
          </a:prstGeom>
        </p:spPr>
      </p:pic>
    </p:spTree>
    <p:extLst>
      <p:ext uri="{BB962C8B-B14F-4D97-AF65-F5344CB8AC3E}">
        <p14:creationId xmlns:p14="http://schemas.microsoft.com/office/powerpoint/2010/main" val="274128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6229" y="1877481"/>
            <a:ext cx="10515600" cy="4653552"/>
          </a:xfrm>
        </p:spPr>
        <p:txBody>
          <a:bodyPr>
            <a:noAutofit/>
          </a:bodyPr>
          <a:lstStyle/>
          <a:p>
            <a:pPr marL="342900" indent="-342900">
              <a:buFont typeface="Wingdings" panose="05000000000000000000" pitchFamily="2" charset="2"/>
              <a:buChar char="§"/>
            </a:pPr>
            <a:r>
              <a:rPr lang="en-GB" sz="2400" dirty="0">
                <a:solidFill>
                  <a:srgbClr val="A80000"/>
                </a:solidFill>
                <a:latin typeface="Arial Black" panose="020B0A04020102020204" pitchFamily="34" charset="0"/>
                <a:cs typeface="Arial" panose="020B0604020202020204" pitchFamily="34" charset="0"/>
              </a:rPr>
              <a:t>Tackling poverty: </a:t>
            </a:r>
          </a:p>
          <a:p>
            <a:pPr marL="800100" lvl="1" indent="-342900">
              <a:buFont typeface="Wingdings" panose="05000000000000000000" pitchFamily="2" charset="2"/>
              <a:buChar char="§"/>
            </a:pPr>
            <a:r>
              <a:rPr lang="en-GB" dirty="0">
                <a:latin typeface="Arial" panose="020B0604020202020204" pitchFamily="34" charset="0"/>
                <a:cs typeface="Arial" panose="020B0604020202020204" pitchFamily="34" charset="0"/>
              </a:rPr>
              <a:t>The activity must be </a:t>
            </a:r>
            <a:r>
              <a:rPr lang="en-GB" b="1" dirty="0">
                <a:latin typeface="Arial" panose="020B0604020202020204" pitchFamily="34" charset="0"/>
                <a:cs typeface="Arial" panose="020B0604020202020204" pitchFamily="34" charset="0"/>
              </a:rPr>
              <a:t>directly</a:t>
            </a:r>
            <a:r>
              <a:rPr lang="en-GB" dirty="0">
                <a:latin typeface="Arial" panose="020B0604020202020204" pitchFamily="34" charset="0"/>
                <a:cs typeface="Arial" panose="020B0604020202020204" pitchFamily="34" charset="0"/>
              </a:rPr>
              <a:t> tackling poverty. </a:t>
            </a:r>
          </a:p>
          <a:p>
            <a:pPr marL="342900" indent="-342900">
              <a:buFont typeface="Wingdings" panose="05000000000000000000" pitchFamily="2" charset="2"/>
              <a:buChar char="§"/>
            </a:pPr>
            <a:r>
              <a:rPr lang="en-GB" sz="2400" dirty="0">
                <a:solidFill>
                  <a:srgbClr val="A80000"/>
                </a:solidFill>
                <a:latin typeface="Arial Black" panose="020B0A04020102020204" pitchFamily="34" charset="0"/>
                <a:cs typeface="Arial" panose="020B0604020202020204" pitchFamily="34" charset="0"/>
              </a:rPr>
              <a:t>Faith basis: </a:t>
            </a:r>
          </a:p>
          <a:p>
            <a:pPr marL="800100" lvl="1" indent="-342900">
              <a:buFont typeface="Wingdings" panose="05000000000000000000" pitchFamily="2" charset="2"/>
              <a:buChar char="§"/>
            </a:pPr>
            <a:r>
              <a:rPr lang="en-GB" dirty="0">
                <a:latin typeface="Arial" panose="020B0604020202020204" pitchFamily="34" charset="0"/>
                <a:cs typeface="Arial" panose="020B0604020202020204" pitchFamily="34" charset="0"/>
              </a:rPr>
              <a:t>The lead applicant should have a </a:t>
            </a:r>
            <a:r>
              <a:rPr lang="en-GB" b="1" dirty="0">
                <a:latin typeface="Arial" panose="020B0604020202020204" pitchFamily="34" charset="0"/>
                <a:cs typeface="Arial" panose="020B0604020202020204" pitchFamily="34" charset="0"/>
              </a:rPr>
              <a:t>faith</a:t>
            </a:r>
            <a:r>
              <a:rPr lang="en-GB" dirty="0">
                <a:latin typeface="Arial" panose="020B0604020202020204" pitchFamily="34" charset="0"/>
                <a:cs typeface="Arial" panose="020B0604020202020204" pitchFamily="34" charset="0"/>
              </a:rPr>
              <a:t> basis.</a:t>
            </a:r>
          </a:p>
          <a:p>
            <a:pPr marL="342900" indent="-342900">
              <a:buFont typeface="Wingdings" panose="05000000000000000000" pitchFamily="2" charset="2"/>
              <a:buChar char="§"/>
            </a:pPr>
            <a:r>
              <a:rPr lang="en-GB" sz="2400" dirty="0">
                <a:solidFill>
                  <a:srgbClr val="A80000"/>
                </a:solidFill>
                <a:latin typeface="Arial Black" panose="020B0A04020102020204" pitchFamily="34" charset="0"/>
                <a:cs typeface="Arial" panose="020B0604020202020204" pitchFamily="34" charset="0"/>
              </a:rPr>
              <a:t>Working in partnership: </a:t>
            </a:r>
          </a:p>
          <a:p>
            <a:pPr marL="800100" lvl="1" indent="-342900">
              <a:buFont typeface="Wingdings" panose="05000000000000000000" pitchFamily="2" charset="2"/>
              <a:buChar char="§"/>
            </a:pPr>
            <a:r>
              <a:rPr lang="en-GB" dirty="0">
                <a:latin typeface="Arial" panose="020B0604020202020204" pitchFamily="34" charset="0"/>
                <a:cs typeface="Arial" panose="020B0604020202020204" pitchFamily="34" charset="0"/>
              </a:rPr>
              <a:t>Applicants need to be </a:t>
            </a:r>
            <a:r>
              <a:rPr lang="en-GB" b="1" dirty="0">
                <a:latin typeface="Arial" panose="020B0604020202020204" pitchFamily="34" charset="0"/>
                <a:cs typeface="Arial" panose="020B0604020202020204" pitchFamily="34" charset="0"/>
              </a:rPr>
              <a:t>working in partnership </a:t>
            </a:r>
            <a:r>
              <a:rPr lang="en-GB" dirty="0">
                <a:latin typeface="Arial" panose="020B0604020202020204" pitchFamily="34" charset="0"/>
                <a:cs typeface="Arial" panose="020B0604020202020204" pitchFamily="34" charset="0"/>
              </a:rPr>
              <a:t>with at least one other organisation.</a:t>
            </a:r>
          </a:p>
          <a:p>
            <a:pPr marL="342900" indent="-342900">
              <a:buFont typeface="Wingdings" panose="05000000000000000000" pitchFamily="2" charset="2"/>
              <a:buChar char="§"/>
            </a:pPr>
            <a:r>
              <a:rPr lang="en-GB" sz="2400" dirty="0">
                <a:solidFill>
                  <a:srgbClr val="A80000"/>
                </a:solidFill>
                <a:latin typeface="Arial Black" panose="020B0A04020102020204" pitchFamily="34" charset="0"/>
                <a:cs typeface="Arial" panose="020B0604020202020204" pitchFamily="34" charset="0"/>
              </a:rPr>
              <a:t>Local community focus: </a:t>
            </a:r>
          </a:p>
          <a:p>
            <a:pPr marL="800100" lvl="1" indent="-342900">
              <a:buFont typeface="Wingdings" panose="05000000000000000000" pitchFamily="2" charset="2"/>
              <a:buChar char="§"/>
            </a:pPr>
            <a:r>
              <a:rPr lang="en-GB" dirty="0">
                <a:latin typeface="Arial" panose="020B0604020202020204" pitchFamily="34" charset="0"/>
                <a:cs typeface="Arial" panose="020B0604020202020204" pitchFamily="34" charset="0"/>
              </a:rPr>
              <a:t>The activity </a:t>
            </a:r>
            <a:r>
              <a:rPr lang="en-GB" b="1" dirty="0">
                <a:latin typeface="Arial" panose="020B0604020202020204" pitchFamily="34" charset="0"/>
                <a:cs typeface="Arial" panose="020B0604020202020204" pitchFamily="34" charset="0"/>
              </a:rPr>
              <a:t>needs</a:t>
            </a:r>
            <a:r>
              <a:rPr lang="en-GB" dirty="0">
                <a:latin typeface="Arial" panose="020B0604020202020204" pitchFamily="34" charset="0"/>
                <a:cs typeface="Arial" panose="020B0604020202020204" pitchFamily="34" charset="0"/>
              </a:rPr>
              <a:t> to be based in the local community.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272" y="308363"/>
            <a:ext cx="4975489" cy="1236485"/>
          </a:xfrm>
          <a:prstGeom prst="rect">
            <a:avLst/>
          </a:prstGeom>
        </p:spPr>
      </p:pic>
      <p:pic>
        <p:nvPicPr>
          <p:cNvPr id="2" name="Picture 1"/>
          <p:cNvPicPr>
            <a:picLocks noChangeAspect="1"/>
          </p:cNvPicPr>
          <p:nvPr/>
        </p:nvPicPr>
        <p:blipFill>
          <a:blip r:embed="rId3"/>
          <a:stretch>
            <a:fillRect/>
          </a:stretch>
        </p:blipFill>
        <p:spPr>
          <a:xfrm>
            <a:off x="376568" y="308363"/>
            <a:ext cx="5601482" cy="1009791"/>
          </a:xfrm>
          <a:prstGeom prst="rect">
            <a:avLst/>
          </a:prstGeom>
        </p:spPr>
      </p:pic>
    </p:spTree>
    <p:extLst>
      <p:ext uri="{BB962C8B-B14F-4D97-AF65-F5344CB8AC3E}">
        <p14:creationId xmlns:p14="http://schemas.microsoft.com/office/powerpoint/2010/main" val="26506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54902" y="2453994"/>
            <a:ext cx="2423552" cy="2562346"/>
          </a:xfrm>
        </p:spPr>
      </p:pic>
      <p:sp>
        <p:nvSpPr>
          <p:cNvPr id="7" name="TextBox 6"/>
          <p:cNvSpPr txBox="1"/>
          <p:nvPr/>
        </p:nvSpPr>
        <p:spPr>
          <a:xfrm>
            <a:off x="838200" y="2453994"/>
            <a:ext cx="7482840" cy="3108543"/>
          </a:xfrm>
          <a:prstGeom prst="rect">
            <a:avLst/>
          </a:prstGeom>
          <a:noFill/>
        </p:spPr>
        <p:txBody>
          <a:bodyPr wrap="square" rtlCol="0">
            <a:spAutoFit/>
          </a:bodyPr>
          <a:lstStyle/>
          <a:p>
            <a:r>
              <a:rPr lang="en-GB" sz="2800" b="1" i="1" dirty="0">
                <a:latin typeface="Arial" panose="020B0604020202020204" pitchFamily="34" charset="0"/>
                <a:cs typeface="Arial" panose="020B0604020202020204" pitchFamily="34" charset="0"/>
              </a:rPr>
              <a:t>“Places of Welcome”</a:t>
            </a:r>
            <a:r>
              <a:rPr lang="en-GB" sz="2800" i="1" dirty="0">
                <a:latin typeface="Arial" panose="020B0604020202020204" pitchFamily="34" charset="0"/>
                <a:cs typeface="Arial" panose="020B0604020202020204" pitchFamily="34" charset="0"/>
              </a:rPr>
              <a:t> is a growing network of hospitality run by local community groups who want to make sure that everyone in their area has a place to go for a friendly face, a cup of tea and a conversation if and when they need it.</a:t>
            </a:r>
          </a:p>
          <a:p>
            <a:endParaRPr lang="en-GB" sz="2800" i="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7272" y="308363"/>
            <a:ext cx="4975489" cy="1236485"/>
          </a:xfrm>
          <a:prstGeom prst="rect">
            <a:avLst/>
          </a:prstGeom>
        </p:spPr>
      </p:pic>
      <p:pic>
        <p:nvPicPr>
          <p:cNvPr id="2" name="Picture 1"/>
          <p:cNvPicPr>
            <a:picLocks noChangeAspect="1"/>
          </p:cNvPicPr>
          <p:nvPr/>
        </p:nvPicPr>
        <p:blipFill>
          <a:blip r:embed="rId4"/>
          <a:stretch>
            <a:fillRect/>
          </a:stretch>
        </p:blipFill>
        <p:spPr>
          <a:xfrm>
            <a:off x="838200" y="308363"/>
            <a:ext cx="5611008" cy="1009791"/>
          </a:xfrm>
          <a:prstGeom prst="rect">
            <a:avLst/>
          </a:prstGeom>
        </p:spPr>
      </p:pic>
    </p:spTree>
    <p:extLst>
      <p:ext uri="{BB962C8B-B14F-4D97-AF65-F5344CB8AC3E}">
        <p14:creationId xmlns:p14="http://schemas.microsoft.com/office/powerpoint/2010/main" val="45291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18" y="2370394"/>
            <a:ext cx="6624782" cy="2155248"/>
          </a:xfrm>
        </p:spPr>
        <p:txBody>
          <a:bodyPr>
            <a:normAutofit/>
          </a:bodyPr>
          <a:lstStyle/>
          <a:p>
            <a:pPr marL="0" indent="0">
              <a:buNone/>
            </a:pPr>
            <a:r>
              <a:rPr lang="en-GB" sz="3600" dirty="0">
                <a:solidFill>
                  <a:srgbClr val="C3002F"/>
                </a:solidFill>
                <a:latin typeface="Arial Black" panose="020B0A04020102020204" pitchFamily="34" charset="0"/>
              </a:rPr>
              <a:t>A network of individuals and groups committed to supporting us in our mission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445" y="3681957"/>
            <a:ext cx="3734355" cy="24950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7272" y="308363"/>
            <a:ext cx="4975489" cy="1236485"/>
          </a:xfrm>
          <a:prstGeom prst="rect">
            <a:avLst/>
          </a:prstGeom>
        </p:spPr>
      </p:pic>
      <p:pic>
        <p:nvPicPr>
          <p:cNvPr id="7" name="Picture 6"/>
          <p:cNvPicPr>
            <a:picLocks noChangeAspect="1"/>
          </p:cNvPicPr>
          <p:nvPr/>
        </p:nvPicPr>
        <p:blipFill>
          <a:blip r:embed="rId4"/>
          <a:stretch>
            <a:fillRect/>
          </a:stretch>
        </p:blipFill>
        <p:spPr>
          <a:xfrm>
            <a:off x="681368" y="308363"/>
            <a:ext cx="5601482" cy="1009791"/>
          </a:xfrm>
          <a:prstGeom prst="rect">
            <a:avLst/>
          </a:prstGeom>
        </p:spPr>
      </p:pic>
    </p:spTree>
    <p:extLst>
      <p:ext uri="{BB962C8B-B14F-4D97-AF65-F5344CB8AC3E}">
        <p14:creationId xmlns:p14="http://schemas.microsoft.com/office/powerpoint/2010/main" val="99650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66808" y="752475"/>
            <a:ext cx="10741031" cy="3870923"/>
            <a:chOff x="1349536" y="3476723"/>
            <a:chExt cx="8775861" cy="2577738"/>
          </a:xfrm>
        </p:grpSpPr>
        <p:sp>
          <p:nvSpPr>
            <p:cNvPr id="2" name="TextBox 1"/>
            <p:cNvSpPr txBox="1"/>
            <p:nvPr/>
          </p:nvSpPr>
          <p:spPr>
            <a:xfrm>
              <a:off x="2606997" y="3612010"/>
              <a:ext cx="7518400" cy="2356989"/>
            </a:xfrm>
            <a:prstGeom prst="rect">
              <a:avLst/>
            </a:prstGeom>
            <a:noFill/>
          </p:spPr>
          <p:txBody>
            <a:bodyPr wrap="square" rtlCol="0">
              <a:spAutoFit/>
            </a:bodyPr>
            <a:lstStyle/>
            <a:p>
              <a:r>
                <a:rPr lang="en-GB" sz="2800" dirty="0"/>
                <a:t>Please check us out on our website</a:t>
              </a:r>
            </a:p>
            <a:p>
              <a:r>
                <a:rPr lang="en-GB" sz="2800" dirty="0">
                  <a:hlinkClick r:id="rId2"/>
                </a:rPr>
                <a:t>www.tltogether.org.uk</a:t>
              </a:r>
              <a:endParaRPr lang="en-GB" sz="2800" dirty="0"/>
            </a:p>
            <a:p>
              <a:endParaRPr lang="en-GB" sz="2800" dirty="0"/>
            </a:p>
            <a:p>
              <a:r>
                <a:rPr lang="en-GB" sz="2800" dirty="0"/>
                <a:t>Like us on Facebook</a:t>
              </a:r>
            </a:p>
            <a:p>
              <a:r>
                <a:rPr lang="en-GB" sz="2800" dirty="0"/>
                <a:t>@</a:t>
              </a:r>
              <a:r>
                <a:rPr lang="en-GB" sz="2800" dirty="0" err="1"/>
                <a:t>transforminglivestogether</a:t>
              </a:r>
              <a:endParaRPr lang="en-GB" sz="2800" dirty="0"/>
            </a:p>
            <a:p>
              <a:endParaRPr lang="en-GB" sz="2800" dirty="0"/>
            </a:p>
            <a:p>
              <a:r>
                <a:rPr lang="en-GB" sz="2800" dirty="0"/>
                <a:t>Follow us on Twitter</a:t>
              </a:r>
            </a:p>
            <a:p>
              <a:r>
                <a:rPr lang="en-GB" sz="2800" dirty="0"/>
                <a:t>@</a:t>
              </a:r>
              <a:r>
                <a:rPr lang="en-GB" sz="2800" dirty="0" err="1"/>
                <a:t>TLTChester</a:t>
              </a:r>
              <a:endParaRPr lang="en-GB" sz="2800" dirty="0"/>
            </a:p>
          </p:txBody>
        </p:sp>
        <p:pic>
          <p:nvPicPr>
            <p:cNvPr id="4" name="Picture 3" descr="Facebook_Logo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2793" y="4461163"/>
              <a:ext cx="697062" cy="716973"/>
            </a:xfrm>
            <a:prstGeom prst="rect">
              <a:avLst/>
            </a:prstGeom>
          </p:spPr>
        </p:pic>
        <p:pic>
          <p:nvPicPr>
            <p:cNvPr id="7" name="Picture 6" descr="... extensive experience of using Twitter. Here’s what I learn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6325" y="5263598"/>
              <a:ext cx="1004204" cy="790863"/>
            </a:xfrm>
            <a:prstGeom prst="rect">
              <a:avLst/>
            </a:prstGeom>
          </p:spPr>
        </p:pic>
        <p:pic>
          <p:nvPicPr>
            <p:cNvPr id="8" name="Picture 7" descr="http://communitysense.files.wordpress.com/2014/03/world-wide-we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9536" y="3476723"/>
              <a:ext cx="1100993" cy="984440"/>
            </a:xfrm>
            <a:prstGeom prst="rect">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1272" y="5702400"/>
            <a:ext cx="3469961" cy="862338"/>
          </a:xfrm>
          <a:prstGeom prst="rect">
            <a:avLst/>
          </a:prstGeom>
        </p:spPr>
      </p:pic>
    </p:spTree>
    <p:extLst>
      <p:ext uri="{BB962C8B-B14F-4D97-AF65-F5344CB8AC3E}">
        <p14:creationId xmlns:p14="http://schemas.microsoft.com/office/powerpoint/2010/main" val="156755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83970" y="237866"/>
            <a:ext cx="11486842" cy="878757"/>
          </a:xfrm>
        </p:spPr>
        <p:txBody>
          <a:bodyPr>
            <a:normAutofit fontScale="90000"/>
          </a:bodyPr>
          <a:lstStyle/>
          <a:p>
            <a:pPr algn="ctr"/>
            <a:r>
              <a:rPr lang="en-GB" dirty="0">
                <a:solidFill>
                  <a:srgbClr val="C3002F"/>
                </a:solidFill>
                <a:latin typeface="Arial Black" panose="020B0A04020102020204" pitchFamily="34" charset="0"/>
              </a:rPr>
              <a:t>Who are Transforming Lives Together?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9981" y="1351502"/>
            <a:ext cx="2886029" cy="28606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361" y="1348322"/>
            <a:ext cx="2501728" cy="2863820"/>
          </a:xfrm>
          <a:prstGeom prst="rect">
            <a:avLst/>
          </a:prstGeom>
        </p:spPr>
      </p:pic>
      <p:pic>
        <p:nvPicPr>
          <p:cNvPr id="7" name="Picture 6"/>
          <p:cNvPicPr>
            <a:picLocks noChangeAspect="1"/>
          </p:cNvPicPr>
          <p:nvPr/>
        </p:nvPicPr>
        <p:blipFill>
          <a:blip r:embed="rId4"/>
          <a:stretch>
            <a:fillRect/>
          </a:stretch>
        </p:blipFill>
        <p:spPr>
          <a:xfrm>
            <a:off x="7438822" y="5256558"/>
            <a:ext cx="2038350" cy="1428750"/>
          </a:xfrm>
          <a:prstGeom prst="rect">
            <a:avLst/>
          </a:prstGeom>
        </p:spPr>
      </p:pic>
      <p:pic>
        <p:nvPicPr>
          <p:cNvPr id="1026" name="Picture 2" descr="http://www.chester.anglican.org/dev/docs/logos/chester_diocese_logo_colour_m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5845" y="5293661"/>
            <a:ext cx="3606020" cy="1354545"/>
          </a:xfrm>
          <a:prstGeom prst="rect">
            <a:avLst/>
          </a:prstGeom>
          <a:noFill/>
          <a:extLst>
            <a:ext uri="{909E8E84-426E-40DD-AFC4-6F175D3DCCD1}">
              <a14:hiddenFill xmlns:a14="http://schemas.microsoft.com/office/drawing/2010/main">
                <a:solidFill>
                  <a:srgbClr val="FFFFFF"/>
                </a:solidFill>
              </a14:hiddenFill>
            </a:ext>
          </a:extLst>
        </p:spPr>
      </p:pic>
      <p:sp>
        <p:nvSpPr>
          <p:cNvPr id="10" name="Plus 9"/>
          <p:cNvSpPr/>
          <p:nvPr/>
        </p:nvSpPr>
        <p:spPr>
          <a:xfrm>
            <a:off x="6411097" y="5451231"/>
            <a:ext cx="895311" cy="888023"/>
          </a:xfrm>
          <a:prstGeom prst="mathPlus">
            <a:avLst/>
          </a:prstGeom>
          <a:solidFill>
            <a:srgbClr val="C3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889" y="4677773"/>
            <a:ext cx="10058400" cy="150257"/>
          </a:xfrm>
          <a:prstGeom prst="rect">
            <a:avLst/>
          </a:prstGeom>
        </p:spPr>
      </p:pic>
    </p:spTree>
    <p:extLst>
      <p:ext uri="{BB962C8B-B14F-4D97-AF65-F5344CB8AC3E}">
        <p14:creationId xmlns:p14="http://schemas.microsoft.com/office/powerpoint/2010/main" val="37963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787" y="1832065"/>
            <a:ext cx="10552611" cy="3773397"/>
          </a:xfrm>
        </p:spPr>
        <p:txBody>
          <a:bodyPr vert="horz" lIns="91440" tIns="45720" rIns="91440" bIns="45720" rtlCol="0" anchor="t">
            <a:normAutofit/>
          </a:bodyPr>
          <a:lstStyle/>
          <a:p>
            <a:pPr marL="0" indent="0">
              <a:buNone/>
            </a:pPr>
            <a:endParaRPr lang="en-US" dirty="0"/>
          </a:p>
          <a:p>
            <a:pPr marL="0" indent="0">
              <a:buNone/>
            </a:pPr>
            <a:r>
              <a:rPr lang="en-GB" sz="3600" dirty="0">
                <a:solidFill>
                  <a:srgbClr val="EF8823"/>
                </a:solidFill>
                <a:latin typeface="Arial Black" panose="020B0A04020102020204" pitchFamily="34" charset="0"/>
              </a:rPr>
              <a:t>To work with churches to support them to</a:t>
            </a:r>
            <a:r>
              <a:rPr lang="en-GB" dirty="0">
                <a:solidFill>
                  <a:srgbClr val="EF8823"/>
                </a:solidFill>
                <a:latin typeface="Arial Black" panose="020B0A04020102020204" pitchFamily="34" charset="0"/>
              </a:rPr>
              <a:t> </a:t>
            </a:r>
            <a:r>
              <a:rPr lang="en-GB" sz="3600" dirty="0">
                <a:solidFill>
                  <a:srgbClr val="EF8823"/>
                </a:solidFill>
                <a:latin typeface="Arial Black" panose="020B0A04020102020204" pitchFamily="34" charset="0"/>
              </a:rPr>
              <a:t>make a greater contribution to the spiritual and social transformation of ourselves and our communities, specifically in tackling poverty and inequality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7194" y="265096"/>
            <a:ext cx="5386508" cy="1338630"/>
          </a:xfrm>
          <a:prstGeom prst="rect">
            <a:avLst/>
          </a:prstGeom>
        </p:spPr>
      </p:pic>
      <p:pic>
        <p:nvPicPr>
          <p:cNvPr id="5" name="Picture 4"/>
          <p:cNvPicPr>
            <a:picLocks noChangeAspect="1"/>
          </p:cNvPicPr>
          <p:nvPr/>
        </p:nvPicPr>
        <p:blipFill>
          <a:blip r:embed="rId3"/>
          <a:stretch>
            <a:fillRect/>
          </a:stretch>
        </p:blipFill>
        <p:spPr>
          <a:xfrm>
            <a:off x="645411" y="265096"/>
            <a:ext cx="5134692" cy="990738"/>
          </a:xfrm>
          <a:prstGeom prst="rect">
            <a:avLst/>
          </a:prstGeom>
        </p:spPr>
      </p:pic>
      <p:pic>
        <p:nvPicPr>
          <p:cNvPr id="6" name="Picture 5"/>
          <p:cNvPicPr>
            <a:picLocks noChangeAspect="1"/>
          </p:cNvPicPr>
          <p:nvPr/>
        </p:nvPicPr>
        <p:blipFill>
          <a:blip r:embed="rId4"/>
          <a:stretch>
            <a:fillRect/>
          </a:stretch>
        </p:blipFill>
        <p:spPr>
          <a:xfrm>
            <a:off x="9915352" y="5254625"/>
            <a:ext cx="2038350" cy="1428750"/>
          </a:xfrm>
          <a:prstGeom prst="rect">
            <a:avLst/>
          </a:prstGeom>
        </p:spPr>
      </p:pic>
    </p:spTree>
    <p:extLst>
      <p:ext uri="{BB962C8B-B14F-4D97-AF65-F5344CB8AC3E}">
        <p14:creationId xmlns:p14="http://schemas.microsoft.com/office/powerpoint/2010/main" val="358480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08" y="447503"/>
            <a:ext cx="11343503" cy="1325563"/>
          </a:xfrm>
        </p:spPr>
        <p:txBody>
          <a:bodyPr>
            <a:normAutofit/>
          </a:bodyPr>
          <a:lstStyle/>
          <a:p>
            <a:r>
              <a:rPr lang="en-GB" sz="4200" dirty="0">
                <a:solidFill>
                  <a:srgbClr val="C3002F"/>
                </a:solidFill>
                <a:latin typeface="Arial Black" panose="020B0A04020102020204" pitchFamily="34" charset="0"/>
              </a:rPr>
              <a:t>Asset Based Community Development</a:t>
            </a:r>
          </a:p>
        </p:txBody>
      </p:sp>
      <p:sp>
        <p:nvSpPr>
          <p:cNvPr id="8" name="Right Arrow 7"/>
          <p:cNvSpPr/>
          <p:nvPr/>
        </p:nvSpPr>
        <p:spPr>
          <a:xfrm>
            <a:off x="1951891" y="3033346"/>
            <a:ext cx="1837593" cy="743803"/>
          </a:xfrm>
          <a:prstGeom prst="rightArrow">
            <a:avLst/>
          </a:prstGeom>
          <a:solidFill>
            <a:srgbClr val="C3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bg1"/>
                </a:solidFill>
                <a:effectLst>
                  <a:outerShdw blurRad="38100" dist="19050" dir="2700000" algn="tl" rotWithShape="0">
                    <a:schemeClr val="dk1">
                      <a:alpha val="40000"/>
                    </a:schemeClr>
                  </a:outerShdw>
                </a:effectLst>
              </a:rPr>
              <a:t>What we need</a:t>
            </a:r>
            <a:endParaRPr lang="en-GB" dirty="0">
              <a:ln>
                <a:solidFill>
                  <a:schemeClr val="bg1"/>
                </a:solidFill>
              </a:ln>
              <a:solidFill>
                <a:schemeClr val="bg1"/>
              </a:solidFill>
            </a:endParaRPr>
          </a:p>
        </p:txBody>
      </p:sp>
      <p:sp>
        <p:nvSpPr>
          <p:cNvPr id="9" name="Left Arrow 8"/>
          <p:cNvSpPr/>
          <p:nvPr/>
        </p:nvSpPr>
        <p:spPr>
          <a:xfrm>
            <a:off x="8044962" y="3935411"/>
            <a:ext cx="2215661" cy="747346"/>
          </a:xfrm>
          <a:prstGeom prst="leftArrow">
            <a:avLst/>
          </a:prstGeom>
          <a:solidFill>
            <a:srgbClr val="C3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we have !</a:t>
            </a:r>
          </a:p>
        </p:txBody>
      </p:sp>
      <p:sp>
        <p:nvSpPr>
          <p:cNvPr id="10" name="TextBox 9"/>
          <p:cNvSpPr txBox="1"/>
          <p:nvPr/>
        </p:nvSpPr>
        <p:spPr>
          <a:xfrm>
            <a:off x="2870687" y="5116989"/>
            <a:ext cx="6753515" cy="461665"/>
          </a:xfrm>
          <a:prstGeom prst="rect">
            <a:avLst/>
          </a:prstGeom>
          <a:noFill/>
        </p:spPr>
        <p:txBody>
          <a:bodyPr wrap="none" rtlCol="0">
            <a:spAutoFit/>
          </a:bodyPr>
          <a:lstStyle/>
          <a:p>
            <a:r>
              <a:rPr lang="en-GB" sz="2400" dirty="0">
                <a:solidFill>
                  <a:srgbClr val="C3002F"/>
                </a:solidFill>
                <a:latin typeface="Arial Black" panose="020B0A04020102020204" pitchFamily="34" charset="0"/>
              </a:rPr>
              <a:t>What can you do with what you’ve got?</a:t>
            </a:r>
          </a:p>
        </p:txBody>
      </p:sp>
      <p:pic>
        <p:nvPicPr>
          <p:cNvPr id="11" name="Picture 10"/>
          <p:cNvPicPr>
            <a:picLocks noChangeAspect="1"/>
          </p:cNvPicPr>
          <p:nvPr/>
        </p:nvPicPr>
        <p:blipFill>
          <a:blip r:embed="rId2"/>
          <a:stretch>
            <a:fillRect/>
          </a:stretch>
        </p:blipFill>
        <p:spPr>
          <a:xfrm>
            <a:off x="3772206" y="2628145"/>
            <a:ext cx="2203309" cy="2298007"/>
          </a:xfrm>
          <a:prstGeom prst="rect">
            <a:avLst/>
          </a:prstGeom>
        </p:spPr>
      </p:pic>
      <p:pic>
        <p:nvPicPr>
          <p:cNvPr id="12" name="Picture 11"/>
          <p:cNvPicPr>
            <a:picLocks noChangeAspect="1"/>
          </p:cNvPicPr>
          <p:nvPr/>
        </p:nvPicPr>
        <p:blipFill>
          <a:blip r:embed="rId2"/>
          <a:stretch>
            <a:fillRect/>
          </a:stretch>
        </p:blipFill>
        <p:spPr>
          <a:xfrm>
            <a:off x="5858931" y="2628145"/>
            <a:ext cx="2203309" cy="2298007"/>
          </a:xfrm>
          <a:prstGeom prst="rect">
            <a:avLst/>
          </a:prstGeom>
        </p:spPr>
      </p:pic>
    </p:spTree>
    <p:extLst>
      <p:ext uri="{BB962C8B-B14F-4D97-AF65-F5344CB8AC3E}">
        <p14:creationId xmlns:p14="http://schemas.microsoft.com/office/powerpoint/2010/main" val="14985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39" y="6039716"/>
            <a:ext cx="2622988" cy="651853"/>
          </a:xfrm>
          <a:prstGeom prst="rect">
            <a:avLst/>
          </a:prstGeom>
        </p:spPr>
      </p:pic>
      <p:sp>
        <p:nvSpPr>
          <p:cNvPr id="5" name="Text Box 2"/>
          <p:cNvSpPr txBox="1">
            <a:spLocks noChangeArrowheads="1"/>
          </p:cNvSpPr>
          <p:nvPr/>
        </p:nvSpPr>
        <p:spPr bwMode="auto">
          <a:xfrm>
            <a:off x="4900612" y="908663"/>
            <a:ext cx="5227640" cy="409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Asset Based</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Possibilities</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Shared ownership</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What</a:t>
            </a: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s there</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Abundance</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Courageous leadership</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Strengths, capacities, assets</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Lead by stepping back, Inside-out</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Citizen-led</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Do with, enabling to do</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Active producer &amp; co-producers</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1"/>
          <p:cNvSpPr txBox="1">
            <a:spLocks noChangeArrowheads="1"/>
          </p:cNvSpPr>
          <p:nvPr/>
        </p:nvSpPr>
        <p:spPr bwMode="auto">
          <a:xfrm>
            <a:off x="5835650" y="6292364"/>
            <a:ext cx="3357563" cy="4095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Cormac Russell, ABCD Institute, 2013</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2"/>
          <p:cNvSpPr txBox="1">
            <a:spLocks noChangeArrowheads="1"/>
          </p:cNvSpPr>
          <p:nvPr/>
        </p:nvSpPr>
        <p:spPr bwMode="auto">
          <a:xfrm>
            <a:off x="4900612" y="5548853"/>
            <a:ext cx="2374899" cy="4421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Can do!</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715961" y="207689"/>
            <a:ext cx="1074420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000" b="0" i="0" u="none" strike="noStrike" cap="none" normalizeH="0" baseline="0" dirty="0">
                <a:ln>
                  <a:noFill/>
                </a:ln>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Asset Based Community Development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Helvetica-Bold"/>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715961" y="855600"/>
            <a:ext cx="2878138"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Arial" panose="020B0604020202020204" pitchFamily="34" charset="0"/>
              </a:rPr>
              <a:t>Deficit Based</a:t>
            </a:r>
            <a:r>
              <a:rPr kumimoji="0" lang="en-GB" altLang="en-US" sz="1800" b="0" i="0" u="none" strike="noStrike" cap="none" normalizeH="0" baseline="0" dirty="0">
                <a:ln>
                  <a:noFill/>
                </a:ln>
                <a:solidFill>
                  <a:schemeClr val="tx1"/>
                </a:solidFill>
                <a:effectLst/>
                <a:latin typeface="Arial" panose="020B0604020202020204" pitchFamily="34" charset="0"/>
              </a:rPr>
              <a:t/>
            </a: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Problems</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Blame</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What</a:t>
            </a: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s missing</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Scarcity</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Risks</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Needs</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Control-outside in</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Top-down</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Do to</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 Passive receivers</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152400" y="106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7"/>
          <p:cNvSpPr>
            <a:spLocks noChangeArrowheads="1"/>
          </p:cNvSpPr>
          <p:nvPr/>
        </p:nvSpPr>
        <p:spPr bwMode="auto">
          <a:xfrm>
            <a:off x="715961" y="57405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chemeClr val="tx1"/>
                </a:solidFill>
                <a:effectLst/>
                <a:latin typeface="Arial" panose="020B0604020202020204" pitchFamily="34" charset="0"/>
                <a:cs typeface="Helvetica-Bold"/>
              </a:rPr>
              <a:t>Can’t do!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006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p:cNvSpPr>
            <a:spLocks noChangeAspect="1" noChangeArrowheads="1"/>
          </p:cNvSpPr>
          <p:nvPr/>
        </p:nvSpPr>
        <p:spPr bwMode="auto">
          <a:xfrm>
            <a:off x="2400300" y="2055812"/>
            <a:ext cx="2222500" cy="22225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Communityskillsfinal1sEM">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157288" y="0"/>
            <a:ext cx="9370377" cy="6858000"/>
          </a:xfrm>
          <a:prstGeom prst="rect">
            <a:avLst/>
          </a:prstGeom>
          <a:noFill/>
          <a:ln>
            <a:noFill/>
          </a:ln>
        </p:spPr>
      </p:pic>
    </p:spTree>
    <p:extLst>
      <p:ext uri="{BB962C8B-B14F-4D97-AF65-F5344CB8AC3E}">
        <p14:creationId xmlns:p14="http://schemas.microsoft.com/office/powerpoint/2010/main" val="5923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863" y="3683001"/>
            <a:ext cx="10515600" cy="4351338"/>
          </a:xfrm>
        </p:spPr>
        <p:txBody>
          <a:bodyPr vert="horz" lIns="91440" tIns="45720" rIns="91440" bIns="45720" rtlCol="0" anchor="t">
            <a:normAutofit/>
          </a:bodyPr>
          <a:lstStyle/>
          <a:p>
            <a:pPr marL="0" indent="0">
              <a:buNone/>
            </a:pPr>
            <a:r>
              <a:rPr lang="en-GB" sz="3200" dirty="0"/>
              <a:t>ABCD encourages us to look at the gifting and value of a person who may previously have been overlooked and dismissed. The too old, too young, too fragile, are drawn into relationships of mutuality, sharing and transformation. It seeks to see God’s abundant beauty and blessing in all people and places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238" y="196850"/>
            <a:ext cx="4362450" cy="3271838"/>
          </a:xfrm>
          <a:prstGeom prst="rect">
            <a:avLst/>
          </a:prstGeom>
        </p:spPr>
      </p:pic>
    </p:spTree>
    <p:extLst>
      <p:ext uri="{BB962C8B-B14F-4D97-AF65-F5344CB8AC3E}">
        <p14:creationId xmlns:p14="http://schemas.microsoft.com/office/powerpoint/2010/main" val="36319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848975" cy="4351338"/>
          </a:xfrm>
        </p:spPr>
        <p:txBody>
          <a:bodyPr/>
          <a:lstStyle/>
          <a:p>
            <a:pPr marL="0" indent="0" fontAlgn="base">
              <a:buNone/>
            </a:pPr>
            <a:r>
              <a:rPr lang="en-GB" sz="4000" dirty="0"/>
              <a:t>Now that I, your Lord and Teacher, have washed your feet, you also should wash one another’s feet</a:t>
            </a:r>
            <a:r>
              <a:rPr lang="en-US" sz="4000" dirty="0"/>
              <a:t>​</a:t>
            </a:r>
          </a:p>
          <a:p>
            <a:pPr marL="0" indent="0" fontAlgn="base">
              <a:buNone/>
            </a:pPr>
            <a:r>
              <a:rPr lang="en-GB" sz="4000" i="1" dirty="0"/>
              <a:t>John 13: 14</a:t>
            </a:r>
            <a:r>
              <a:rPr lang="en-US" sz="4000" dirty="0"/>
              <a:t>​</a:t>
            </a:r>
          </a:p>
          <a:p>
            <a:endParaRPr lang="en-GB" dirty="0"/>
          </a:p>
        </p:txBody>
      </p:sp>
      <p:sp>
        <p:nvSpPr>
          <p:cNvPr id="7" name="TextBox 6"/>
          <p:cNvSpPr txBox="1"/>
          <p:nvPr/>
        </p:nvSpPr>
        <p:spPr>
          <a:xfrm>
            <a:off x="838200" y="457200"/>
            <a:ext cx="6557962" cy="923330"/>
          </a:xfrm>
          <a:prstGeom prst="rect">
            <a:avLst/>
          </a:prstGeom>
          <a:solidFill>
            <a:srgbClr val="C00000"/>
          </a:solidFill>
        </p:spPr>
        <p:txBody>
          <a:bodyPr wrap="square" rtlCol="0">
            <a:spAutoFit/>
          </a:bodyPr>
          <a:lstStyle/>
          <a:p>
            <a:r>
              <a:rPr lang="en-GB" sz="5400" dirty="0">
                <a:solidFill>
                  <a:schemeClr val="bg1"/>
                </a:solidFill>
                <a:latin typeface="Arial Narrow" panose="020B0606020202030204" pitchFamily="34" charset="0"/>
              </a:rPr>
              <a:t>Why Bother?</a:t>
            </a:r>
          </a:p>
        </p:txBody>
      </p:sp>
    </p:spTree>
    <p:extLst>
      <p:ext uri="{BB962C8B-B14F-4D97-AF65-F5344CB8AC3E}">
        <p14:creationId xmlns:p14="http://schemas.microsoft.com/office/powerpoint/2010/main" val="185047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86162" y="388050"/>
            <a:ext cx="8391850" cy="62303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40" y="193098"/>
            <a:ext cx="2622988" cy="651853"/>
          </a:xfrm>
          <a:prstGeom prst="rect">
            <a:avLst/>
          </a:prstGeom>
        </p:spPr>
      </p:pic>
    </p:spTree>
    <p:extLst>
      <p:ext uri="{BB962C8B-B14F-4D97-AF65-F5344CB8AC3E}">
        <p14:creationId xmlns:p14="http://schemas.microsoft.com/office/powerpoint/2010/main" val="20857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693A68BDEEB3428AE3531FDE6BCF6F" ma:contentTypeVersion="2" ma:contentTypeDescription="Create a new document." ma:contentTypeScope="" ma:versionID="dc4eceb9e082ce98e8ec16e40de1a6b4">
  <xsd:schema xmlns:xsd="http://www.w3.org/2001/XMLSchema" xmlns:xs="http://www.w3.org/2001/XMLSchema" xmlns:p="http://schemas.microsoft.com/office/2006/metadata/properties" xmlns:ns2="3b00569b-772a-48b3-a991-da06e159597b" targetNamespace="http://schemas.microsoft.com/office/2006/metadata/properties" ma:root="true" ma:fieldsID="79cd7641f874d9299748e12f466efc03" ns2:_="">
    <xsd:import namespace="3b00569b-772a-48b3-a991-da06e159597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00569b-772a-48b3-a991-da06e159597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F17412-F04A-419C-8C49-FFC4736E702F}">
  <ds:schemaRefs>
    <ds:schemaRef ds:uri="http://schemas.microsoft.com/sharepoint/v3/contenttype/forms"/>
  </ds:schemaRefs>
</ds:datastoreItem>
</file>

<file path=customXml/itemProps2.xml><?xml version="1.0" encoding="utf-8"?>
<ds:datastoreItem xmlns:ds="http://schemas.openxmlformats.org/officeDocument/2006/customXml" ds:itemID="{7140921C-B5EC-4C00-BED0-3B7C7FC3EA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00569b-772a-48b3-a991-da06e15959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F31812-BFD5-40A5-8E7A-0EC7DFB3D3C5}">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3b00569b-772a-48b3-a991-da06e159597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1087</TotalTime>
  <Words>427</Words>
  <Application>Microsoft Office PowerPoint</Application>
  <PresentationFormat>Custom</PresentationFormat>
  <Paragraphs>84</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Who are Transforming Lives Together?</vt:lpstr>
      <vt:lpstr>PowerPoint Presentation</vt:lpstr>
      <vt:lpstr>Asset Based Community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dc:creator>
  <cp:lastModifiedBy>Pat Pugh</cp:lastModifiedBy>
  <cp:revision>98</cp:revision>
  <dcterms:created xsi:type="dcterms:W3CDTF">2016-02-22T15:29:26Z</dcterms:created>
  <dcterms:modified xsi:type="dcterms:W3CDTF">2016-09-26T10:24:15Z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0x010100A5693A68BDEEB3428AE3531FDE6BCF6F</vt:lpwstr>
  </property>
</Properties>
</file>