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2" r:id="rId9"/>
    <p:sldId id="263" r:id="rId1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DBFSVR2\sharacc\2018%20Estimates\Management%20accounts%202017%20and%20estimates%202018%20v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'Projection As is (2)'!$B$44:$F$44</c:f>
              <c:numCache>
                <c:formatCode>#,_);\(#,\);""\-_)</c:formatCode>
                <c:ptCount val="5"/>
                <c:pt idx="0">
                  <c:v>-256134.21300076135</c:v>
                </c:pt>
                <c:pt idx="1">
                  <c:v>-373834.7113416642</c:v>
                </c:pt>
                <c:pt idx="2">
                  <c:v>-418986.3485904485</c:v>
                </c:pt>
                <c:pt idx="3">
                  <c:v>-327354.01599933207</c:v>
                </c:pt>
                <c:pt idx="4">
                  <c:v>-432133.90679016523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'Projection As is (2)'!$B$45:$F$45</c:f>
              <c:numCache>
                <c:formatCode>#,_);\(#,\);""\-_)</c:formatCode>
                <c:ptCount val="5"/>
                <c:pt idx="0">
                  <c:v>-256134.21300076135</c:v>
                </c:pt>
                <c:pt idx="1">
                  <c:v>-629968.92434242554</c:v>
                </c:pt>
                <c:pt idx="2">
                  <c:v>-1048955.272932874</c:v>
                </c:pt>
                <c:pt idx="3">
                  <c:v>-1376309.2889322061</c:v>
                </c:pt>
                <c:pt idx="4">
                  <c:v>-1808443.1957223713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11616"/>
        <c:axId val="183713152"/>
      </c:lineChart>
      <c:catAx>
        <c:axId val="18371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83713152"/>
        <c:crosses val="autoZero"/>
        <c:auto val="1"/>
        <c:lblAlgn val="ctr"/>
        <c:lblOffset val="100"/>
        <c:noMultiLvlLbl val="0"/>
      </c:catAx>
      <c:valAx>
        <c:axId val="183713152"/>
        <c:scaling>
          <c:orientation val="minMax"/>
        </c:scaling>
        <c:delete val="0"/>
        <c:axPos val="l"/>
        <c:majorGridlines/>
        <c:numFmt formatCode="#,_);\(#,\);&quot;&quot;\-_)" sourceLinked="1"/>
        <c:majorTickMark val="out"/>
        <c:minorTickMark val="none"/>
        <c:tickLblPos val="nextTo"/>
        <c:crossAx val="18371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577AE-9524-4F6C-A28C-0472195988D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0676-AC40-4FAA-BDDE-BF2F630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0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1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5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2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2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6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5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2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7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1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8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1328-EBBE-43EB-A47D-A53E1CB1BC1E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5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.colville@chester.anglican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mailto:liz.geddes@chester.anglican.org" TargetMode="External"/><Relationship Id="rId4" Type="http://schemas.openxmlformats.org/officeDocument/2006/relationships/hyperlink" Target="mailto:nigel.strange@chester.anglica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George Colville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Diocesan Secretary</a:t>
            </a:r>
            <a:endParaRPr lang="en-GB" sz="5400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967" y="332656"/>
            <a:ext cx="7772400" cy="1008111"/>
          </a:xfrm>
        </p:spPr>
        <p:txBody>
          <a:bodyPr/>
          <a:lstStyle/>
          <a:p>
            <a:pPr algn="l"/>
            <a:r>
              <a:rPr lang="en-GB" u="sng" dirty="0" smtClean="0"/>
              <a:t>Quick update</a:t>
            </a:r>
            <a:endParaRPr lang="en-GB" u="sng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9591"/>
            <a:ext cx="1601360" cy="158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808" y="154324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Budget 2018</a:t>
            </a:r>
            <a:endParaRPr lang="en-GB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6" y="2087454"/>
            <a:ext cx="2525401" cy="8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96" y="3353493"/>
            <a:ext cx="2054833" cy="153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chester.anglican.org/content/pages/uploaded_images/107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8" y="3353492"/>
            <a:ext cx="2190887" cy="16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44" y="3336974"/>
            <a:ext cx="2741943" cy="165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81" y="1371051"/>
            <a:ext cx="2939937" cy="18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1"/>
          </a:xfrm>
        </p:spPr>
        <p:txBody>
          <a:bodyPr/>
          <a:lstStyle/>
          <a:p>
            <a:pPr algn="l"/>
            <a:r>
              <a:rPr lang="en-GB" u="sng" dirty="0" smtClean="0"/>
              <a:t>Budget 2018</a:t>
            </a:r>
            <a:endParaRPr lang="en-GB" u="sng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340768"/>
            <a:ext cx="5910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Diocesan Synod – November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2.5% rise in standard parish share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69" y="548680"/>
            <a:ext cx="2088232" cy="20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78092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94% parish share collection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Fees - reduced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2% stipend and salary rises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Housing repair budget frozen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Curates – 14 in July 2018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Deficit budget – funded pastoral account</a:t>
            </a:r>
          </a:p>
        </p:txBody>
      </p:sp>
    </p:spTree>
    <p:extLst>
      <p:ext uri="{BB962C8B-B14F-4D97-AF65-F5344CB8AC3E}">
        <p14:creationId xmlns:p14="http://schemas.microsoft.com/office/powerpoint/2010/main" val="31568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1"/>
          </a:xfrm>
        </p:spPr>
        <p:txBody>
          <a:bodyPr/>
          <a:lstStyle/>
          <a:p>
            <a:pPr algn="l"/>
            <a:r>
              <a:rPr lang="en-GB" u="sng" dirty="0" smtClean="0"/>
              <a:t>Budget 2018</a:t>
            </a:r>
            <a:endParaRPr lang="en-GB" u="sng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50803"/>
            <a:ext cx="2995833" cy="171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476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Main story for future is significant increase in curate numbers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3"/>
            <a:ext cx="7786036" cy="26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3316504"/>
            <a:ext cx="20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National Numbers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88323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58772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2035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58754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8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1"/>
          </a:xfrm>
        </p:spPr>
        <p:txBody>
          <a:bodyPr/>
          <a:lstStyle/>
          <a:p>
            <a:r>
              <a:rPr lang="en-GB" u="sng" dirty="0" smtClean="0"/>
              <a:t>Budget 2018</a:t>
            </a:r>
            <a:endParaRPr lang="en-GB" u="sng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939823"/>
              </p:ext>
            </p:extLst>
          </p:nvPr>
        </p:nvGraphicFramePr>
        <p:xfrm>
          <a:off x="1547664" y="1340768"/>
          <a:ext cx="5976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7330" y="4725144"/>
            <a:ext cx="7747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Annual and cumulative deficits funded from pastoral account – house sales</a:t>
            </a:r>
          </a:p>
        </p:txBody>
      </p:sp>
    </p:spTree>
    <p:extLst>
      <p:ext uri="{BB962C8B-B14F-4D97-AF65-F5344CB8AC3E}">
        <p14:creationId xmlns:p14="http://schemas.microsoft.com/office/powerpoint/2010/main" val="29985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1"/>
          </a:xfrm>
        </p:spPr>
        <p:txBody>
          <a:bodyPr/>
          <a:lstStyle/>
          <a:p>
            <a:r>
              <a:rPr lang="en-GB" u="sng" dirty="0" smtClean="0"/>
              <a:t>Pathways</a:t>
            </a:r>
            <a:endParaRPr lang="en-GB" u="sng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9944" y="1268760"/>
            <a:ext cx="4456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New Church of England Website for recruitment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Pilot Stage at present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330" y="3717032"/>
            <a:ext cx="774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Available for parish posts – Contact Liz Geddes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196" y="4365104"/>
            <a:ext cx="774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pathways.churchofengland.org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72160"/>
            <a:ext cx="3749079" cy="23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1"/>
          </a:xfrm>
        </p:spPr>
        <p:txBody>
          <a:bodyPr/>
          <a:lstStyle/>
          <a:p>
            <a:r>
              <a:rPr lang="en-GB" u="sng" dirty="0" smtClean="0"/>
              <a:t>New Diocesan Synod</a:t>
            </a:r>
            <a:endParaRPr lang="en-GB" u="sng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hester.anglican.org/content/pages/uploaded_images/1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30" y="1268760"/>
            <a:ext cx="3180854" cy="23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9944" y="1268760"/>
            <a:ext cx="4888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“Any lay person who is an </a:t>
            </a:r>
            <a:r>
              <a:rPr lang="en-GB" sz="2800" b="1" u="sng" dirty="0" smtClean="0"/>
              <a:t>actual communicant </a:t>
            </a:r>
            <a:r>
              <a:rPr lang="en-GB" sz="2800" dirty="0" smtClean="0"/>
              <a:t>of </a:t>
            </a:r>
            <a:r>
              <a:rPr lang="en-GB" sz="2800" b="1" u="sng" dirty="0" smtClean="0"/>
              <a:t>16 years</a:t>
            </a:r>
            <a:r>
              <a:rPr lang="en-GB" sz="2800" dirty="0" smtClean="0"/>
              <a:t> or upwards and whose name is </a:t>
            </a:r>
            <a:r>
              <a:rPr lang="en-GB" sz="2800" b="1" u="sng" dirty="0" smtClean="0"/>
              <a:t>entered on the roll</a:t>
            </a:r>
            <a:r>
              <a:rPr lang="en-GB" sz="2800" dirty="0" smtClean="0"/>
              <a:t> of any parish”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330" y="3717032"/>
            <a:ext cx="774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Deanery Synods are the electorates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196" y="4365104"/>
            <a:ext cx="774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Normally meets twice a year on Saturday morning</a:t>
            </a:r>
          </a:p>
        </p:txBody>
      </p:sp>
    </p:spTree>
    <p:extLst>
      <p:ext uri="{BB962C8B-B14F-4D97-AF65-F5344CB8AC3E}">
        <p14:creationId xmlns:p14="http://schemas.microsoft.com/office/powerpoint/2010/main" val="5174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Diocesan Communications</a:t>
            </a:r>
            <a:endParaRPr lang="en-GB" sz="4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2096"/>
            <a:ext cx="3825539" cy="231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94" y="1102097"/>
            <a:ext cx="2878149" cy="23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9" y="3505203"/>
            <a:ext cx="3041571" cy="23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5202"/>
            <a:ext cx="2000704" cy="23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88" y="3448245"/>
            <a:ext cx="1689168" cy="24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1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556792"/>
            <a:ext cx="8064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We are here to serve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Do let me know how we are doing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Ask if in doubt</a:t>
            </a:r>
          </a:p>
          <a:p>
            <a:endParaRPr lang="en-GB" sz="4000" dirty="0"/>
          </a:p>
          <a:p>
            <a:r>
              <a:rPr lang="en-GB" sz="4000" dirty="0" smtClean="0"/>
              <a:t>    01928 718834</a:t>
            </a:r>
          </a:p>
          <a:p>
            <a:r>
              <a:rPr lang="en-GB" sz="2000" dirty="0" smtClean="0">
                <a:hlinkClick r:id="rId3"/>
              </a:rPr>
              <a:t>george.colville@chester.anglican.org</a:t>
            </a:r>
            <a:endParaRPr lang="en-GB" sz="2000" dirty="0" smtClean="0"/>
          </a:p>
          <a:p>
            <a:r>
              <a:rPr lang="en-GB" sz="2000" dirty="0">
                <a:hlinkClick r:id="rId4"/>
              </a:rPr>
              <a:t>n</a:t>
            </a:r>
            <a:r>
              <a:rPr lang="en-GB" sz="2000" dirty="0" smtClean="0">
                <a:hlinkClick r:id="rId4"/>
              </a:rPr>
              <a:t>igel.strange@chester.anglican.org</a:t>
            </a:r>
            <a:endParaRPr lang="en-GB" sz="2000" dirty="0" smtClean="0"/>
          </a:p>
          <a:p>
            <a:r>
              <a:rPr lang="en-GB" sz="2000" dirty="0">
                <a:hlinkClick r:id="rId5"/>
              </a:rPr>
              <a:t>l</a:t>
            </a:r>
            <a:r>
              <a:rPr lang="en-GB" sz="2000" dirty="0" smtClean="0">
                <a:hlinkClick r:id="rId5"/>
              </a:rPr>
              <a:t>iz.geddes@chester.anglican.org</a:t>
            </a:r>
            <a:endParaRPr lang="en-GB" sz="2000" dirty="0" smtClean="0"/>
          </a:p>
          <a:p>
            <a:endParaRPr lang="en-GB" sz="32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89434"/>
            <a:ext cx="3701399" cy="27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Church House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2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173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George Colville</vt:lpstr>
      <vt:lpstr>Quick update</vt:lpstr>
      <vt:lpstr>Budget 2018</vt:lpstr>
      <vt:lpstr>Budget 2018</vt:lpstr>
      <vt:lpstr>Budget 2018</vt:lpstr>
      <vt:lpstr>Pathways</vt:lpstr>
      <vt:lpstr>New Diocesan Synod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Colville</dc:title>
  <dc:creator>George Colville</dc:creator>
  <cp:lastModifiedBy>Pat Pugh</cp:lastModifiedBy>
  <cp:revision>25</cp:revision>
  <cp:lastPrinted>2017-10-02T06:59:32Z</cp:lastPrinted>
  <dcterms:created xsi:type="dcterms:W3CDTF">2016-09-26T13:14:55Z</dcterms:created>
  <dcterms:modified xsi:type="dcterms:W3CDTF">2017-10-02T07:00:54Z</dcterms:modified>
</cp:coreProperties>
</file>