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391" r:id="rId2"/>
    <p:sldId id="256" r:id="rId3"/>
    <p:sldId id="359" r:id="rId4"/>
    <p:sldId id="349" r:id="rId5"/>
    <p:sldId id="348" r:id="rId6"/>
    <p:sldId id="355" r:id="rId7"/>
    <p:sldId id="393" r:id="rId8"/>
    <p:sldId id="367" r:id="rId9"/>
    <p:sldId id="361" r:id="rId10"/>
    <p:sldId id="261" r:id="rId11"/>
    <p:sldId id="269" r:id="rId12"/>
    <p:sldId id="390" r:id="rId13"/>
    <p:sldId id="263" r:id="rId14"/>
    <p:sldId id="270" r:id="rId15"/>
    <p:sldId id="271" r:id="rId16"/>
    <p:sldId id="365" r:id="rId17"/>
    <p:sldId id="389" r:id="rId18"/>
    <p:sldId id="273" r:id="rId19"/>
    <p:sldId id="272" r:id="rId20"/>
    <p:sldId id="383" r:id="rId21"/>
    <p:sldId id="264" r:id="rId22"/>
    <p:sldId id="277" r:id="rId23"/>
    <p:sldId id="276" r:id="rId24"/>
    <p:sldId id="369" r:id="rId25"/>
    <p:sldId id="384" r:id="rId26"/>
    <p:sldId id="275" r:id="rId27"/>
    <p:sldId id="394" r:id="rId28"/>
    <p:sldId id="279" r:id="rId29"/>
    <p:sldId id="278" r:id="rId30"/>
    <p:sldId id="281" r:id="rId31"/>
    <p:sldId id="280" r:id="rId32"/>
    <p:sldId id="360" r:id="rId33"/>
    <p:sldId id="283" r:id="rId34"/>
    <p:sldId id="282" r:id="rId35"/>
    <p:sldId id="296" r:id="rId36"/>
    <p:sldId id="295" r:id="rId37"/>
    <p:sldId id="284" r:id="rId38"/>
    <p:sldId id="286" r:id="rId39"/>
    <p:sldId id="292" r:id="rId40"/>
    <p:sldId id="287" r:id="rId41"/>
    <p:sldId id="301" r:id="rId42"/>
    <p:sldId id="300" r:id="rId43"/>
    <p:sldId id="289" r:id="rId44"/>
    <p:sldId id="288" r:id="rId45"/>
    <p:sldId id="294" r:id="rId46"/>
    <p:sldId id="352" r:id="rId47"/>
    <p:sldId id="293" r:id="rId48"/>
    <p:sldId id="291" r:id="rId49"/>
    <p:sldId id="290" r:id="rId50"/>
    <p:sldId id="313" r:id="rId51"/>
    <p:sldId id="299" r:id="rId52"/>
    <p:sldId id="351" r:id="rId53"/>
    <p:sldId id="312" r:id="rId54"/>
    <p:sldId id="298" r:id="rId55"/>
    <p:sldId id="315" r:id="rId56"/>
    <p:sldId id="297" r:id="rId57"/>
    <p:sldId id="302" r:id="rId58"/>
    <p:sldId id="305" r:id="rId59"/>
    <p:sldId id="307" r:id="rId60"/>
    <p:sldId id="306" r:id="rId61"/>
    <p:sldId id="309" r:id="rId62"/>
    <p:sldId id="308" r:id="rId63"/>
    <p:sldId id="317" r:id="rId64"/>
    <p:sldId id="311" r:id="rId65"/>
    <p:sldId id="310" r:id="rId66"/>
    <p:sldId id="327" r:id="rId67"/>
    <p:sldId id="396" r:id="rId68"/>
    <p:sldId id="395" r:id="rId69"/>
    <p:sldId id="319" r:id="rId70"/>
    <p:sldId id="318" r:id="rId71"/>
    <p:sldId id="320" r:id="rId72"/>
    <p:sldId id="322" r:id="rId73"/>
    <p:sldId id="323" r:id="rId74"/>
    <p:sldId id="324" r:id="rId75"/>
    <p:sldId id="385" r:id="rId76"/>
    <p:sldId id="325" r:id="rId77"/>
    <p:sldId id="329" r:id="rId78"/>
    <p:sldId id="374" r:id="rId79"/>
    <p:sldId id="373" r:id="rId80"/>
    <p:sldId id="334" r:id="rId81"/>
    <p:sldId id="332" r:id="rId82"/>
    <p:sldId id="336" r:id="rId83"/>
    <p:sldId id="335" r:id="rId84"/>
    <p:sldId id="338" r:id="rId85"/>
    <p:sldId id="337" r:id="rId86"/>
    <p:sldId id="388" r:id="rId87"/>
    <p:sldId id="339" r:id="rId88"/>
    <p:sldId id="341" r:id="rId89"/>
    <p:sldId id="342" r:id="rId90"/>
    <p:sldId id="387" r:id="rId91"/>
    <p:sldId id="343" r:id="rId92"/>
    <p:sldId id="363" r:id="rId93"/>
    <p:sldId id="344" r:id="rId94"/>
    <p:sldId id="353" r:id="rId95"/>
    <p:sldId id="347" r:id="rId96"/>
    <p:sldId id="346" r:id="rId97"/>
    <p:sldId id="376" r:id="rId98"/>
    <p:sldId id="392" r:id="rId99"/>
    <p:sldId id="386" r:id="rId100"/>
    <p:sldId id="378" r:id="rId101"/>
    <p:sldId id="397"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85" autoAdjust="0"/>
    <p:restoredTop sz="94660"/>
  </p:normalViewPr>
  <p:slideViewPr>
    <p:cSldViewPr>
      <p:cViewPr varScale="1">
        <p:scale>
          <a:sx n="111" d="100"/>
          <a:sy n="111" d="100"/>
        </p:scale>
        <p:origin x="-1752"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9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02C700-CE5E-47E1-8F54-2ACC23082BE5}" type="datetimeFigureOut">
              <a:rPr lang="en-GB" smtClean="0"/>
              <a:pPr/>
              <a:t>13/02/2014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5D7C5E-577A-4EDF-9807-755882CC2330}" type="slidenum">
              <a:rPr lang="en-GB" smtClean="0"/>
              <a:pPr/>
              <a:t>‹#›</a:t>
            </a:fld>
            <a:endParaRPr lang="en-GB"/>
          </a:p>
        </p:txBody>
      </p:sp>
    </p:spTree>
    <p:extLst>
      <p:ext uri="{BB962C8B-B14F-4D97-AF65-F5344CB8AC3E}">
        <p14:creationId xmlns:p14="http://schemas.microsoft.com/office/powerpoint/2010/main" val="370510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a:t>
            </a:r>
            <a:r>
              <a:rPr lang="en-GB" dirty="0" smtClean="0"/>
              <a:t>: What do you notice about the outside of the cathedral?</a:t>
            </a:r>
          </a:p>
          <a:p>
            <a:r>
              <a:rPr lang="en-GB" dirty="0" smtClean="0"/>
              <a:t>What would you expect to see inside this building? Sketch some pictures of </a:t>
            </a:r>
            <a:r>
              <a:rPr lang="en-GB" baseline="0" dirty="0" smtClean="0"/>
              <a:t> what you think you might see.</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a:t>
            </a:fld>
            <a:endParaRPr lang="en-GB"/>
          </a:p>
        </p:txBody>
      </p:sp>
    </p:spTree>
    <p:extLst>
      <p:ext uri="{BB962C8B-B14F-4D97-AF65-F5344CB8AC3E}">
        <p14:creationId xmlns:p14="http://schemas.microsoft.com/office/powerpoint/2010/main" val="3079018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outside the cathedral. If you go through this door and look to your right this is what you see.</a:t>
            </a:r>
          </a:p>
          <a:p>
            <a:r>
              <a:rPr lang="en-GB" dirty="0" smtClean="0"/>
              <a:t>How many arches can you count?</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14</a:t>
            </a:fld>
            <a:endParaRPr lang="en-GB"/>
          </a:p>
        </p:txBody>
      </p:sp>
    </p:spTree>
    <p:extLst>
      <p:ext uri="{BB962C8B-B14F-4D97-AF65-F5344CB8AC3E}">
        <p14:creationId xmlns:p14="http://schemas.microsoft.com/office/powerpoint/2010/main" val="982863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a:t>
            </a:r>
            <a:r>
              <a:rPr lang="en-GB" dirty="0" smtClean="0"/>
              <a:t>: How is this font different from</a:t>
            </a:r>
            <a:r>
              <a:rPr lang="en-GB" baseline="0" dirty="0" smtClean="0"/>
              <a:t> the other font?</a:t>
            </a:r>
          </a:p>
          <a:p>
            <a:r>
              <a:rPr lang="en-GB" baseline="0" dirty="0" smtClean="0"/>
              <a:t>Which do you prefer and why?</a:t>
            </a:r>
          </a:p>
          <a:p>
            <a:r>
              <a:rPr lang="en-GB" baseline="0" dirty="0" smtClean="0"/>
              <a:t>Why do you think both fonts are by a door? (Baptism is an entrance into being a Christian – like walking through a door)</a:t>
            </a:r>
          </a:p>
          <a:p>
            <a:r>
              <a:rPr lang="en-GB" baseline="0" dirty="0" smtClean="0"/>
              <a:t>How are these fonts similar or different from the font in your local church? Do all churches have fonts? Why/Why not?</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15</a:t>
            </a:fld>
            <a:endParaRPr lang="en-GB"/>
          </a:p>
        </p:txBody>
      </p:sp>
    </p:spTree>
    <p:extLst>
      <p:ext uri="{BB962C8B-B14F-4D97-AF65-F5344CB8AC3E}">
        <p14:creationId xmlns:p14="http://schemas.microsoft.com/office/powerpoint/2010/main" val="3267499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Note</a:t>
            </a:r>
            <a:r>
              <a:rPr lang="en-GB" dirty="0" smtClean="0"/>
              <a:t>: Looking down at the nave. This is late Gothic architecture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font you have just seen is at the very end on the left by the doors that now look very small</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cathedral is 38.71 metres high</a:t>
            </a:r>
            <a:r>
              <a:rPr lang="en-GB" baseline="0" dirty="0" smtClean="0"/>
              <a:t> and 113.08 meters long.</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Questions</a:t>
            </a:r>
            <a:r>
              <a:rPr lang="en-GB" dirty="0" smtClean="0"/>
              <a:t>: How long is your school? How high is the roof? How long is your local church? How high is your local</a:t>
            </a:r>
            <a:r>
              <a:rPr lang="en-GB" baseline="0" dirty="0" smtClean="0"/>
              <a:t> church? How much longer and higher is the cathedral than your local church? Why do you think it was built so high?</a:t>
            </a:r>
            <a:endParaRPr lang="en-GB" dirty="0" smtClean="0"/>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16</a:t>
            </a:fld>
            <a:endParaRPr lang="en-GB"/>
          </a:p>
        </p:txBody>
      </p:sp>
    </p:spTree>
    <p:extLst>
      <p:ext uri="{BB962C8B-B14F-4D97-AF65-F5344CB8AC3E}">
        <p14:creationId xmlns:p14="http://schemas.microsoft.com/office/powerpoint/2010/main" val="2222008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a:t>
            </a:r>
            <a:r>
              <a:rPr lang="en-GB" dirty="0" smtClean="0"/>
              <a:t>: What do you think is happening in this picture?</a:t>
            </a:r>
          </a:p>
          <a:p>
            <a:r>
              <a:rPr lang="en-GB" dirty="0" smtClean="0"/>
              <a:t>This is how the cathedral is used every Sunday. Why do people want to worship God?</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17</a:t>
            </a:fld>
            <a:endParaRPr lang="en-GB"/>
          </a:p>
        </p:txBody>
      </p:sp>
    </p:spTree>
    <p:extLst>
      <p:ext uri="{BB962C8B-B14F-4D97-AF65-F5344CB8AC3E}">
        <p14:creationId xmlns:p14="http://schemas.microsoft.com/office/powerpoint/2010/main" val="2087897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Questions</a:t>
            </a:r>
            <a:r>
              <a:rPr lang="en-GB" dirty="0" smtClean="0"/>
              <a:t>: A mosaic is made up of very small square stones. Can you see the separate pieces?</a:t>
            </a:r>
          </a:p>
          <a:p>
            <a:r>
              <a:rPr lang="en-GB" dirty="0" smtClean="0"/>
              <a:t>Who is in the picture?</a:t>
            </a:r>
          </a:p>
          <a:p>
            <a:r>
              <a:rPr lang="en-GB" dirty="0" smtClean="0"/>
              <a:t>Where can you read about David?      (Old Testament)</a:t>
            </a:r>
          </a:p>
          <a:p>
            <a:r>
              <a:rPr lang="en-GB" dirty="0" smtClean="0"/>
              <a:t>What stories do you know about David?</a:t>
            </a:r>
          </a:p>
          <a:p>
            <a:r>
              <a:rPr lang="en-GB" b="1" dirty="0" smtClean="0"/>
              <a:t>Teacher Note:</a:t>
            </a:r>
            <a:r>
              <a:rPr lang="en-GB" dirty="0" smtClean="0"/>
              <a:t> Mosaics date</a:t>
            </a:r>
            <a:r>
              <a:rPr lang="en-GB" baseline="0" dirty="0" smtClean="0"/>
              <a:t> from 1883-86. Four characters from the Old Testament are shown: Abraham, Moses , David and Elijah. They were designed by John Clayton and are pre-Raphaelite mosaic, made of marble not ceramic tiles. The marble squares are called ‘tesserae’ (linked to the word  ‘tessellate’</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19</a:t>
            </a:fld>
            <a:endParaRPr lang="en-GB"/>
          </a:p>
        </p:txBody>
      </p:sp>
    </p:spTree>
    <p:extLst>
      <p:ext uri="{BB962C8B-B14F-4D97-AF65-F5344CB8AC3E}">
        <p14:creationId xmlns:p14="http://schemas.microsoft.com/office/powerpoint/2010/main" val="2629510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a:t>
            </a:r>
            <a:r>
              <a:rPr lang="en-GB" dirty="0" smtClean="0"/>
              <a:t>:</a:t>
            </a:r>
            <a:r>
              <a:rPr lang="en-GB" baseline="0" dirty="0" smtClean="0"/>
              <a:t> </a:t>
            </a:r>
            <a:r>
              <a:rPr lang="en-GB" dirty="0" smtClean="0"/>
              <a:t>What was the story of David and Goliath? How did David show he had faith in God</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20</a:t>
            </a:fld>
            <a:endParaRPr lang="en-GB"/>
          </a:p>
        </p:txBody>
      </p:sp>
    </p:spTree>
    <p:extLst>
      <p:ext uri="{BB962C8B-B14F-4D97-AF65-F5344CB8AC3E}">
        <p14:creationId xmlns:p14="http://schemas.microsoft.com/office/powerpoint/2010/main" val="783223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a:t>
            </a:r>
            <a:r>
              <a:rPr lang="en-GB" dirty="0" smtClean="0"/>
              <a:t>: The left hand story is about David as a young boy from the previous slide.</a:t>
            </a:r>
            <a:r>
              <a:rPr lang="en-GB" baseline="0" dirty="0" smtClean="0"/>
              <a:t> </a:t>
            </a:r>
          </a:p>
          <a:p>
            <a:r>
              <a:rPr lang="en-GB" baseline="0" dirty="0" smtClean="0"/>
              <a:t>The right hand story is David mourning the death of his son Absalom (2 Samuel 18)</a:t>
            </a:r>
          </a:p>
          <a:p>
            <a:r>
              <a:rPr lang="en-GB" baseline="0" dirty="0" smtClean="0"/>
              <a:t>The right hand story tells of the death of Absalom one of David’s sons who fought against David because he wanted to rule. He was killed after being caught in a tree whilst on horseback and one of David’s soldiers found him and killed him. David is weeping in the picture.</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21</a:t>
            </a:fld>
            <a:endParaRPr lang="en-GB"/>
          </a:p>
        </p:txBody>
      </p:sp>
    </p:spTree>
    <p:extLst>
      <p:ext uri="{BB962C8B-B14F-4D97-AF65-F5344CB8AC3E}">
        <p14:creationId xmlns:p14="http://schemas.microsoft.com/office/powerpoint/2010/main" val="4287193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a:t>
            </a:r>
            <a:r>
              <a:rPr lang="en-GB" dirty="0" smtClean="0"/>
              <a:t>: The word nave is from the Latin meaning boat. When you look down the nave it is like an ‘upside down’ boat </a:t>
            </a:r>
          </a:p>
          <a:p>
            <a:r>
              <a:rPr lang="en-GB" b="1" dirty="0" smtClean="0"/>
              <a:t>Teacher Question</a:t>
            </a:r>
            <a:r>
              <a:rPr lang="en-GB" dirty="0" smtClean="0"/>
              <a:t>: Can you see how the roof looks like an upside down boat? Make the shape in the air with your hand.</a:t>
            </a:r>
          </a:p>
          <a:p>
            <a:r>
              <a:rPr lang="en-GB" dirty="0" smtClean="0"/>
              <a:t>The space between the chairs is called the aisle.</a:t>
            </a:r>
          </a:p>
          <a:p>
            <a:r>
              <a:rPr lang="en-GB" dirty="0" smtClean="0"/>
              <a:t>How does this look similar to your local church?</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What shape are the arches?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Walk to the very end of this nave and you find a plain altar.</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Note:</a:t>
            </a:r>
            <a:r>
              <a:rPr lang="en-GB" baseline="0" dirty="0" smtClean="0"/>
              <a:t> it was begun in about 1360 but delayed due to the Black Death</a:t>
            </a:r>
            <a:endParaRPr lang="en-GB" dirty="0" smtClean="0"/>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23</a:t>
            </a:fld>
            <a:endParaRPr lang="en-GB"/>
          </a:p>
        </p:txBody>
      </p:sp>
    </p:spTree>
    <p:extLst>
      <p:ext uri="{BB962C8B-B14F-4D97-AF65-F5344CB8AC3E}">
        <p14:creationId xmlns:p14="http://schemas.microsoft.com/office/powerpoint/2010/main" val="2461244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 Questions</a:t>
            </a:r>
            <a:r>
              <a:rPr lang="en-GB" dirty="0" smtClean="0"/>
              <a:t>: What frightens you? What do</a:t>
            </a:r>
            <a:r>
              <a:rPr lang="en-GB" baseline="0" dirty="0" smtClean="0"/>
              <a:t> you do to stop yourself being scared?</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25</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b="0" baseline="0" dirty="0" smtClean="0"/>
              <a:t>What do you think this is used for?</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smtClean="0"/>
              <a:t>Teacher Notes: </a:t>
            </a:r>
            <a:r>
              <a:rPr lang="en-GB" b="0" baseline="0" dirty="0" smtClean="0"/>
              <a:t>The altar is used to place bread, wine, prayer books and the bible reading on. It is a modern table.</a:t>
            </a:r>
            <a:endParaRPr lang="en-GB" b="1" dirty="0" smtClean="0"/>
          </a:p>
        </p:txBody>
      </p:sp>
      <p:sp>
        <p:nvSpPr>
          <p:cNvPr id="4" name="Slide Number Placeholder 3"/>
          <p:cNvSpPr>
            <a:spLocks noGrp="1"/>
          </p:cNvSpPr>
          <p:nvPr>
            <p:ph type="sldNum" sz="quarter" idx="10"/>
          </p:nvPr>
        </p:nvSpPr>
        <p:spPr/>
        <p:txBody>
          <a:bodyPr/>
          <a:lstStyle/>
          <a:p>
            <a:fld id="{E25D7C5E-577A-4EDF-9807-755882CC2330}" type="slidenum">
              <a:rPr lang="en-GB" smtClean="0"/>
              <a:pPr/>
              <a:t>27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a:t>
            </a:r>
            <a:r>
              <a:rPr lang="en-GB" dirty="0" smtClean="0"/>
              <a:t>: How many different ways can you say welcome?</a:t>
            </a:r>
          </a:p>
          <a:p>
            <a:r>
              <a:rPr lang="en-GB" dirty="0" smtClean="0"/>
              <a:t>How does your school make people feel welcome?</a:t>
            </a:r>
          </a:p>
          <a:p>
            <a:r>
              <a:rPr lang="en-GB" dirty="0" smtClean="0"/>
              <a:t>How does your home make people feel welcome?</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4</a:t>
            </a:fld>
            <a:endParaRPr lang="en-GB"/>
          </a:p>
        </p:txBody>
      </p:sp>
    </p:spTree>
    <p:extLst>
      <p:ext uri="{BB962C8B-B14F-4D97-AF65-F5344CB8AC3E}">
        <p14:creationId xmlns:p14="http://schemas.microsoft.com/office/powerpoint/2010/main" val="3999684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a:t>
            </a:r>
            <a:endParaRPr lang="en-GB" b="1" dirty="0" smtClean="0"/>
          </a:p>
          <a:p>
            <a:r>
              <a:rPr lang="en-GB" dirty="0" smtClean="0"/>
              <a:t>Why</a:t>
            </a:r>
            <a:r>
              <a:rPr lang="en-GB" baseline="0" dirty="0" smtClean="0"/>
              <a:t> do you think the golden organ pipes are of different length?</a:t>
            </a:r>
          </a:p>
          <a:p>
            <a:r>
              <a:rPr lang="en-GB" baseline="0" dirty="0" smtClean="0"/>
              <a:t>How is music made in your local church?</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Notes:</a:t>
            </a:r>
            <a:r>
              <a:rPr lang="en-GB" baseline="0" dirty="0" smtClean="0"/>
              <a:t> There are 4864 pipes</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29</a:t>
            </a:fld>
            <a:endParaRPr lang="en-GB"/>
          </a:p>
        </p:txBody>
      </p:sp>
    </p:spTree>
    <p:extLst>
      <p:ext uri="{BB962C8B-B14F-4D97-AF65-F5344CB8AC3E}">
        <p14:creationId xmlns:p14="http://schemas.microsoft.com/office/powerpoint/2010/main" val="1339389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dirty="0" smtClean="0"/>
              <a:t>What do you think these are used for? How are these similar or different  to those in your local church?</a:t>
            </a:r>
          </a:p>
          <a:p>
            <a:r>
              <a:rPr lang="en-GB" dirty="0" smtClean="0"/>
              <a:t>(The people use books to read prayers from and hymn books to sing) </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dirty="0" smtClean="0"/>
              <a:t>What can you see?</a:t>
            </a:r>
          </a:p>
          <a:p>
            <a:r>
              <a:rPr lang="en-GB" dirty="0" smtClean="0"/>
              <a:t>What do you think they are used for? Why? What is used in your local church? How are</a:t>
            </a:r>
            <a:r>
              <a:rPr lang="en-GB" baseline="0" dirty="0" smtClean="0"/>
              <a:t> they similar/different?</a:t>
            </a:r>
            <a:endParaRPr lang="en-GB" dirty="0" smtClean="0"/>
          </a:p>
          <a:p>
            <a:r>
              <a:rPr lang="en-GB" b="1" dirty="0" smtClean="0"/>
              <a:t>Teachers note</a:t>
            </a:r>
            <a:r>
              <a:rPr lang="en-GB" b="1" baseline="0" dirty="0" smtClean="0"/>
              <a:t> </a:t>
            </a:r>
            <a:r>
              <a:rPr lang="en-GB" b="0" baseline="0" dirty="0" smtClean="0"/>
              <a:t>The wafer is the priest wafer for Holy Communion and is on a paten (silver plate). The cup holds wine for Holy Communion and the cloth  (a </a:t>
            </a:r>
            <a:r>
              <a:rPr lang="en-GB" b="0" baseline="0" dirty="0" err="1" smtClean="0"/>
              <a:t>purificator</a:t>
            </a:r>
            <a:r>
              <a:rPr lang="en-GB" b="0" baseline="0" dirty="0" smtClean="0"/>
              <a:t>) is used to dry the cup as people drink from it</a:t>
            </a:r>
            <a:endParaRPr lang="en-GB" b="1"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32</a:t>
            </a:fld>
            <a:endParaRPr lang="en-GB"/>
          </a:p>
        </p:txBody>
      </p:sp>
    </p:spTree>
    <p:extLst>
      <p:ext uri="{BB962C8B-B14F-4D97-AF65-F5344CB8AC3E}">
        <p14:creationId xmlns:p14="http://schemas.microsoft.com/office/powerpoint/2010/main" val="2775608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dirty="0" smtClean="0"/>
              <a:t>What do you think this is used for?</a:t>
            </a:r>
          </a:p>
          <a:p>
            <a:r>
              <a:rPr lang="en-GB" dirty="0" smtClean="0"/>
              <a:t>What bird</a:t>
            </a:r>
            <a:r>
              <a:rPr lang="en-GB" baseline="0" dirty="0" smtClean="0"/>
              <a:t> would you choose to hold the Bible while it was read in a service?</a:t>
            </a:r>
          </a:p>
          <a:p>
            <a:r>
              <a:rPr lang="en-GB" baseline="0" dirty="0" smtClean="0"/>
              <a:t>Who do you think the people are? (4 gospel writers)</a:t>
            </a:r>
          </a:p>
          <a:p>
            <a:r>
              <a:rPr lang="en-GB" baseline="0" dirty="0" smtClean="0"/>
              <a:t>How is this similar or different from the lectern in your local church?</a:t>
            </a:r>
          </a:p>
          <a:p>
            <a:r>
              <a:rPr lang="en-GB" b="1" baseline="0" dirty="0" smtClean="0"/>
              <a:t>Teacher note: </a:t>
            </a:r>
            <a:r>
              <a:rPr lang="en-GB" dirty="0" smtClean="0"/>
              <a:t>A lectern sometimes has an eagle.</a:t>
            </a:r>
          </a:p>
          <a:p>
            <a:r>
              <a:rPr lang="en-GB" dirty="0" smtClean="0"/>
              <a:t>It represents St John, the eagle and also the word of God flying out over the world  into people’s hearts and minds.</a:t>
            </a:r>
          </a:p>
          <a:p>
            <a:r>
              <a:rPr lang="en-GB" dirty="0" smtClean="0"/>
              <a:t>This brass lectern is no longer used.</a:t>
            </a:r>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34</a:t>
            </a:fld>
            <a:endParaRPr lang="en-GB"/>
          </a:p>
        </p:txBody>
      </p:sp>
    </p:spTree>
    <p:extLst>
      <p:ext uri="{BB962C8B-B14F-4D97-AF65-F5344CB8AC3E}">
        <p14:creationId xmlns:p14="http://schemas.microsoft.com/office/powerpoint/2010/main" val="367017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 you walk through this gateway, you can look down towards the high altar</a:t>
            </a:r>
          </a:p>
          <a:p>
            <a:endParaRPr lang="en-GB" dirty="0" smtClean="0"/>
          </a:p>
          <a:p>
            <a:r>
              <a:rPr lang="en-GB" dirty="0" smtClean="0"/>
              <a:t>Can you see the altar and lectern in the distance?</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36</a:t>
            </a:fld>
            <a:endParaRPr lang="en-GB"/>
          </a:p>
        </p:txBody>
      </p:sp>
    </p:spTree>
    <p:extLst>
      <p:ext uri="{BB962C8B-B14F-4D97-AF65-F5344CB8AC3E}">
        <p14:creationId xmlns:p14="http://schemas.microsoft.com/office/powerpoint/2010/main" val="3812090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 Notes: </a:t>
            </a:r>
            <a:r>
              <a:rPr lang="en-GB" dirty="0" smtClean="0"/>
              <a:t>This wooden lectern  is used in the Quire</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37</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 Question: </a:t>
            </a:r>
            <a:r>
              <a:rPr lang="en-GB" dirty="0" smtClean="0"/>
              <a:t>What can you see behind the lectern? (The</a:t>
            </a:r>
            <a:r>
              <a:rPr lang="en-GB" baseline="0" dirty="0" smtClean="0"/>
              <a:t> high </a:t>
            </a:r>
            <a:r>
              <a:rPr lang="en-GB" dirty="0" smtClean="0"/>
              <a:t>altar) What else can you see?</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38</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39</a:t>
            </a:fld>
            <a:endParaRPr lang="en-GB"/>
          </a:p>
        </p:txBody>
      </p:sp>
    </p:spTree>
    <p:extLst>
      <p:ext uri="{BB962C8B-B14F-4D97-AF65-F5344CB8AC3E}">
        <p14:creationId xmlns:p14="http://schemas.microsoft.com/office/powerpoint/2010/main" val="3616690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Notes:</a:t>
            </a:r>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People sit on long</a:t>
            </a:r>
            <a:r>
              <a:rPr lang="en-GB" baseline="0" dirty="0" smtClean="0"/>
              <a:t> wooden seats </a:t>
            </a:r>
            <a:r>
              <a:rPr lang="en-GB" dirty="0" smtClean="0"/>
              <a:t>on either side of this lectern</a:t>
            </a:r>
          </a:p>
          <a:p>
            <a:endParaRPr lang="en-GB" dirty="0" smtClean="0"/>
          </a:p>
          <a:p>
            <a:r>
              <a:rPr lang="en-GB" dirty="0" smtClean="0"/>
              <a:t>What books can you see? </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40</a:t>
            </a:fld>
            <a:endParaRPr lang="en-GB"/>
          </a:p>
        </p:txBody>
      </p:sp>
    </p:spTree>
    <p:extLst>
      <p:ext uri="{BB962C8B-B14F-4D97-AF65-F5344CB8AC3E}">
        <p14:creationId xmlns:p14="http://schemas.microsoft.com/office/powerpoint/2010/main" val="31538044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b="0" baseline="0" dirty="0" smtClean="0"/>
              <a:t>What do you think this roof is made out of? What can you see? What would you paint on a roof of a church if you were an artist?</a:t>
            </a:r>
            <a:endParaRPr lang="en-GB" b="1" dirty="0" smtClean="0"/>
          </a:p>
          <a:p>
            <a:r>
              <a:rPr lang="en-GB" b="1" dirty="0" smtClean="0"/>
              <a:t>Teacher Note: </a:t>
            </a:r>
            <a:r>
              <a:rPr lang="en-GB" dirty="0" smtClean="0"/>
              <a:t>The roof is made of wood and painted gold.</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42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Teachers Questions:</a:t>
            </a:r>
            <a:r>
              <a:rPr lang="en-GB" b="1" baseline="0" dirty="0" smtClean="0"/>
              <a:t> </a:t>
            </a:r>
            <a:r>
              <a:rPr lang="en-GB" dirty="0" smtClean="0"/>
              <a:t>How many languages can you see here? How many languages can you say ‘Welcome’ in?</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5</a:t>
            </a:fld>
            <a:endParaRPr lang="en-GB"/>
          </a:p>
        </p:txBody>
      </p:sp>
    </p:spTree>
    <p:extLst>
      <p:ext uri="{BB962C8B-B14F-4D97-AF65-F5344CB8AC3E}">
        <p14:creationId xmlns:p14="http://schemas.microsoft.com/office/powerpoint/2010/main" val="16841975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Notes</a:t>
            </a:r>
            <a:r>
              <a:rPr lang="en-GB" dirty="0" smtClean="0"/>
              <a:t>: There is more than one altar in the cathedral. This one is in the Quire behind the wooden lectern.</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 </a:t>
            </a:r>
            <a:r>
              <a:rPr lang="en-GB" b="1" dirty="0" smtClean="0"/>
              <a:t>Teacher</a:t>
            </a:r>
            <a:r>
              <a:rPr lang="en-GB" b="1" baseline="0" dirty="0" smtClean="0"/>
              <a:t> Questions: </a:t>
            </a:r>
            <a:r>
              <a:rPr lang="en-GB" dirty="0" smtClean="0"/>
              <a:t>How many steps can you see? What else can you see? Why do you think it is called the High Altar?</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44</a:t>
            </a:fld>
            <a:endParaRPr lang="en-GB"/>
          </a:p>
        </p:txBody>
      </p:sp>
    </p:spTree>
    <p:extLst>
      <p:ext uri="{BB962C8B-B14F-4D97-AF65-F5344CB8AC3E}">
        <p14:creationId xmlns:p14="http://schemas.microsoft.com/office/powerpoint/2010/main" val="1936497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45</a:t>
            </a:fld>
            <a:endParaRPr lang="en-GB"/>
          </a:p>
        </p:txBody>
      </p:sp>
    </p:spTree>
    <p:extLst>
      <p:ext uri="{BB962C8B-B14F-4D97-AF65-F5344CB8AC3E}">
        <p14:creationId xmlns:p14="http://schemas.microsoft.com/office/powerpoint/2010/main" val="248188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dirty="0" smtClean="0"/>
              <a:t>What story do you think the</a:t>
            </a:r>
            <a:r>
              <a:rPr lang="en-GB" baseline="0" dirty="0" smtClean="0"/>
              <a:t> picture</a:t>
            </a:r>
            <a:r>
              <a:rPr lang="en-GB" dirty="0" smtClean="0"/>
              <a:t> tells? (The Last Supper)</a:t>
            </a:r>
          </a:p>
          <a:p>
            <a:r>
              <a:rPr lang="en-GB" dirty="0" smtClean="0"/>
              <a:t>What do you think  Jesus is saying?</a:t>
            </a:r>
          </a:p>
          <a:p>
            <a:r>
              <a:rPr lang="en-GB" dirty="0" smtClean="0"/>
              <a:t>Which one do you think is Judas? (The one without a halo)</a:t>
            </a:r>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47</a:t>
            </a:fld>
            <a:endParaRPr lang="en-GB"/>
          </a:p>
        </p:txBody>
      </p:sp>
    </p:spTree>
    <p:extLst>
      <p:ext uri="{BB962C8B-B14F-4D97-AF65-F5344CB8AC3E}">
        <p14:creationId xmlns:p14="http://schemas.microsoft.com/office/powerpoint/2010/main" val="694892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notes</a:t>
            </a:r>
            <a:r>
              <a:rPr lang="en-GB" dirty="0" smtClean="0"/>
              <a:t>: This is where the Bishop sits – the cathedra means teacher’s seat</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a:t>
            </a:r>
            <a:endParaRPr lang="en-GB"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Are there any special chairs in your</a:t>
            </a:r>
            <a:r>
              <a:rPr lang="en-GB" baseline="0" dirty="0" smtClean="0"/>
              <a:t> local church? What do they look like? Who sits there?</a:t>
            </a:r>
            <a:endParaRPr lang="en-GB" dirty="0" smtClean="0"/>
          </a:p>
          <a:p>
            <a:endParaRPr lang="en-GB" dirty="0" smtClean="0"/>
          </a:p>
          <a:p>
            <a:r>
              <a:rPr lang="en-GB" dirty="0" smtClean="0"/>
              <a:t>How is similar or different from your teacher’s chair?</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49</a:t>
            </a:fld>
            <a:endParaRPr lang="en-GB"/>
          </a:p>
        </p:txBody>
      </p:sp>
    </p:spTree>
    <p:extLst>
      <p:ext uri="{BB962C8B-B14F-4D97-AF65-F5344CB8AC3E}">
        <p14:creationId xmlns:p14="http://schemas.microsoft.com/office/powerpoint/2010/main" val="3075348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Notes: </a:t>
            </a:r>
            <a:r>
              <a:rPr lang="en-GB" dirty="0" smtClean="0"/>
              <a:t>Here the seat is up. The shelf can be seen where the monks perched. These were constructed around 1380.</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51</a:t>
            </a:fld>
            <a:endParaRPr lang="en-GB"/>
          </a:p>
        </p:txBody>
      </p:sp>
    </p:spTree>
    <p:extLst>
      <p:ext uri="{BB962C8B-B14F-4D97-AF65-F5344CB8AC3E}">
        <p14:creationId xmlns:p14="http://schemas.microsoft.com/office/powerpoint/2010/main" val="972220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Notes: </a:t>
            </a:r>
            <a:r>
              <a:rPr lang="en-GB" dirty="0" smtClean="0"/>
              <a:t>This is with the set down ready for sitting on</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52</a:t>
            </a:fld>
            <a:endParaRPr lang="en-GB"/>
          </a:p>
        </p:txBody>
      </p:sp>
    </p:spTree>
    <p:extLst>
      <p:ext uri="{BB962C8B-B14F-4D97-AF65-F5344CB8AC3E}">
        <p14:creationId xmlns:p14="http://schemas.microsoft.com/office/powerpoint/2010/main" val="1445162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 </a:t>
            </a:r>
            <a:r>
              <a:rPr lang="en-GB" dirty="0" smtClean="0"/>
              <a:t>There are often beautiful carvings.</a:t>
            </a:r>
          </a:p>
          <a:p>
            <a:pPr marL="0" indent="0">
              <a:buNone/>
            </a:pPr>
            <a:r>
              <a:rPr lang="en-GB" dirty="0" smtClean="0"/>
              <a:t>What do you think this  carving is about?</a:t>
            </a:r>
          </a:p>
          <a:p>
            <a:r>
              <a:rPr lang="en-GB" dirty="0" smtClean="0"/>
              <a:t>A knight falling</a:t>
            </a:r>
            <a:r>
              <a:rPr lang="en-GB" baseline="0" dirty="0" smtClean="0"/>
              <a:t> off his horse: ‘Pride comes before a Fall’</a:t>
            </a:r>
            <a:r>
              <a:rPr lang="en-GB" dirty="0" smtClean="0"/>
              <a:t>. What does that mean? Can you think of times when you have experienced ‘pride coming before a fall’.</a:t>
            </a:r>
          </a:p>
          <a:p>
            <a:r>
              <a:rPr lang="en-GB" dirty="0" smtClean="0"/>
              <a:t>What</a:t>
            </a:r>
            <a:r>
              <a:rPr lang="en-GB" baseline="0" dirty="0" smtClean="0"/>
              <a:t> animals can you see?</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53</a:t>
            </a:fld>
            <a:endParaRPr lang="en-GB"/>
          </a:p>
        </p:txBody>
      </p:sp>
    </p:spTree>
    <p:extLst>
      <p:ext uri="{BB962C8B-B14F-4D97-AF65-F5344CB8AC3E}">
        <p14:creationId xmlns:p14="http://schemas.microsoft.com/office/powerpoint/2010/main" val="2929962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a:t>
            </a:r>
            <a:endParaRPr lang="en-GB" b="1" dirty="0" smtClean="0"/>
          </a:p>
          <a:p>
            <a:r>
              <a:rPr lang="en-GB" dirty="0" smtClean="0"/>
              <a:t>What</a:t>
            </a:r>
            <a:r>
              <a:rPr lang="en-GB" baseline="0" dirty="0" smtClean="0"/>
              <a:t> do you think  these people doing?</a:t>
            </a:r>
          </a:p>
          <a:p>
            <a:r>
              <a:rPr lang="en-GB" baseline="0" dirty="0" smtClean="0"/>
              <a:t>What would you have carved under the seat?</a:t>
            </a:r>
          </a:p>
          <a:p>
            <a:r>
              <a:rPr lang="en-GB" b="1" baseline="0" dirty="0" smtClean="0"/>
              <a:t>Teacher’s notes</a:t>
            </a:r>
          </a:p>
          <a:p>
            <a:r>
              <a:rPr lang="en-GB" b="0" baseline="0" dirty="0" smtClean="0"/>
              <a:t>The couple may be having an argument (sin of Wrath) or going to the lavatory, which warded away evil spirits by repelling something horrible.</a:t>
            </a:r>
            <a:endParaRPr lang="en-US" b="0"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54</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dirty="0" smtClean="0"/>
              <a:t>This</a:t>
            </a:r>
            <a:r>
              <a:rPr lang="en-GB" baseline="0" dirty="0" smtClean="0"/>
              <a:t> </a:t>
            </a:r>
            <a:r>
              <a:rPr lang="en-GB" dirty="0" smtClean="0"/>
              <a:t>carved elephant is at the end of a pew. What do you notice about his feet?</a:t>
            </a:r>
          </a:p>
          <a:p>
            <a:pPr marL="0" indent="0">
              <a:buNone/>
            </a:pPr>
            <a:r>
              <a:rPr lang="en-GB" dirty="0" smtClean="0"/>
              <a:t>The carver only saw the top of an elephant and didn’t know what it looked like, so it has horses hooves!</a:t>
            </a:r>
          </a:p>
          <a:p>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55</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Notes: </a:t>
            </a:r>
            <a:r>
              <a:rPr lang="en-GB" dirty="0" smtClean="0"/>
              <a:t>Anyone can come and say  and a prayer in the cathedral. They can light a candle for the person for whom they have prayed. The candles are called votive candles.</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 </a:t>
            </a:r>
            <a:r>
              <a:rPr lang="en-GB" dirty="0" smtClean="0"/>
              <a:t>How do you know people pray in the church nearest to you?</a:t>
            </a:r>
          </a:p>
        </p:txBody>
      </p:sp>
      <p:sp>
        <p:nvSpPr>
          <p:cNvPr id="4" name="Slide Number Placeholder 3"/>
          <p:cNvSpPr>
            <a:spLocks noGrp="1"/>
          </p:cNvSpPr>
          <p:nvPr>
            <p:ph type="sldNum" sz="quarter" idx="10"/>
          </p:nvPr>
        </p:nvSpPr>
        <p:spPr/>
        <p:txBody>
          <a:bodyPr/>
          <a:lstStyle/>
          <a:p>
            <a:fld id="{E25D7C5E-577A-4EDF-9807-755882CC2330}" type="slidenum">
              <a:rPr lang="en-GB" smtClean="0"/>
              <a:pPr/>
              <a:t>57</a:t>
            </a:fld>
            <a:endParaRPr lang="en-GB"/>
          </a:p>
        </p:txBody>
      </p:sp>
    </p:spTree>
    <p:extLst>
      <p:ext uri="{BB962C8B-B14F-4D97-AF65-F5344CB8AC3E}">
        <p14:creationId xmlns:p14="http://schemas.microsoft.com/office/powerpoint/2010/main" val="3849291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a:t>
            </a:r>
            <a:r>
              <a:rPr lang="en-GB" dirty="0" smtClean="0"/>
              <a:t>: Why do you think</a:t>
            </a:r>
            <a:r>
              <a:rPr lang="en-GB" baseline="0" dirty="0" smtClean="0"/>
              <a:t> a </a:t>
            </a:r>
            <a:r>
              <a:rPr lang="en-GB" dirty="0" smtClean="0"/>
              <a:t>cathedral has </a:t>
            </a:r>
            <a:r>
              <a:rPr lang="en-GB" dirty="0" err="1" smtClean="0"/>
              <a:t>welcomers</a:t>
            </a:r>
            <a:r>
              <a:rPr lang="en-GB" dirty="0" smtClean="0"/>
              <a:t>? What difference do you think it makes having people at the entrance of the cathedral to welcome </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6</a:t>
            </a:fld>
            <a:endParaRPr lang="en-GB"/>
          </a:p>
        </p:txBody>
      </p:sp>
    </p:spTree>
    <p:extLst>
      <p:ext uri="{BB962C8B-B14F-4D97-AF65-F5344CB8AC3E}">
        <p14:creationId xmlns:p14="http://schemas.microsoft.com/office/powerpoint/2010/main" val="2175885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Questions: </a:t>
            </a:r>
            <a:r>
              <a:rPr lang="en-GB" dirty="0" smtClean="0"/>
              <a:t>How</a:t>
            </a:r>
            <a:r>
              <a:rPr lang="en-GB" baseline="0" dirty="0" smtClean="0"/>
              <a:t> many prayers do we know have been said on this day?</a:t>
            </a:r>
            <a:endParaRPr lang="en-US" dirty="0" smtClean="0"/>
          </a:p>
          <a:p>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58</a:t>
            </a:fld>
            <a:endParaRPr lang="en-GB"/>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 </a:t>
            </a:r>
            <a:r>
              <a:rPr lang="en-GB" dirty="0" smtClean="0"/>
              <a:t>Why do you think it is called the nativity window? Who can you see ?</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60</a:t>
            </a:fld>
            <a:endParaRPr lang="en-GB"/>
          </a:p>
        </p:txBody>
      </p:sp>
    </p:spTree>
    <p:extLst>
      <p:ext uri="{BB962C8B-B14F-4D97-AF65-F5344CB8AC3E}">
        <p14:creationId xmlns:p14="http://schemas.microsoft.com/office/powerpoint/2010/main" val="3045611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Notes: </a:t>
            </a:r>
            <a:r>
              <a:rPr lang="en-GB" dirty="0" smtClean="0"/>
              <a:t>St Werburgh is the small figure raised up in the middle, on the small stone column</a:t>
            </a:r>
          </a:p>
          <a:p>
            <a:r>
              <a:rPr lang="en-GB" b="1" dirty="0" smtClean="0"/>
              <a:t>Teacher Question</a:t>
            </a:r>
            <a:r>
              <a:rPr lang="en-GB" dirty="0" smtClean="0"/>
              <a:t>: Why do you think she is so high?</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62</a:t>
            </a:fld>
            <a:endParaRPr lang="en-GB"/>
          </a:p>
        </p:txBody>
      </p:sp>
    </p:spTree>
    <p:extLst>
      <p:ext uri="{BB962C8B-B14F-4D97-AF65-F5344CB8AC3E}">
        <p14:creationId xmlns:p14="http://schemas.microsoft.com/office/powerpoint/2010/main" val="1131223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notes</a:t>
            </a:r>
            <a:r>
              <a:rPr lang="en-GB" baseline="0" dirty="0" smtClean="0"/>
              <a:t>: </a:t>
            </a:r>
            <a:r>
              <a:rPr lang="en-GB" dirty="0" smtClean="0"/>
              <a:t>A close up of St </a:t>
            </a:r>
            <a:r>
              <a:rPr lang="en-GB" dirty="0" err="1" smtClean="0"/>
              <a:t>Werburgh</a:t>
            </a:r>
            <a:endParaRPr lang="en-GB" dirty="0" smtClean="0"/>
          </a:p>
          <a:p>
            <a:r>
              <a:rPr lang="en-GB" dirty="0" smtClean="0"/>
              <a:t>The life</a:t>
            </a:r>
            <a:r>
              <a:rPr lang="en-GB" baseline="0" dirty="0" smtClean="0"/>
              <a:t> of St </a:t>
            </a:r>
            <a:r>
              <a:rPr lang="en-GB" baseline="0" dirty="0" err="1" smtClean="0"/>
              <a:t>Werburgh</a:t>
            </a:r>
            <a:endParaRPr lang="en-GB" baseline="0" dirty="0" smtClean="0"/>
          </a:p>
          <a:p>
            <a:r>
              <a:rPr lang="en-US" sz="1200" kern="1200" baseline="0" dirty="0" smtClean="0">
                <a:solidFill>
                  <a:schemeClr val="tx1"/>
                </a:solidFill>
                <a:latin typeface="+mn-lt"/>
                <a:ea typeface="+mn-ea"/>
                <a:cs typeface="+mn-cs"/>
              </a:rPr>
              <a:t>We know little of </a:t>
            </a:r>
            <a:r>
              <a:rPr lang="en-US" sz="1200" kern="1200" baseline="0" dirty="0" err="1" smtClean="0">
                <a:solidFill>
                  <a:schemeClr val="tx1"/>
                </a:solidFill>
                <a:latin typeface="+mn-lt"/>
                <a:ea typeface="+mn-ea"/>
                <a:cs typeface="+mn-cs"/>
              </a:rPr>
              <a:t>Werburgh’s</a:t>
            </a:r>
            <a:r>
              <a:rPr lang="en-US" sz="1200" kern="1200" baseline="0" dirty="0" smtClean="0">
                <a:solidFill>
                  <a:schemeClr val="tx1"/>
                </a:solidFill>
                <a:latin typeface="+mn-lt"/>
                <a:ea typeface="+mn-ea"/>
                <a:cs typeface="+mn-cs"/>
              </a:rPr>
              <a:t> life. Born in c650AD probably in Stone, Staffordshire, she may have been educated in East Anglia, although some women in her family were brought up in French nunneries in </a:t>
            </a:r>
            <a:r>
              <a:rPr lang="en-US" sz="1200" kern="1200" baseline="0" dirty="0" err="1" smtClean="0">
                <a:solidFill>
                  <a:schemeClr val="tx1"/>
                </a:solidFill>
                <a:latin typeface="+mn-lt"/>
                <a:ea typeface="+mn-ea"/>
                <a:cs typeface="+mn-cs"/>
              </a:rPr>
              <a:t>Chelles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Farmoutiers</a:t>
            </a:r>
            <a:r>
              <a:rPr lang="en-US" sz="1200" kern="1200" baseline="0" dirty="0" smtClean="0">
                <a:solidFill>
                  <a:schemeClr val="tx1"/>
                </a:solidFill>
                <a:latin typeface="+mn-lt"/>
                <a:ea typeface="+mn-ea"/>
                <a:cs typeface="+mn-cs"/>
              </a:rPr>
              <a:t>. She took the veil under her great-aunt </a:t>
            </a:r>
            <a:r>
              <a:rPr lang="en-US" sz="1200" kern="1200" baseline="0" dirty="0" err="1" smtClean="0">
                <a:solidFill>
                  <a:schemeClr val="tx1"/>
                </a:solidFill>
                <a:latin typeface="+mn-lt"/>
                <a:ea typeface="+mn-ea"/>
                <a:cs typeface="+mn-cs"/>
              </a:rPr>
              <a:t>Etheldreda</a:t>
            </a:r>
            <a:r>
              <a:rPr lang="en-US" sz="1200" kern="1200" baseline="0" dirty="0" smtClean="0">
                <a:solidFill>
                  <a:schemeClr val="tx1"/>
                </a:solidFill>
                <a:latin typeface="+mn-lt"/>
                <a:ea typeface="+mn-ea"/>
                <a:cs typeface="+mn-cs"/>
              </a:rPr>
              <a:t> at Ely, and she is recorded as the 4</a:t>
            </a:r>
            <a:r>
              <a:rPr lang="en-US" sz="1200" kern="1200" baseline="30000" dirty="0" smtClean="0">
                <a:solidFill>
                  <a:schemeClr val="tx1"/>
                </a:solidFill>
                <a:latin typeface="+mn-lt"/>
                <a:ea typeface="+mn-ea"/>
                <a:cs typeface="+mn-cs"/>
              </a:rPr>
              <a:t>th</a:t>
            </a:r>
            <a:r>
              <a:rPr lang="en-US" sz="1200" kern="1200" baseline="0" dirty="0" smtClean="0">
                <a:solidFill>
                  <a:schemeClr val="tx1"/>
                </a:solidFill>
                <a:latin typeface="+mn-lt"/>
                <a:ea typeface="+mn-ea"/>
                <a:cs typeface="+mn-cs"/>
              </a:rPr>
              <a:t> Abbess of Ely after her mother, grandmother and great aunt. At the same time her uncle Ethelred had put her in charge of double monasteries at Three </a:t>
            </a:r>
            <a:r>
              <a:rPr lang="en-US" sz="1200" kern="1200" baseline="0" dirty="0" err="1" smtClean="0">
                <a:solidFill>
                  <a:schemeClr val="tx1"/>
                </a:solidFill>
                <a:latin typeface="+mn-lt"/>
                <a:ea typeface="+mn-ea"/>
                <a:cs typeface="+mn-cs"/>
              </a:rPr>
              <a:t>kingham</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Weedon</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Hanbury</a:t>
            </a:r>
            <a:r>
              <a:rPr lang="en-US" sz="1200" kern="1200" baseline="0" dirty="0" smtClean="0">
                <a:solidFill>
                  <a:schemeClr val="tx1"/>
                </a:solidFill>
                <a:latin typeface="+mn-lt"/>
                <a:ea typeface="+mn-ea"/>
                <a:cs typeface="+mn-cs"/>
              </a:rPr>
              <a:t>. She is portrayed as a model nun and a good supervisor, who had healing and calming powers. Her best known miracle records that when she discovered that a servant had killed a goose to eat it, she brought it alive again. Another is that she was able to dissuade geese from feeding on the local fields at </a:t>
            </a:r>
            <a:r>
              <a:rPr lang="en-US" sz="1200" kern="1200" baseline="0" dirty="0" err="1" smtClean="0">
                <a:solidFill>
                  <a:schemeClr val="tx1"/>
                </a:solidFill>
                <a:latin typeface="+mn-lt"/>
                <a:ea typeface="+mn-ea"/>
                <a:cs typeface="+mn-cs"/>
              </a:rPr>
              <a:t>Weedon</a:t>
            </a:r>
            <a:r>
              <a:rPr lang="en-US" sz="1200" kern="1200" baseline="0" dirty="0" smtClean="0">
                <a:solidFill>
                  <a:schemeClr val="tx1"/>
                </a:solidFill>
                <a:latin typeface="+mn-lt"/>
                <a:ea typeface="+mn-ea"/>
                <a:cs typeface="+mn-cs"/>
              </a:rPr>
              <a:t> and drove them from the area.</a:t>
            </a:r>
            <a:endParaRPr lang="en-GB" baseline="0" dirty="0" smtClean="0"/>
          </a:p>
          <a:p>
            <a:r>
              <a:rPr lang="en-GB" b="1" dirty="0" smtClean="0"/>
              <a:t>Teacher Question</a:t>
            </a:r>
            <a:r>
              <a:rPr lang="en-GB" dirty="0" smtClean="0"/>
              <a:t>: Is</a:t>
            </a:r>
            <a:r>
              <a:rPr lang="en-GB" baseline="0" dirty="0" smtClean="0"/>
              <a:t> you local church associated with a saint?  What do  you know about that saint?</a:t>
            </a:r>
            <a:endParaRPr lang="en-GB" dirty="0" smtClean="0"/>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63</a:t>
            </a:fld>
            <a:endParaRPr lang="en-GB"/>
          </a:p>
        </p:txBody>
      </p:sp>
    </p:spTree>
    <p:extLst>
      <p:ext uri="{BB962C8B-B14F-4D97-AF65-F5344CB8AC3E}">
        <p14:creationId xmlns:p14="http://schemas.microsoft.com/office/powerpoint/2010/main" val="1343901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 </a:t>
            </a:r>
            <a:r>
              <a:rPr lang="en-GB" dirty="0" smtClean="0"/>
              <a:t>Why do you think the sculptor carved a dog? Note: we don’t know the answer…it could be to show that everything had a place in God’s house.</a:t>
            </a:r>
          </a:p>
          <a:p>
            <a:r>
              <a:rPr lang="en-GB" dirty="0" smtClean="0"/>
              <a:t>The dog is scratching his ear with the back of his leg. What animal would you have carved on the side of the shrine?</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65</a:t>
            </a:fld>
            <a:endParaRPr lang="en-GB"/>
          </a:p>
        </p:txBody>
      </p:sp>
    </p:spTree>
    <p:extLst>
      <p:ext uri="{BB962C8B-B14F-4D97-AF65-F5344CB8AC3E}">
        <p14:creationId xmlns:p14="http://schemas.microsoft.com/office/powerpoint/2010/main" val="7243282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Notes</a:t>
            </a:r>
            <a:r>
              <a:rPr lang="en-GB" baseline="0" dirty="0" smtClean="0"/>
              <a:t>: The spelling of St </a:t>
            </a:r>
            <a:r>
              <a:rPr lang="en-GB" baseline="0" dirty="0" err="1" smtClean="0"/>
              <a:t>Werburgh’s</a:t>
            </a:r>
            <a:r>
              <a:rPr lang="en-GB" baseline="0" dirty="0" smtClean="0"/>
              <a:t> name can vary</a:t>
            </a:r>
            <a:endParaRPr lang="en-GB" dirty="0" smtClean="0"/>
          </a:p>
        </p:txBody>
      </p:sp>
      <p:sp>
        <p:nvSpPr>
          <p:cNvPr id="4" name="Slide Number Placeholder 3"/>
          <p:cNvSpPr>
            <a:spLocks noGrp="1"/>
          </p:cNvSpPr>
          <p:nvPr>
            <p:ph type="sldNum" sz="quarter" idx="10"/>
          </p:nvPr>
        </p:nvSpPr>
        <p:spPr/>
        <p:txBody>
          <a:bodyPr/>
          <a:lstStyle/>
          <a:p>
            <a:fld id="{E25D7C5E-577A-4EDF-9807-755882CC2330}" type="slidenum">
              <a:rPr lang="en-GB" smtClean="0"/>
              <a:pPr/>
              <a:t>68</a:t>
            </a:fld>
            <a:endParaRPr lang="en-GB"/>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a:t>
            </a:r>
            <a:r>
              <a:rPr lang="en-GB" b="1" baseline="0" dirty="0" smtClean="0"/>
              <a:t> note: </a:t>
            </a:r>
            <a:r>
              <a:rPr lang="en-GB" b="0" baseline="0" dirty="0" smtClean="0"/>
              <a:t>This cross is carried in processions</a:t>
            </a:r>
            <a:endParaRPr lang="en-US" b="1"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71</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cross on a side altar</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73</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 cross on a side altar</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74</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75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notes:</a:t>
            </a:r>
            <a:r>
              <a:rPr lang="en-GB" b="1" baseline="0" dirty="0" smtClean="0"/>
              <a:t> </a:t>
            </a:r>
            <a:r>
              <a:rPr lang="en-GB" dirty="0" smtClean="0"/>
              <a:t>Just</a:t>
            </a:r>
            <a:r>
              <a:rPr lang="en-GB" baseline="0" dirty="0" smtClean="0"/>
              <a:t> before you go inside the cathedral, you walk here.  There are 4 sides like this making a square. They are called cloisters. How many pillars can you count?</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8</a:t>
            </a:fld>
            <a:endParaRPr lang="en-GB"/>
          </a:p>
        </p:txBody>
      </p:sp>
    </p:spTree>
    <p:extLst>
      <p:ext uri="{BB962C8B-B14F-4D97-AF65-F5344CB8AC3E}">
        <p14:creationId xmlns:p14="http://schemas.microsoft.com/office/powerpoint/2010/main" val="3189018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Cross on a side altar</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76</a:t>
            </a:fld>
            <a:endParaRPr lang="en-GB"/>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b="1" dirty="0" smtClean="0"/>
              <a:t>Teacher note</a:t>
            </a:r>
            <a:r>
              <a:rPr lang="en-GB" dirty="0" smtClean="0"/>
              <a:t>: Wooden crucifix</a:t>
            </a:r>
            <a:r>
              <a:rPr lang="en-GB" baseline="0" dirty="0" smtClean="0"/>
              <a:t> on the rood screen</a:t>
            </a:r>
          </a:p>
          <a:p>
            <a:r>
              <a:rPr lang="en-GB" dirty="0" smtClean="0"/>
              <a:t>Who do you think is standing next to the cross?  </a:t>
            </a:r>
          </a:p>
          <a:p>
            <a:r>
              <a:rPr lang="en-GB" dirty="0" smtClean="0"/>
              <a:t>What</a:t>
            </a:r>
            <a:r>
              <a:rPr lang="en-GB" baseline="0" dirty="0" smtClean="0"/>
              <a:t> is this cross made from? (Wood)</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77</a:t>
            </a:fld>
            <a:endParaRPr lang="en-GB"/>
          </a:p>
        </p:txBody>
      </p:sp>
    </p:spTree>
    <p:extLst>
      <p:ext uri="{BB962C8B-B14F-4D97-AF65-F5344CB8AC3E}">
        <p14:creationId xmlns:p14="http://schemas.microsoft.com/office/powerpoint/2010/main" val="19557040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a:t>
            </a:r>
            <a:r>
              <a:rPr lang="en-GB" b="1" baseline="0" dirty="0" smtClean="0"/>
              <a:t> Questions</a:t>
            </a:r>
            <a:r>
              <a:rPr lang="en-GB" baseline="0" dirty="0" smtClean="0"/>
              <a:t>: How is a monk dressed differently from you? </a:t>
            </a:r>
            <a:endParaRPr lang="en-GB" dirty="0" smtClean="0"/>
          </a:p>
        </p:txBody>
      </p:sp>
      <p:sp>
        <p:nvSpPr>
          <p:cNvPr id="4" name="Slide Number Placeholder 3"/>
          <p:cNvSpPr>
            <a:spLocks noGrp="1"/>
          </p:cNvSpPr>
          <p:nvPr>
            <p:ph type="sldNum" sz="quarter" idx="10"/>
          </p:nvPr>
        </p:nvSpPr>
        <p:spPr/>
        <p:txBody>
          <a:bodyPr/>
          <a:lstStyle/>
          <a:p>
            <a:fld id="{E25D7C5E-577A-4EDF-9807-755882CC2330}" type="slidenum">
              <a:rPr lang="en-GB" smtClean="0"/>
              <a:pPr/>
              <a:t>79</a:t>
            </a:fld>
            <a:endParaRPr lang="en-GB"/>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Notes</a:t>
            </a:r>
            <a:r>
              <a:rPr lang="en-GB" dirty="0" smtClean="0"/>
              <a:t>: The monks met in this room called a Chapter House</a:t>
            </a:r>
          </a:p>
          <a:p>
            <a:r>
              <a:rPr lang="en-GB" dirty="0" smtClean="0"/>
              <a:t>They discussed the rules of the house and made decisions. The rules were set out by St Benedict: the</a:t>
            </a:r>
            <a:r>
              <a:rPr lang="en-GB" baseline="0" dirty="0" smtClean="0"/>
              <a:t>  monks were</a:t>
            </a:r>
            <a:r>
              <a:rPr lang="en-GB" dirty="0" smtClean="0"/>
              <a:t> called Benedictine monks.</a:t>
            </a:r>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81</a:t>
            </a:fld>
            <a:endParaRPr lang="en-GB"/>
          </a:p>
        </p:txBody>
      </p:sp>
    </p:spTree>
    <p:extLst>
      <p:ext uri="{BB962C8B-B14F-4D97-AF65-F5344CB8AC3E}">
        <p14:creationId xmlns:p14="http://schemas.microsoft.com/office/powerpoint/2010/main" val="22617509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Notes: </a:t>
            </a:r>
            <a:r>
              <a:rPr lang="en-GB" dirty="0" smtClean="0"/>
              <a:t>This is where the monks wrote using a quill. There was no glass in the windows then. </a:t>
            </a:r>
          </a:p>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Questions:</a:t>
            </a:r>
            <a:r>
              <a:rPr lang="en-GB" b="1" baseline="0" dirty="0" smtClean="0"/>
              <a:t> </a:t>
            </a:r>
            <a:r>
              <a:rPr lang="en-GB" dirty="0" smtClean="0"/>
              <a:t>When</a:t>
            </a:r>
            <a:r>
              <a:rPr lang="en-GB" baseline="0" dirty="0" smtClean="0"/>
              <a:t> would they have to stop writing ? (Note: There was no electricity so they couldn’t work in the dark)</a:t>
            </a:r>
            <a:endParaRPr lang="en-GB" dirty="0" smtClean="0"/>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83</a:t>
            </a:fld>
            <a:endParaRPr lang="en-GB"/>
          </a:p>
        </p:txBody>
      </p:sp>
    </p:spTree>
    <p:extLst>
      <p:ext uri="{BB962C8B-B14F-4D97-AF65-F5344CB8AC3E}">
        <p14:creationId xmlns:p14="http://schemas.microsoft.com/office/powerpoint/2010/main" val="1282222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Notes: </a:t>
            </a:r>
            <a:r>
              <a:rPr lang="en-GB" dirty="0" smtClean="0"/>
              <a:t>Go through the door in the cloisters  into the garden called the </a:t>
            </a:r>
            <a:r>
              <a:rPr lang="en-GB" dirty="0" err="1" smtClean="0"/>
              <a:t>garth</a:t>
            </a:r>
            <a:r>
              <a:rPr lang="en-GB" dirty="0" smtClean="0"/>
              <a:t>.</a:t>
            </a:r>
          </a:p>
          <a:p>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85</a:t>
            </a:fld>
            <a:endParaRPr lang="en-GB"/>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 Notes: </a:t>
            </a:r>
            <a:r>
              <a:rPr lang="en-GB" b="0" dirty="0" smtClean="0"/>
              <a:t>The </a:t>
            </a:r>
            <a:r>
              <a:rPr lang="en-GB" b="0" dirty="0" err="1" smtClean="0"/>
              <a:t>garth</a:t>
            </a:r>
            <a:r>
              <a:rPr lang="en-GB" b="0" dirty="0" smtClean="0"/>
              <a:t> from a height showing the</a:t>
            </a:r>
            <a:r>
              <a:rPr lang="en-GB" b="0" baseline="0" dirty="0" smtClean="0"/>
              <a:t> well</a:t>
            </a:r>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86</a:t>
            </a:fld>
            <a:endParaRPr lang="en-GB"/>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Notes: </a:t>
            </a:r>
            <a:r>
              <a:rPr lang="en-GB" dirty="0" smtClean="0"/>
              <a:t>In the middle of the </a:t>
            </a:r>
            <a:r>
              <a:rPr lang="en-GB" dirty="0" err="1" smtClean="0"/>
              <a:t>garth</a:t>
            </a:r>
            <a:r>
              <a:rPr lang="en-GB" dirty="0" smtClean="0"/>
              <a:t> is a garden with a pond in it where the monks used to grow herbs and vegetables. The sculpture is of the story in</a:t>
            </a:r>
            <a:r>
              <a:rPr lang="en-GB" baseline="0" dirty="0" smtClean="0"/>
              <a:t> John chapter 4 about a woman giving Jesus a drink of water</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Why do you think the sculptor called the statue ‘The Water of Life’?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87</a:t>
            </a:fld>
            <a:endParaRPr lang="en-GB"/>
          </a:p>
        </p:txBody>
      </p:sp>
    </p:spTree>
    <p:extLst>
      <p:ext uri="{BB962C8B-B14F-4D97-AF65-F5344CB8AC3E}">
        <p14:creationId xmlns:p14="http://schemas.microsoft.com/office/powerpoint/2010/main" val="25676877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 Questions:</a:t>
            </a:r>
            <a:r>
              <a:rPr lang="en-GB" b="1" baseline="0" dirty="0" smtClean="0"/>
              <a:t> </a:t>
            </a:r>
            <a:r>
              <a:rPr lang="en-GB" dirty="0" smtClean="0"/>
              <a:t>Can you see the ledge in the wall? A lead trough full of water stood on the ledge.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monks used to wash themselves in this water</a:t>
            </a:r>
            <a:r>
              <a:rPr lang="en-GB" baseline="0" dirty="0" smtClean="0"/>
              <a:t> </a:t>
            </a:r>
            <a:r>
              <a:rPr lang="en-GB" dirty="0" smtClean="0"/>
              <a:t>to be clean before they ate their meal. Do you do anything similar before meals?</a:t>
            </a:r>
          </a:p>
          <a:p>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89</a:t>
            </a:fld>
            <a:endParaRPr lang="en-GB"/>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Notes: </a:t>
            </a:r>
            <a:r>
              <a:rPr lang="en-GB" dirty="0" smtClean="0"/>
              <a:t>The monks ate in the Refectory. While the monks were eating, another monk read to them. They ate in silence</a:t>
            </a:r>
          </a:p>
          <a:p>
            <a:r>
              <a:rPr lang="en-GB" dirty="0" smtClean="0"/>
              <a:t>People are meeting after a service for a drink of coffee.</a:t>
            </a:r>
          </a:p>
          <a:p>
            <a:r>
              <a:rPr lang="en-GB" b="1" dirty="0" smtClean="0"/>
              <a:t>Teacher Question:</a:t>
            </a:r>
            <a:r>
              <a:rPr lang="en-GB" b="1" baseline="0" dirty="0" smtClean="0"/>
              <a:t> </a:t>
            </a:r>
            <a:r>
              <a:rPr lang="en-GB" dirty="0" smtClean="0"/>
              <a:t>How is that</a:t>
            </a:r>
            <a:r>
              <a:rPr lang="en-GB" baseline="0" dirty="0" smtClean="0"/>
              <a:t> similar or different from your local church?</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92</a:t>
            </a:fld>
            <a:endParaRPr lang="en-GB"/>
          </a:p>
        </p:txBody>
      </p:sp>
    </p:spTree>
    <p:extLst>
      <p:ext uri="{BB962C8B-B14F-4D97-AF65-F5344CB8AC3E}">
        <p14:creationId xmlns:p14="http://schemas.microsoft.com/office/powerpoint/2010/main" val="2709536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a:t>
            </a:r>
            <a:r>
              <a:rPr lang="en-GB" dirty="0" smtClean="0"/>
              <a:t>: At the end of one of the sides of the cloisters you see this door. What can you see beyond the door? Why do you think they are there? Who would you want</a:t>
            </a:r>
            <a:r>
              <a:rPr lang="en-GB" baseline="0" dirty="0" smtClean="0"/>
              <a:t> to remember in a flower arrangement? Why? What colours would you ask for?</a:t>
            </a:r>
            <a:endParaRPr lang="en-GB" dirty="0" smtClean="0"/>
          </a:p>
          <a:p>
            <a:endParaRPr lang="en-GB" dirty="0" smtClean="0"/>
          </a:p>
          <a:p>
            <a:r>
              <a:rPr lang="en-GB" dirty="0" smtClean="0"/>
              <a:t>Note: Congregation members donate money to buy flowers in memory of someone or as a celebration. </a:t>
            </a:r>
          </a:p>
          <a:p>
            <a:r>
              <a:rPr lang="en-GB" dirty="0" smtClean="0"/>
              <a:t>Teacher Questions: What would you want to remember</a:t>
            </a:r>
            <a:r>
              <a:rPr lang="en-GB" baseline="0" dirty="0" smtClean="0"/>
              <a:t> or celebrate if you paid for some flowers</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9</a:t>
            </a:fld>
            <a:endParaRPr lang="en-GB"/>
          </a:p>
        </p:txBody>
      </p:sp>
    </p:spTree>
    <p:extLst>
      <p:ext uri="{BB962C8B-B14F-4D97-AF65-F5344CB8AC3E}">
        <p14:creationId xmlns:p14="http://schemas.microsoft.com/office/powerpoint/2010/main" val="1401211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 </a:t>
            </a:r>
            <a:r>
              <a:rPr lang="en-GB" dirty="0" smtClean="0"/>
              <a:t>The ledge is where one monk stood to read aloud during the meal</a:t>
            </a:r>
          </a:p>
          <a:p>
            <a:r>
              <a:rPr lang="en-GB" dirty="0" smtClean="0"/>
              <a:t>The monks read from the Bible or the Rule of St Benedict who set out the rules for the monks to live together.</a:t>
            </a:r>
          </a:p>
          <a:p>
            <a:r>
              <a:rPr lang="en-GB" b="1" dirty="0" smtClean="0"/>
              <a:t>Teacher Question:</a:t>
            </a:r>
            <a:r>
              <a:rPr lang="en-GB" b="1" baseline="0" dirty="0" smtClean="0"/>
              <a:t> </a:t>
            </a:r>
            <a:r>
              <a:rPr lang="en-GB" dirty="0" smtClean="0"/>
              <a:t>What is a good rule for people living in the same place?</a:t>
            </a:r>
          </a:p>
          <a:p>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93</a:t>
            </a:fld>
            <a:endParaRPr lang="en-GB"/>
          </a:p>
        </p:txBody>
      </p:sp>
    </p:spTree>
    <p:extLst>
      <p:ext uri="{BB962C8B-B14F-4D97-AF65-F5344CB8AC3E}">
        <p14:creationId xmlns:p14="http://schemas.microsoft.com/office/powerpoint/2010/main" val="9952181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94</a:t>
            </a:fld>
            <a:endParaRPr lang="en-GB"/>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smtClean="0"/>
              <a:t>Teacher note: </a:t>
            </a:r>
            <a:r>
              <a:rPr lang="en-GB" dirty="0" smtClean="0"/>
              <a:t>This picture is at the end of the refectory where the monks ate. It was put</a:t>
            </a:r>
            <a:r>
              <a:rPr lang="en-GB" baseline="0" dirty="0" smtClean="0"/>
              <a:t> in in 2000.</a:t>
            </a:r>
            <a:endParaRPr lang="en-GB" dirty="0" smtClean="0"/>
          </a:p>
          <a:p>
            <a:r>
              <a:rPr lang="en-GB" b="1" dirty="0" smtClean="0"/>
              <a:t>Teacher Question:</a:t>
            </a:r>
            <a:r>
              <a:rPr lang="en-GB" b="1" baseline="0" dirty="0" smtClean="0"/>
              <a:t> </a:t>
            </a:r>
            <a:r>
              <a:rPr lang="en-GB" dirty="0" smtClean="0"/>
              <a:t>Which story do you think this represents in the Bible? Why are there 6 panels?</a:t>
            </a:r>
          </a:p>
          <a:p>
            <a:r>
              <a:rPr lang="en-GB" dirty="0" smtClean="0"/>
              <a:t>What animals can you see?</a:t>
            </a:r>
          </a:p>
          <a:p>
            <a:r>
              <a:rPr lang="en-GB" dirty="0" smtClean="0"/>
              <a:t>Which panel do you like best?</a:t>
            </a:r>
          </a:p>
          <a:p>
            <a:r>
              <a:rPr lang="en-GB" dirty="0" smtClean="0"/>
              <a:t>Can</a:t>
            </a:r>
            <a:r>
              <a:rPr lang="en-GB" baseline="0" dirty="0" smtClean="0"/>
              <a:t> you see: - the white dove -an outline of a hand  -a foetus in the far right corner?</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96</a:t>
            </a:fld>
            <a:endParaRPr lang="en-GB"/>
          </a:p>
        </p:txBody>
      </p:sp>
    </p:spTree>
    <p:extLst>
      <p:ext uri="{BB962C8B-B14F-4D97-AF65-F5344CB8AC3E}">
        <p14:creationId xmlns:p14="http://schemas.microsoft.com/office/powerpoint/2010/main" val="14899229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t>Teacher Question: </a:t>
            </a:r>
            <a:r>
              <a:rPr lang="en-GB" dirty="0" smtClean="0"/>
              <a:t>What would you sell in a shop in a cathedral? Why?</a:t>
            </a:r>
          </a:p>
          <a:p>
            <a:endParaRPr lang="en-US"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98</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Teachers Question:</a:t>
            </a:r>
            <a:r>
              <a:rPr lang="en-GB" b="1" baseline="0" dirty="0" smtClean="0"/>
              <a:t> </a:t>
            </a:r>
            <a:r>
              <a:rPr lang="en-GB" dirty="0" smtClean="0"/>
              <a:t>What part</a:t>
            </a:r>
            <a:r>
              <a:rPr lang="en-GB" baseline="0" dirty="0" smtClean="0"/>
              <a:t> of the cathedral did you find most interesting?</a:t>
            </a:r>
          </a:p>
          <a:p>
            <a:r>
              <a:rPr lang="en-GB" baseline="0" dirty="0" smtClean="0"/>
              <a:t>Which part did you like best? What would you like to see again?</a:t>
            </a:r>
          </a:p>
          <a:p>
            <a:r>
              <a:rPr lang="en-GB" baseline="0" dirty="0" smtClean="0"/>
              <a:t>What would you tell a friend about it?</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100</a:t>
            </a:fld>
            <a:endParaRPr lang="en-GB"/>
          </a:p>
        </p:txBody>
      </p:sp>
    </p:spTree>
    <p:extLst>
      <p:ext uri="{BB962C8B-B14F-4D97-AF65-F5344CB8AC3E}">
        <p14:creationId xmlns:p14="http://schemas.microsoft.com/office/powerpoint/2010/main" val="30790185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smtClean="0"/>
              <a:t>Teacher </a:t>
            </a:r>
            <a:r>
              <a:rPr lang="en-GB" b="1" dirty="0" smtClean="0"/>
              <a:t>notes</a:t>
            </a:r>
            <a:r>
              <a:rPr lang="en-GB" dirty="0" smtClean="0"/>
              <a:t>:</a:t>
            </a:r>
            <a:r>
              <a:rPr lang="en-GB" baseline="0" dirty="0" smtClean="0"/>
              <a:t> </a:t>
            </a:r>
            <a:r>
              <a:rPr lang="en-GB" dirty="0" smtClean="0"/>
              <a:t>This is an extra resource for teacher use to use as appropriate. The</a:t>
            </a:r>
            <a:r>
              <a:rPr lang="en-GB" baseline="0" dirty="0" smtClean="0"/>
              <a:t> West door is at the bottom of the plan.</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101</a:t>
            </a:fld>
            <a:endParaRPr lang="en-GB"/>
          </a:p>
        </p:txBody>
      </p:sp>
    </p:spTree>
    <p:extLst>
      <p:ext uri="{BB962C8B-B14F-4D97-AF65-F5344CB8AC3E}">
        <p14:creationId xmlns:p14="http://schemas.microsoft.com/office/powerpoint/2010/main" val="876083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Note</a:t>
            </a:r>
            <a:r>
              <a:rPr lang="en-GB" dirty="0" smtClean="0"/>
              <a:t>: the font is always by the door as</a:t>
            </a:r>
            <a:r>
              <a:rPr lang="en-GB" baseline="0" dirty="0" smtClean="0"/>
              <a:t> a symbol of welcoming someone into the church family in baptism</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10</a:t>
            </a:fld>
            <a:endParaRPr lang="en-GB"/>
          </a:p>
        </p:txBody>
      </p:sp>
    </p:spTree>
    <p:extLst>
      <p:ext uri="{BB962C8B-B14F-4D97-AF65-F5344CB8AC3E}">
        <p14:creationId xmlns:p14="http://schemas.microsoft.com/office/powerpoint/2010/main" val="2631694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Teacher Questions</a:t>
            </a:r>
            <a:r>
              <a:rPr lang="en-GB" dirty="0" smtClean="0"/>
              <a:t>: </a:t>
            </a:r>
            <a:r>
              <a:rPr lang="en-GB" baseline="0" dirty="0" smtClean="0"/>
              <a:t>There are two birds. What are they? (Peacock symbols of immortality – living for ever)</a:t>
            </a:r>
          </a:p>
          <a:p>
            <a:r>
              <a:rPr lang="en-GB" baseline="0" dirty="0" smtClean="0"/>
              <a:t>Why do you think the sculptor carved peacocks on the font</a:t>
            </a:r>
          </a:p>
          <a:p>
            <a:r>
              <a:rPr lang="en-GB" baseline="0" dirty="0" smtClean="0"/>
              <a:t>How and when is a font used?</a:t>
            </a:r>
            <a:endParaRPr lang="en-GB"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11</a:t>
            </a:fld>
            <a:endParaRPr lang="en-GB"/>
          </a:p>
        </p:txBody>
      </p:sp>
    </p:spTree>
    <p:extLst>
      <p:ext uri="{BB962C8B-B14F-4D97-AF65-F5344CB8AC3E}">
        <p14:creationId xmlns:p14="http://schemas.microsoft.com/office/powerpoint/2010/main" val="12819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1" dirty="0" smtClean="0"/>
              <a:t>Teacher Questions</a:t>
            </a:r>
            <a:r>
              <a:rPr lang="en-GB" dirty="0" smtClean="0"/>
              <a:t>: </a:t>
            </a:r>
            <a:r>
              <a:rPr lang="en-GB" b="0" dirty="0" smtClean="0"/>
              <a:t>What can you see in the middle of the picture? What do you think it looks like?</a:t>
            </a:r>
          </a:p>
          <a:p>
            <a:r>
              <a:rPr lang="en-GB" b="1" dirty="0" smtClean="0"/>
              <a:t>Teachers notes: </a:t>
            </a:r>
            <a:r>
              <a:rPr lang="en-GB" b="0" dirty="0" smtClean="0"/>
              <a:t>The A and W  are the</a:t>
            </a:r>
            <a:r>
              <a:rPr lang="en-GB" b="0" baseline="0" dirty="0" smtClean="0"/>
              <a:t> Greek letter of alpha and omega representing the beginning and the end</a:t>
            </a:r>
          </a:p>
          <a:p>
            <a:r>
              <a:rPr lang="en-GB" b="0" baseline="0" dirty="0" smtClean="0"/>
              <a:t>The centre are the letters chi (the cross shape) and a Rho (the upright letter) which are the first two letters of Christ</a:t>
            </a:r>
            <a:endParaRPr lang="en-US" b="0" dirty="0"/>
          </a:p>
        </p:txBody>
      </p:sp>
      <p:sp>
        <p:nvSpPr>
          <p:cNvPr id="4" name="Slide Number Placeholder 3"/>
          <p:cNvSpPr>
            <a:spLocks noGrp="1"/>
          </p:cNvSpPr>
          <p:nvPr>
            <p:ph type="sldNum" sz="quarter" idx="10"/>
          </p:nvPr>
        </p:nvSpPr>
        <p:spPr/>
        <p:txBody>
          <a:bodyPr/>
          <a:lstStyle/>
          <a:p>
            <a:fld id="{E25D7C5E-577A-4EDF-9807-755882CC2330}" type="slidenum">
              <a:rPr lang="en-GB" smtClean="0"/>
              <a:pPr/>
              <a:t>12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Introduction for teachers</a:t>
            </a:r>
            <a:endParaRPr lang="en-US" dirty="0"/>
          </a:p>
        </p:txBody>
      </p:sp>
      <p:sp>
        <p:nvSpPr>
          <p:cNvPr id="3" name="Content Placeholder 2"/>
          <p:cNvSpPr>
            <a:spLocks noGrp="1"/>
          </p:cNvSpPr>
          <p:nvPr>
            <p:ph idx="1"/>
          </p:nvPr>
        </p:nvSpPr>
        <p:spPr/>
        <p:txBody>
          <a:bodyPr>
            <a:normAutofit fontScale="77500" lnSpcReduction="20000"/>
          </a:bodyPr>
          <a:lstStyle/>
          <a:p>
            <a:r>
              <a:rPr lang="en-GB" dirty="0" smtClean="0"/>
              <a:t>This resource can be used in a number of ways. It can be used:</a:t>
            </a:r>
          </a:p>
          <a:p>
            <a:pPr>
              <a:buFontTx/>
              <a:buChar char="-"/>
            </a:pPr>
            <a:r>
              <a:rPr lang="en-GB" dirty="0" smtClean="0"/>
              <a:t>to introduce Chester Cathedral</a:t>
            </a:r>
          </a:p>
          <a:p>
            <a:pPr>
              <a:buFontTx/>
              <a:buChar char="-"/>
            </a:pPr>
            <a:r>
              <a:rPr lang="en-GB" dirty="0" smtClean="0"/>
              <a:t>to reinforce learning after a visit to the cathedral </a:t>
            </a:r>
          </a:p>
          <a:p>
            <a:pPr>
              <a:buFontTx/>
              <a:buChar char="-"/>
            </a:pPr>
            <a:r>
              <a:rPr lang="en-GB" dirty="0" smtClean="0"/>
              <a:t>to compare the cathedral with a local church. </a:t>
            </a:r>
          </a:p>
          <a:p>
            <a:pPr>
              <a:buFontTx/>
              <a:buChar char="-"/>
            </a:pPr>
            <a:endParaRPr lang="en-GB" dirty="0" smtClean="0"/>
          </a:p>
          <a:p>
            <a:pPr>
              <a:buNone/>
            </a:pPr>
            <a:r>
              <a:rPr lang="en-GB" dirty="0" smtClean="0"/>
              <a:t>The power point is in three parts: 1. The cathedral 2. A variety of crosses in the cathedral  3. Information about the monks. There are questions to ask pupils. There are additional notes for the teacher under some slides.</a:t>
            </a:r>
          </a:p>
          <a:p>
            <a:pPr>
              <a:buNone/>
            </a:pPr>
            <a:r>
              <a:rPr lang="en-GB" b="1" dirty="0" smtClean="0"/>
              <a:t>Note: The pictures are copyright and only to be used in an educational context</a:t>
            </a:r>
            <a:r>
              <a:rPr lang="en-GB" dirty="0" smtClean="0"/>
              <a: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Come and see the font</a:t>
            </a:r>
            <a:endParaRPr lang="en-GB" dirty="0"/>
          </a:p>
        </p:txBody>
      </p:sp>
      <p:sp>
        <p:nvSpPr>
          <p:cNvPr id="4" name="Content Placeholder 3"/>
          <p:cNvSpPr>
            <a:spLocks noGrp="1"/>
          </p:cNvSpPr>
          <p:nvPr>
            <p:ph idx="1"/>
          </p:nvPr>
        </p:nvSpPr>
        <p:spPr/>
        <p:txBody>
          <a:bodyPr/>
          <a:lstStyle/>
          <a:p>
            <a:pPr>
              <a:buNone/>
            </a:pPr>
            <a:r>
              <a:rPr lang="en-GB" dirty="0" smtClean="0"/>
              <a:t>Turn right inside the door and this is what you see</a:t>
            </a:r>
            <a:endParaRPr lang="en-GB" dirty="0"/>
          </a:p>
        </p:txBody>
      </p:sp>
    </p:spTree>
    <p:extLst>
      <p:ext uri="{BB962C8B-B14F-4D97-AF65-F5344CB8AC3E}">
        <p14:creationId xmlns:p14="http://schemas.microsoft.com/office/powerpoint/2010/main" val="174100555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Desktop\Documents Jane\Chester Diocese\RE and CW documents\cathedral resources 2013 ppt\Ches07105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74946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 descr="Cathedral Pl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9527" y="54000"/>
            <a:ext cx="5743647" cy="6804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5257800"/>
            <a:ext cx="12954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An outline plan of the cathedral</a:t>
            </a:r>
            <a:endParaRPr lang="en-GB" dirty="0"/>
          </a:p>
        </p:txBody>
      </p:sp>
    </p:spTree>
    <p:extLst>
      <p:ext uri="{BB962C8B-B14F-4D97-AF65-F5344CB8AC3E}">
        <p14:creationId xmlns:p14="http://schemas.microsoft.com/office/powerpoint/2010/main" val="7756890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ane\Desktop\Documents Jane\Chester Diocese\RE and CW documents\cathedral resources 2013 ppt\photos Eliz\2013-04-22\IMG_280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1912" cy="6019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txBox="1">
            <a:spLocks/>
          </p:cNvSpPr>
          <p:nvPr/>
        </p:nvSpPr>
        <p:spPr>
          <a:xfrm>
            <a:off x="457200" y="1600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
        <p:nvSpPr>
          <p:cNvPr id="4" name="TextBox 3"/>
          <p:cNvSpPr txBox="1"/>
          <p:nvPr/>
        </p:nvSpPr>
        <p:spPr>
          <a:xfrm>
            <a:off x="0" y="6477000"/>
            <a:ext cx="1143000" cy="369332"/>
          </a:xfrm>
          <a:prstGeom prst="rect">
            <a:avLst/>
          </a:prstGeom>
          <a:noFill/>
        </p:spPr>
        <p:txBody>
          <a:bodyPr wrap="square" rtlCol="0">
            <a:spAutoFit/>
          </a:bodyPr>
          <a:lstStyle/>
          <a:p>
            <a:r>
              <a:rPr lang="en-GB" dirty="0" smtClean="0"/>
              <a:t>The Font</a:t>
            </a:r>
            <a:endParaRPr lang="en-US" dirty="0"/>
          </a:p>
        </p:txBody>
      </p:sp>
    </p:spTree>
    <p:extLst>
      <p:ext uri="{BB962C8B-B14F-4D97-AF65-F5344CB8AC3E}">
        <p14:creationId xmlns:p14="http://schemas.microsoft.com/office/powerpoint/2010/main" val="16248987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Shared\Cathedral Photographs\New Guidebook photos\New Guidebook\Chester_LowRes\9_Font_012.jpg"/>
          <p:cNvPicPr>
            <a:picLocks noChangeAspect="1" noChangeArrowheads="1"/>
          </p:cNvPicPr>
          <p:nvPr/>
        </p:nvPicPr>
        <p:blipFill>
          <a:blip r:embed="rId3" cstate="print"/>
          <a:srcRect/>
          <a:stretch>
            <a:fillRect/>
          </a:stretch>
        </p:blipFill>
        <p:spPr bwMode="auto">
          <a:xfrm>
            <a:off x="914400" y="762000"/>
            <a:ext cx="6781800" cy="4419600"/>
          </a:xfrm>
          <a:prstGeom prst="rect">
            <a:avLst/>
          </a:prstGeom>
          <a:noFill/>
        </p:spPr>
      </p:pic>
      <p:sp>
        <p:nvSpPr>
          <p:cNvPr id="3" name="TextBox 2"/>
          <p:cNvSpPr txBox="1"/>
          <p:nvPr/>
        </p:nvSpPr>
        <p:spPr>
          <a:xfrm>
            <a:off x="152400" y="6096000"/>
            <a:ext cx="2209800" cy="646331"/>
          </a:xfrm>
          <a:prstGeom prst="rect">
            <a:avLst/>
          </a:prstGeom>
          <a:noFill/>
        </p:spPr>
        <p:txBody>
          <a:bodyPr wrap="square" rtlCol="0">
            <a:spAutoFit/>
          </a:bodyPr>
          <a:lstStyle/>
          <a:p>
            <a:r>
              <a:rPr lang="en-GB" dirty="0" smtClean="0"/>
              <a:t>Peacocks on the side of the font</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Come and see another font by another door</a:t>
            </a:r>
            <a:endParaRPr lang="en-GB" dirty="0"/>
          </a:p>
        </p:txBody>
      </p:sp>
    </p:spTree>
    <p:extLst>
      <p:ext uri="{BB962C8B-B14F-4D97-AF65-F5344CB8AC3E}">
        <p14:creationId xmlns:p14="http://schemas.microsoft.com/office/powerpoint/2010/main" val="2541722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ane\Desktop\Documents Jane\Chester Diocese\RE and CW documents\cathedral resources 2013 ppt\photos Eliz\2013-04-24\IMG_284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228600"/>
            <a:ext cx="5143500" cy="647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6019800"/>
            <a:ext cx="1676400" cy="923330"/>
          </a:xfrm>
          <a:prstGeom prst="rect">
            <a:avLst/>
          </a:prstGeom>
          <a:noFill/>
        </p:spPr>
        <p:txBody>
          <a:bodyPr wrap="square" rtlCol="0">
            <a:spAutoFit/>
          </a:bodyPr>
          <a:lstStyle/>
          <a:p>
            <a:r>
              <a:rPr lang="en-GB" dirty="0" smtClean="0"/>
              <a:t>The West Door outside the cathedral</a:t>
            </a:r>
            <a:endParaRPr lang="en-US" dirty="0"/>
          </a:p>
        </p:txBody>
      </p:sp>
    </p:spTree>
    <p:extLst>
      <p:ext uri="{BB962C8B-B14F-4D97-AF65-F5344CB8AC3E}">
        <p14:creationId xmlns:p14="http://schemas.microsoft.com/office/powerpoint/2010/main" val="823928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ane\Desktop\Documents Jane\Chester Diocese\RE and CW documents\cathedral resources 2013 ppt\photos Eliz\2013-04-22\IMG_280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6324600"/>
            <a:ext cx="3048000" cy="369332"/>
          </a:xfrm>
          <a:prstGeom prst="rect">
            <a:avLst/>
          </a:prstGeom>
          <a:noFill/>
        </p:spPr>
        <p:txBody>
          <a:bodyPr wrap="square" rtlCol="0">
            <a:spAutoFit/>
          </a:bodyPr>
          <a:lstStyle/>
          <a:p>
            <a:r>
              <a:rPr lang="en-GB" dirty="0" smtClean="0"/>
              <a:t>The font inside the West door</a:t>
            </a:r>
            <a:endParaRPr lang="en-US" dirty="0"/>
          </a:p>
        </p:txBody>
      </p:sp>
    </p:spTree>
    <p:extLst>
      <p:ext uri="{BB962C8B-B14F-4D97-AF65-F5344CB8AC3E}">
        <p14:creationId xmlns:p14="http://schemas.microsoft.com/office/powerpoint/2010/main" val="29873425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ane\AppData\Local\Temp\Temp1_Attachments_2013725.zip\HighfromE013.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28800" y="228600"/>
            <a:ext cx="4422648" cy="640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410200"/>
            <a:ext cx="1752600" cy="923330"/>
          </a:xfrm>
          <a:prstGeom prst="rect">
            <a:avLst/>
          </a:prstGeom>
          <a:noFill/>
        </p:spPr>
        <p:txBody>
          <a:bodyPr wrap="square" rtlCol="0">
            <a:spAutoFit/>
          </a:bodyPr>
          <a:lstStyle/>
          <a:p>
            <a:r>
              <a:rPr lang="en-GB" dirty="0" smtClean="0"/>
              <a:t>Looking from east to west from above</a:t>
            </a:r>
            <a:endParaRPr lang="en-US" dirty="0"/>
          </a:p>
        </p:txBody>
      </p:sp>
    </p:spTree>
    <p:extLst>
      <p:ext uri="{BB962C8B-B14F-4D97-AF65-F5344CB8AC3E}">
        <p14:creationId xmlns:p14="http://schemas.microsoft.com/office/powerpoint/2010/main" val="4485547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ane\AppData\Local\Temp\Temp1_Attachments_2013725.zip\63_Sunday_Service_5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0800" y="381000"/>
            <a:ext cx="4171950"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019800"/>
            <a:ext cx="1905000" cy="369332"/>
          </a:xfrm>
          <a:prstGeom prst="rect">
            <a:avLst/>
          </a:prstGeom>
          <a:noFill/>
        </p:spPr>
        <p:txBody>
          <a:bodyPr wrap="square" rtlCol="0">
            <a:spAutoFit/>
          </a:bodyPr>
          <a:lstStyle/>
          <a:p>
            <a:r>
              <a:rPr lang="en-GB" dirty="0" smtClean="0"/>
              <a:t>Sunday</a:t>
            </a:r>
            <a:endParaRPr lang="en-US" dirty="0"/>
          </a:p>
        </p:txBody>
      </p:sp>
    </p:spTree>
    <p:extLst>
      <p:ext uri="{BB962C8B-B14F-4D97-AF65-F5344CB8AC3E}">
        <p14:creationId xmlns:p14="http://schemas.microsoft.com/office/powerpoint/2010/main" val="2841842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What’s the story?</a:t>
            </a:r>
            <a:endParaRPr lang="en-GB" dirty="0"/>
          </a:p>
        </p:txBody>
      </p:sp>
    </p:spTree>
    <p:extLst>
      <p:ext uri="{BB962C8B-B14F-4D97-AF65-F5344CB8AC3E}">
        <p14:creationId xmlns:p14="http://schemas.microsoft.com/office/powerpoint/2010/main" val="782470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ane\Desktop\Documents Jane\Chester Diocese\RE and CW documents\cathedral resources 2013 ppt\photos Eliz\2013-04-24\IMG_285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0998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Come and see Chester Cathedral</a:t>
            </a:r>
            <a:endParaRPr lang="en-GB" dirty="0"/>
          </a:p>
        </p:txBody>
      </p:sp>
    </p:spTree>
    <p:extLst>
      <p:ext uri="{BB962C8B-B14F-4D97-AF65-F5344CB8AC3E}">
        <p14:creationId xmlns:p14="http://schemas.microsoft.com/office/powerpoint/2010/main" val="3235922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Shared\Cathedral Photographs\New Guidebook photos\New Guidebook\Chester_LowRes\13_David&amp;Goliath06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71800" y="457200"/>
            <a:ext cx="4495800" cy="5867400"/>
          </a:xfrm>
          <a:prstGeom prst="rect">
            <a:avLst/>
          </a:prstGeom>
          <a:noFill/>
        </p:spPr>
      </p:pic>
      <p:sp>
        <p:nvSpPr>
          <p:cNvPr id="3" name="TextBox 2"/>
          <p:cNvSpPr txBox="1"/>
          <p:nvPr/>
        </p:nvSpPr>
        <p:spPr>
          <a:xfrm>
            <a:off x="1" y="5943600"/>
            <a:ext cx="3200400" cy="646331"/>
          </a:xfrm>
          <a:prstGeom prst="rect">
            <a:avLst/>
          </a:prstGeom>
          <a:noFill/>
        </p:spPr>
        <p:txBody>
          <a:bodyPr wrap="square" rtlCol="0">
            <a:spAutoFit/>
          </a:bodyPr>
          <a:lstStyle/>
          <a:p>
            <a:r>
              <a:rPr lang="en-GB" dirty="0" smtClean="0"/>
              <a:t>The boy David with Goliath’s head</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ane\Desktop\Documents Jane\Chester Diocese\RE and CW documents\cathedral resources 2013 ppt\photos Eliz\2013-04-24\IMG_285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538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 nave</a:t>
            </a:r>
            <a:br>
              <a:rPr lang="en-GB" dirty="0" smtClean="0"/>
            </a:br>
            <a:endParaRPr lang="en-GB" dirty="0"/>
          </a:p>
        </p:txBody>
      </p:sp>
    </p:spTree>
    <p:extLst>
      <p:ext uri="{BB962C8B-B14F-4D97-AF65-F5344CB8AC3E}">
        <p14:creationId xmlns:p14="http://schemas.microsoft.com/office/powerpoint/2010/main" val="21565524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ane\Desktop\Documents Jane\Chester Diocese\RE and CW documents\cathedral resources 2013 ppt\photos Eliz\2013-04-24\IMG_285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381000"/>
            <a:ext cx="5143500"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5791200"/>
            <a:ext cx="1371600" cy="923330"/>
          </a:xfrm>
          <a:prstGeom prst="rect">
            <a:avLst/>
          </a:prstGeom>
          <a:noFill/>
        </p:spPr>
        <p:txBody>
          <a:bodyPr wrap="square" rtlCol="0">
            <a:spAutoFit/>
          </a:bodyPr>
          <a:lstStyle/>
          <a:p>
            <a:r>
              <a:rPr lang="en-GB" dirty="0" smtClean="0"/>
              <a:t>Looking towards the East</a:t>
            </a:r>
            <a:endParaRPr lang="en-US" dirty="0"/>
          </a:p>
        </p:txBody>
      </p:sp>
    </p:spTree>
    <p:extLst>
      <p:ext uri="{BB962C8B-B14F-4D97-AF65-F5344CB8AC3E}">
        <p14:creationId xmlns:p14="http://schemas.microsoft.com/office/powerpoint/2010/main" val="2487984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Chester Imp in chains</a:t>
            </a:r>
            <a:endParaRPr lang="en-GB" dirty="0"/>
          </a:p>
        </p:txBody>
      </p:sp>
      <p:sp>
        <p:nvSpPr>
          <p:cNvPr id="3" name="Content Placeholder 2"/>
          <p:cNvSpPr>
            <a:spLocks noGrp="1"/>
          </p:cNvSpPr>
          <p:nvPr>
            <p:ph idx="1"/>
          </p:nvPr>
        </p:nvSpPr>
        <p:spPr/>
        <p:txBody>
          <a:bodyPr>
            <a:normAutofit/>
          </a:bodyPr>
          <a:lstStyle/>
          <a:p>
            <a:pPr>
              <a:buNone/>
            </a:pPr>
            <a:r>
              <a:rPr lang="en-GB" dirty="0" smtClean="0"/>
              <a:t>	This imp is far out of sight high up on a pillar in the left of the previous picture.</a:t>
            </a:r>
          </a:p>
          <a:p>
            <a:pPr>
              <a:buNone/>
            </a:pPr>
            <a:r>
              <a:rPr lang="en-GB" dirty="0" smtClean="0"/>
              <a:t>	The story is that a monk walking along the top</a:t>
            </a:r>
          </a:p>
          <a:p>
            <a:pPr>
              <a:buNone/>
            </a:pPr>
            <a:r>
              <a:rPr lang="en-GB" dirty="0" smtClean="0"/>
              <a:t>	of the gallery thought he saw the devil looking in through the window and told the abbot. The abbot had the carving made of a devil in chains to warn the devil he would be put in chains if he dared to return.</a:t>
            </a:r>
            <a:endParaRPr lang="en-GB" dirty="0"/>
          </a:p>
        </p:txBody>
      </p:sp>
    </p:spTree>
    <p:extLst>
      <p:ext uri="{BB962C8B-B14F-4D97-AF65-F5344CB8AC3E}">
        <p14:creationId xmlns:p14="http://schemas.microsoft.com/office/powerpoint/2010/main" val="3899133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Shared\Cathedral Photographs\New Guidebook photos\New Guidebook\Chester_LowRes\13_Imp_024.jpg"/>
          <p:cNvPicPr>
            <a:picLocks noChangeAspect="1" noChangeArrowheads="1"/>
          </p:cNvPicPr>
          <p:nvPr/>
        </p:nvPicPr>
        <p:blipFill>
          <a:blip r:embed="rId3" cstate="print"/>
          <a:srcRect/>
          <a:stretch>
            <a:fillRect/>
          </a:stretch>
        </p:blipFill>
        <p:spPr bwMode="auto">
          <a:xfrm>
            <a:off x="1143000" y="191248"/>
            <a:ext cx="6172200" cy="5218952"/>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altar</a:t>
            </a:r>
            <a:endParaRPr lang="en-GB" dirty="0"/>
          </a:p>
        </p:txBody>
      </p:sp>
    </p:spTree>
    <p:extLst>
      <p:ext uri="{BB962C8B-B14F-4D97-AF65-F5344CB8AC3E}">
        <p14:creationId xmlns:p14="http://schemas.microsoft.com/office/powerpoint/2010/main" val="785627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anon.brooke\My Documents\alta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762000"/>
            <a:ext cx="8153400" cy="5334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Music</a:t>
            </a:r>
            <a:endParaRPr lang="en-GB" dirty="0"/>
          </a:p>
        </p:txBody>
      </p:sp>
      <p:sp>
        <p:nvSpPr>
          <p:cNvPr id="3" name="Content Placeholder 2"/>
          <p:cNvSpPr>
            <a:spLocks noGrp="1"/>
          </p:cNvSpPr>
          <p:nvPr>
            <p:ph idx="1"/>
          </p:nvPr>
        </p:nvSpPr>
        <p:spPr/>
        <p:txBody>
          <a:bodyPr/>
          <a:lstStyle/>
          <a:p>
            <a:pPr marL="0" indent="0">
              <a:buNone/>
            </a:pPr>
            <a:r>
              <a:rPr lang="en-GB" dirty="0" smtClean="0"/>
              <a:t>The organ plays hymns during the service. It is also played sometimes as a solo instrument during a service.</a:t>
            </a:r>
          </a:p>
          <a:p>
            <a:pPr>
              <a:buNone/>
            </a:pPr>
            <a:endParaRPr lang="en-GB" dirty="0"/>
          </a:p>
        </p:txBody>
      </p:sp>
    </p:spTree>
    <p:extLst>
      <p:ext uri="{BB962C8B-B14F-4D97-AF65-F5344CB8AC3E}">
        <p14:creationId xmlns:p14="http://schemas.microsoft.com/office/powerpoint/2010/main" val="38626168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jane\Desktop\Documents Jane\Chester Diocese\RE and CW documents\cathedral resources 2013 ppt\photos Eliz\2013-04-22\IMG_282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228600"/>
            <a:ext cx="51435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532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Desktop\Documents Jane\Chester Diocese\RE and CW documents\cathedral resources 2013 ppt\Ches071054.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3113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Worship</a:t>
            </a:r>
            <a:endParaRPr lang="en-GB" dirty="0"/>
          </a:p>
        </p:txBody>
      </p:sp>
      <p:sp>
        <p:nvSpPr>
          <p:cNvPr id="3" name="Content Placeholder 2"/>
          <p:cNvSpPr>
            <a:spLocks noGrp="1"/>
          </p:cNvSpPr>
          <p:nvPr>
            <p:ph idx="1"/>
          </p:nvPr>
        </p:nvSpPr>
        <p:spPr/>
        <p:txBody>
          <a:bodyPr/>
          <a:lstStyle/>
          <a:p>
            <a:pPr>
              <a:buNone/>
            </a:pPr>
            <a:r>
              <a:rPr lang="en-GB" dirty="0" smtClean="0"/>
              <a:t>	</a:t>
            </a:r>
            <a:endParaRPr lang="en-GB" dirty="0"/>
          </a:p>
        </p:txBody>
      </p:sp>
    </p:spTree>
    <p:extLst>
      <p:ext uri="{BB962C8B-B14F-4D97-AF65-F5344CB8AC3E}">
        <p14:creationId xmlns:p14="http://schemas.microsoft.com/office/powerpoint/2010/main" val="28095659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ane\Desktop\Documents Jane\Chester Diocese\RE and CW documents\cathedral resources 2013 ppt\photos Eliz\2013-04-22\IMG_283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236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Desktop\Documents Jane\Chester Diocese\RE and CW documents\cathedral resources 2013 ppt\Chalice and pate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437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lectern </a:t>
            </a:r>
            <a:endParaRPr lang="en-GB" dirty="0"/>
          </a:p>
        </p:txBody>
      </p:sp>
    </p:spTree>
    <p:extLst>
      <p:ext uri="{BB962C8B-B14F-4D97-AF65-F5344CB8AC3E}">
        <p14:creationId xmlns:p14="http://schemas.microsoft.com/office/powerpoint/2010/main" val="2652007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jane\Desktop\Documents Jane\Chester Diocese\RE and CW documents\cathedral resources 2013 ppt\photos Eliz\2013-04-24\IMG_285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778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Come into the Quire</a:t>
            </a:r>
            <a:endParaRPr lang="en-GB" dirty="0"/>
          </a:p>
        </p:txBody>
      </p:sp>
      <p:sp>
        <p:nvSpPr>
          <p:cNvPr id="3" name="Content Placeholder 2"/>
          <p:cNvSpPr>
            <a:spLocks noGrp="1"/>
          </p:cNvSpPr>
          <p:nvPr>
            <p:ph idx="1"/>
          </p:nvPr>
        </p:nvSpPr>
        <p:spPr/>
        <p:txBody>
          <a:bodyPr/>
          <a:lstStyle/>
          <a:p>
            <a:pPr>
              <a:buNone/>
            </a:pPr>
            <a:endParaRPr lang="en-GB" dirty="0"/>
          </a:p>
        </p:txBody>
      </p:sp>
    </p:spTree>
    <p:extLst>
      <p:ext uri="{BB962C8B-B14F-4D97-AF65-F5344CB8AC3E}">
        <p14:creationId xmlns:p14="http://schemas.microsoft.com/office/powerpoint/2010/main" val="3667132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jane\Desktop\Documents Jane\Chester Diocese\RE and CW documents\cathedral resources 2013 ppt\photos Eliz\2013-04-22\IMG_282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5867400"/>
            <a:ext cx="1371600" cy="646331"/>
          </a:xfrm>
          <a:prstGeom prst="rect">
            <a:avLst/>
          </a:prstGeom>
          <a:noFill/>
        </p:spPr>
        <p:txBody>
          <a:bodyPr wrap="square" rtlCol="0">
            <a:spAutoFit/>
          </a:bodyPr>
          <a:lstStyle/>
          <a:p>
            <a:r>
              <a:rPr lang="en-GB" dirty="0" smtClean="0"/>
              <a:t>Going into the Quire</a:t>
            </a:r>
            <a:endParaRPr lang="en-US" dirty="0"/>
          </a:p>
        </p:txBody>
      </p:sp>
    </p:spTree>
    <p:extLst>
      <p:ext uri="{BB962C8B-B14F-4D97-AF65-F5344CB8AC3E}">
        <p14:creationId xmlns:p14="http://schemas.microsoft.com/office/powerpoint/2010/main" val="1387467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jane\Desktop\Documents Jane\Chester Diocese\RE and CW documents\cathedral resources 2013 ppt\photos Eliz\2013-04-24\IMG_285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517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jane\Desktop\Documents Jane\Chester Diocese\RE and CW documents\cathedral resources 2013 ppt\photos Eliz\2013-04-24\IMG_285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450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the people sit in the Quire</a:t>
            </a:r>
            <a:endParaRPr lang="en-GB" dirty="0"/>
          </a:p>
        </p:txBody>
      </p:sp>
    </p:spTree>
    <p:extLst>
      <p:ext uri="{BB962C8B-B14F-4D97-AF65-F5344CB8AC3E}">
        <p14:creationId xmlns:p14="http://schemas.microsoft.com/office/powerpoint/2010/main" val="3206068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Welcome</a:t>
            </a:r>
            <a:endParaRPr lang="en-GB" dirty="0"/>
          </a:p>
        </p:txBody>
      </p:sp>
      <p:sp>
        <p:nvSpPr>
          <p:cNvPr id="3" name="Content Placeholder 2"/>
          <p:cNvSpPr>
            <a:spLocks noGrp="1"/>
          </p:cNvSpPr>
          <p:nvPr>
            <p:ph idx="1"/>
          </p:nvPr>
        </p:nvSpPr>
        <p:spPr/>
        <p:txBody>
          <a:bodyPr/>
          <a:lstStyle/>
          <a:p>
            <a:pPr marL="0" indent="0">
              <a:buNone/>
            </a:pPr>
            <a:r>
              <a:rPr lang="en-GB" dirty="0" smtClean="0"/>
              <a:t>The entrance to the cathedral welcomes people in different languages</a:t>
            </a:r>
          </a:p>
          <a:p>
            <a:pPr marL="0" indent="0">
              <a:buNone/>
            </a:pPr>
            <a:endParaRPr lang="en-GB" dirty="0" smtClean="0"/>
          </a:p>
          <a:p>
            <a:pPr marL="0" indent="0">
              <a:buNone/>
            </a:pPr>
            <a:endParaRPr lang="en-GB" dirty="0" smtClean="0"/>
          </a:p>
        </p:txBody>
      </p:sp>
    </p:spTree>
    <p:extLst>
      <p:ext uri="{BB962C8B-B14F-4D97-AF65-F5344CB8AC3E}">
        <p14:creationId xmlns:p14="http://schemas.microsoft.com/office/powerpoint/2010/main" val="1407472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jane\Desktop\Documents Jane\Chester Diocese\RE and CW documents\cathedral resources 2013 ppt\photos Eliz\2013-04-22\IMG_283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89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Look up</a:t>
            </a:r>
            <a:endParaRPr lang="en-GB" dirty="0"/>
          </a:p>
        </p:txBody>
      </p:sp>
      <p:sp>
        <p:nvSpPr>
          <p:cNvPr id="3" name="Content Placeholder 2"/>
          <p:cNvSpPr>
            <a:spLocks noGrp="1"/>
          </p:cNvSpPr>
          <p:nvPr>
            <p:ph idx="1"/>
          </p:nvPr>
        </p:nvSpPr>
        <p:spPr/>
        <p:txBody>
          <a:bodyPr/>
          <a:lstStyle/>
          <a:p>
            <a:pPr>
              <a:buNone/>
            </a:pPr>
            <a:r>
              <a:rPr lang="en-GB" dirty="0" smtClean="0"/>
              <a:t> </a:t>
            </a:r>
            <a:endParaRPr lang="en-GB" dirty="0"/>
          </a:p>
        </p:txBody>
      </p:sp>
    </p:spTree>
    <p:extLst>
      <p:ext uri="{BB962C8B-B14F-4D97-AF65-F5344CB8AC3E}">
        <p14:creationId xmlns:p14="http://schemas.microsoft.com/office/powerpoint/2010/main" val="3809612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jane\Desktop\Documents Jane\Chester Diocese\RE and CW documents\cathedral resources 2013 ppt\photos Eliz\2013-04-22\IMG_283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885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High Altar</a:t>
            </a:r>
            <a:endParaRPr lang="en-GB" dirty="0"/>
          </a:p>
        </p:txBody>
      </p:sp>
    </p:spTree>
    <p:extLst>
      <p:ext uri="{BB962C8B-B14F-4D97-AF65-F5344CB8AC3E}">
        <p14:creationId xmlns:p14="http://schemas.microsoft.com/office/powerpoint/2010/main" val="3521847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jane\Desktop\Documents Jane\Chester Diocese\RE and CW documents\cathedral resources 2013 ppt\photos Eliz\2013-04-22\IMG_283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194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Above and behind the altar</a:t>
            </a:r>
            <a:endParaRPr lang="en-GB" dirty="0"/>
          </a:p>
        </p:txBody>
      </p:sp>
      <p:sp>
        <p:nvSpPr>
          <p:cNvPr id="3" name="Content Placeholder 2"/>
          <p:cNvSpPr>
            <a:spLocks noGrp="1"/>
          </p:cNvSpPr>
          <p:nvPr>
            <p:ph idx="1"/>
          </p:nvPr>
        </p:nvSpPr>
        <p:spPr/>
        <p:txBody>
          <a:bodyPr/>
          <a:lstStyle/>
          <a:p>
            <a:pPr marL="0" indent="0">
              <a:buNone/>
            </a:pPr>
            <a:r>
              <a:rPr lang="en-GB" dirty="0" smtClean="0"/>
              <a:t>Look at the next two pictures</a:t>
            </a:r>
          </a:p>
          <a:p>
            <a:r>
              <a:rPr lang="en-GB" dirty="0" smtClean="0"/>
              <a:t>This is another mosaic</a:t>
            </a:r>
            <a:endParaRPr lang="en-GB" dirty="0"/>
          </a:p>
        </p:txBody>
      </p:sp>
    </p:spTree>
    <p:extLst>
      <p:ext uri="{BB962C8B-B14F-4D97-AF65-F5344CB8AC3E}">
        <p14:creationId xmlns:p14="http://schemas.microsoft.com/office/powerpoint/2010/main" val="3039335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jane\Desktop\Documents Jane\Chester Diocese\RE and CW documents\cathedral resources 2013 ppt\photos Eliz\2013-04-22\IMG_283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4238" y="-3519488"/>
            <a:ext cx="18532476" cy="138985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629400"/>
            <a:ext cx="1600200" cy="369332"/>
          </a:xfrm>
          <a:prstGeom prst="rect">
            <a:avLst/>
          </a:prstGeom>
          <a:noFill/>
        </p:spPr>
        <p:txBody>
          <a:bodyPr wrap="square" rtlCol="0">
            <a:spAutoFit/>
          </a:bodyPr>
          <a:lstStyle/>
          <a:p>
            <a:r>
              <a:rPr lang="en-GB" dirty="0" smtClean="0"/>
              <a:t>The High Altar</a:t>
            </a:r>
            <a:endParaRPr lang="en-US" dirty="0"/>
          </a:p>
        </p:txBody>
      </p:sp>
    </p:spTree>
    <p:extLst>
      <p:ext uri="{BB962C8B-B14F-4D97-AF65-F5344CB8AC3E}">
        <p14:creationId xmlns:p14="http://schemas.microsoft.com/office/powerpoint/2010/main" val="2701166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jane\Desktop\Documents Jane\Chester Diocese\RE and CW documents\cathedral resources 2013 ppt\photos Eliz\2013-04-22\IMG_283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98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cathedra</a:t>
            </a:r>
            <a:endParaRPr lang="en-GB" dirty="0"/>
          </a:p>
        </p:txBody>
      </p:sp>
    </p:spTree>
    <p:extLst>
      <p:ext uri="{BB962C8B-B14F-4D97-AF65-F5344CB8AC3E}">
        <p14:creationId xmlns:p14="http://schemas.microsoft.com/office/powerpoint/2010/main" val="10783249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jane\Desktop\Documents Jane\Chester Diocese\RE and CW documents\cathedral resources 2013 ppt\photos Eliz\2013-04-22\IMG_283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6172200"/>
            <a:ext cx="1447800" cy="369332"/>
          </a:xfrm>
          <a:prstGeom prst="rect">
            <a:avLst/>
          </a:prstGeom>
          <a:noFill/>
        </p:spPr>
        <p:txBody>
          <a:bodyPr wrap="square" rtlCol="0">
            <a:spAutoFit/>
          </a:bodyPr>
          <a:lstStyle/>
          <a:p>
            <a:r>
              <a:rPr lang="en-GB" dirty="0" smtClean="0"/>
              <a:t>The Cathedra</a:t>
            </a:r>
            <a:endParaRPr lang="en-US" dirty="0"/>
          </a:p>
        </p:txBody>
      </p:sp>
    </p:spTree>
    <p:extLst>
      <p:ext uri="{BB962C8B-B14F-4D97-AF65-F5344CB8AC3E}">
        <p14:creationId xmlns:p14="http://schemas.microsoft.com/office/powerpoint/2010/main" val="271637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jane\Desktop\Documents Jane\Chester Diocese\RE and CW documents\cathedral resources 2013 ppt\photos Eliz\2013-04-24\IMG_289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1333500" y="10287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89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Standing during services</a:t>
            </a:r>
            <a:endParaRPr lang="en-GB" dirty="0"/>
          </a:p>
        </p:txBody>
      </p:sp>
      <p:sp>
        <p:nvSpPr>
          <p:cNvPr id="3" name="Content Placeholder 2"/>
          <p:cNvSpPr>
            <a:spLocks noGrp="1"/>
          </p:cNvSpPr>
          <p:nvPr>
            <p:ph idx="1"/>
          </p:nvPr>
        </p:nvSpPr>
        <p:spPr/>
        <p:txBody>
          <a:bodyPr/>
          <a:lstStyle/>
          <a:p>
            <a:pPr>
              <a:buNone/>
            </a:pPr>
            <a:r>
              <a:rPr lang="en-GB" dirty="0" smtClean="0"/>
              <a:t>    Monks had to stand for a long time during the services, so they got tired. They could lean against wooden seats with designs on the back called misericords.</a:t>
            </a:r>
            <a:endParaRPr lang="en-GB" dirty="0"/>
          </a:p>
        </p:txBody>
      </p:sp>
    </p:spTree>
    <p:extLst>
      <p:ext uri="{BB962C8B-B14F-4D97-AF65-F5344CB8AC3E}">
        <p14:creationId xmlns:p14="http://schemas.microsoft.com/office/powerpoint/2010/main" val="34394115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jane\Desktop\Documents Jane\Chester Diocese\RE and CW documents\cathedral resources 2013 ppt\photos Eliz\2013-04-22\IMG_282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609600"/>
            <a:ext cx="4476750" cy="5562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6172200"/>
            <a:ext cx="2286000" cy="646331"/>
          </a:xfrm>
          <a:prstGeom prst="rect">
            <a:avLst/>
          </a:prstGeom>
          <a:noFill/>
        </p:spPr>
        <p:txBody>
          <a:bodyPr wrap="square" rtlCol="0">
            <a:spAutoFit/>
          </a:bodyPr>
          <a:lstStyle/>
          <a:p>
            <a:r>
              <a:rPr lang="en-GB" dirty="0" smtClean="0"/>
              <a:t>A </a:t>
            </a:r>
            <a:r>
              <a:rPr lang="en-GB" dirty="0" err="1" smtClean="0"/>
              <a:t>misericord</a:t>
            </a:r>
            <a:r>
              <a:rPr lang="en-GB" dirty="0" smtClean="0"/>
              <a:t> on the back of the seat</a:t>
            </a:r>
            <a:endParaRPr lang="en-US" dirty="0"/>
          </a:p>
        </p:txBody>
      </p:sp>
    </p:spTree>
    <p:extLst>
      <p:ext uri="{BB962C8B-B14F-4D97-AF65-F5344CB8AC3E}">
        <p14:creationId xmlns:p14="http://schemas.microsoft.com/office/powerpoint/2010/main" val="2567395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jane\Desktop\Documents Jane\Chester Diocese\RE and CW documents\cathedral resources 2013 ppt\photos Eliz\2013-04-22\IMG_282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381000"/>
            <a:ext cx="447675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5715000"/>
            <a:ext cx="2133599" cy="646331"/>
          </a:xfrm>
          <a:prstGeom prst="rect">
            <a:avLst/>
          </a:prstGeom>
          <a:noFill/>
        </p:spPr>
        <p:txBody>
          <a:bodyPr wrap="square" rtlCol="0">
            <a:spAutoFit/>
          </a:bodyPr>
          <a:lstStyle/>
          <a:p>
            <a:r>
              <a:rPr lang="en-GB" dirty="0" smtClean="0"/>
              <a:t>The </a:t>
            </a:r>
            <a:r>
              <a:rPr lang="en-GB" dirty="0" err="1" smtClean="0"/>
              <a:t>misericord</a:t>
            </a:r>
            <a:r>
              <a:rPr lang="en-GB" dirty="0" smtClean="0"/>
              <a:t> is now hidden</a:t>
            </a:r>
            <a:endParaRPr lang="en-US" dirty="0"/>
          </a:p>
        </p:txBody>
      </p:sp>
    </p:spTree>
    <p:extLst>
      <p:ext uri="{BB962C8B-B14F-4D97-AF65-F5344CB8AC3E}">
        <p14:creationId xmlns:p14="http://schemas.microsoft.com/office/powerpoint/2010/main" val="3153665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Documents\Chester Diocese 1\RE and CW documents\cathedral resources 2013 ppt\Pride misericor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7203" y="228600"/>
            <a:ext cx="8127343"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747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jane\Desktop\Documents Jane\Chester Diocese\RE and CW documents\cathedral resources 2013 ppt\photos Eliz\2013-04-22\IMG_282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3548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ane\Desktop\Documents Jane\Chester Diocese\RE and CW documents\cathedral resources 2013 ppt\photos Eliz\2013-04-24\IMG_285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324600"/>
            <a:ext cx="1600200" cy="369332"/>
          </a:xfrm>
          <a:prstGeom prst="rect">
            <a:avLst/>
          </a:prstGeom>
          <a:noFill/>
        </p:spPr>
        <p:txBody>
          <a:bodyPr wrap="square" rtlCol="0">
            <a:spAutoFit/>
          </a:bodyPr>
          <a:lstStyle/>
          <a:p>
            <a:r>
              <a:rPr lang="en-GB" dirty="0" smtClean="0"/>
              <a:t>The elephant</a:t>
            </a:r>
            <a:endParaRPr lang="en-US" dirty="0"/>
          </a:p>
        </p:txBody>
      </p:sp>
    </p:spTree>
    <p:extLst>
      <p:ext uri="{BB962C8B-B14F-4D97-AF65-F5344CB8AC3E}">
        <p14:creationId xmlns:p14="http://schemas.microsoft.com/office/powerpoint/2010/main" val="1474614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Prayer</a:t>
            </a:r>
            <a:endParaRPr lang="en-GB" dirty="0"/>
          </a:p>
        </p:txBody>
      </p:sp>
    </p:spTree>
    <p:extLst>
      <p:ext uri="{BB962C8B-B14F-4D97-AF65-F5344CB8AC3E}">
        <p14:creationId xmlns:p14="http://schemas.microsoft.com/office/powerpoint/2010/main" val="36816606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jane\Desktop\Documents Jane\Chester Diocese\RE and CW documents\cathedral resources 2013 ppt\photos Eliz\2013-04-22\IMG_283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525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650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Saying a prayer</a:t>
            </a:r>
            <a:endParaRPr lang="en-GB" dirty="0"/>
          </a:p>
        </p:txBody>
      </p:sp>
      <p:pic>
        <p:nvPicPr>
          <p:cNvPr id="3074" name="Picture 2" descr="F:\Chester Diocese 1\RE and CW documents\cathedral resources 2013 ppt\photos Eliz\2013-04-22\IMG_2839.JPG"/>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1554691" y="1600200"/>
            <a:ext cx="6034617" cy="4525963"/>
          </a:xfrm>
          <a:prstGeom prst="rect">
            <a:avLst/>
          </a:prstGeom>
          <a:noFill/>
        </p:spPr>
      </p:pic>
    </p:spTree>
    <p:extLst>
      <p:ext uri="{BB962C8B-B14F-4D97-AF65-F5344CB8AC3E}">
        <p14:creationId xmlns:p14="http://schemas.microsoft.com/office/powerpoint/2010/main" val="11956499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Nativity Window</a:t>
            </a:r>
            <a:endParaRPr lang="en-GB" dirty="0"/>
          </a:p>
        </p:txBody>
      </p:sp>
      <p:sp>
        <p:nvSpPr>
          <p:cNvPr id="3" name="Content Placeholder 2"/>
          <p:cNvSpPr>
            <a:spLocks noGrp="1"/>
          </p:cNvSpPr>
          <p:nvPr>
            <p:ph idx="1"/>
          </p:nvPr>
        </p:nvSpPr>
        <p:spPr/>
        <p:txBody>
          <a:bodyPr/>
          <a:lstStyle/>
          <a:p>
            <a:pPr>
              <a:buNone/>
            </a:pPr>
            <a:r>
              <a:rPr lang="en-GB" dirty="0" smtClean="0"/>
              <a:t>This window is straight in front of the votive candles. </a:t>
            </a:r>
          </a:p>
        </p:txBody>
      </p:sp>
    </p:spTree>
    <p:extLst>
      <p:ext uri="{BB962C8B-B14F-4D97-AF65-F5344CB8AC3E}">
        <p14:creationId xmlns:p14="http://schemas.microsoft.com/office/powerpoint/2010/main" val="2898861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jane\Desktop\Documents Jane\Chester Diocese\RE and CW documents\cathedral resources 2013 ppt\photos Eliz\2013-04-24\IMG_288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0225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jane\Desktop\Documents Jane\Chester Diocese\RE and CW documents\cathedral resources 2013 ppt\photos Eliz\2013-04-22\IMG_284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520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Lady Chapel</a:t>
            </a:r>
            <a:endParaRPr lang="en-GB" dirty="0"/>
          </a:p>
        </p:txBody>
      </p:sp>
      <p:sp>
        <p:nvSpPr>
          <p:cNvPr id="3" name="Content Placeholder 2"/>
          <p:cNvSpPr>
            <a:spLocks noGrp="1"/>
          </p:cNvSpPr>
          <p:nvPr>
            <p:ph idx="1"/>
          </p:nvPr>
        </p:nvSpPr>
        <p:spPr/>
        <p:txBody>
          <a:bodyPr/>
          <a:lstStyle/>
          <a:p>
            <a:r>
              <a:rPr lang="en-GB" dirty="0" smtClean="0"/>
              <a:t>By the Nativity window is the Lady Chapel where there is a statue of St </a:t>
            </a:r>
            <a:r>
              <a:rPr lang="en-GB" dirty="0" err="1" smtClean="0"/>
              <a:t>Werburgh</a:t>
            </a:r>
            <a:r>
              <a:rPr lang="en-GB" dirty="0" smtClean="0"/>
              <a:t>.</a:t>
            </a:r>
          </a:p>
          <a:p>
            <a:r>
              <a:rPr lang="en-GB" dirty="0" smtClean="0"/>
              <a:t>St </a:t>
            </a:r>
            <a:r>
              <a:rPr lang="en-GB" dirty="0" err="1" smtClean="0"/>
              <a:t>Werburgh</a:t>
            </a:r>
            <a:r>
              <a:rPr lang="en-GB" dirty="0" smtClean="0"/>
              <a:t> is the saint associated with the Cathedral</a:t>
            </a:r>
            <a:r>
              <a:rPr lang="en-GB" dirty="0"/>
              <a:t>.</a:t>
            </a:r>
            <a:endParaRPr lang="en-GB" dirty="0" smtClean="0"/>
          </a:p>
          <a:p>
            <a:endParaRPr lang="en-GB" dirty="0"/>
          </a:p>
        </p:txBody>
      </p:sp>
    </p:spTree>
    <p:extLst>
      <p:ext uri="{BB962C8B-B14F-4D97-AF65-F5344CB8AC3E}">
        <p14:creationId xmlns:p14="http://schemas.microsoft.com/office/powerpoint/2010/main" val="2179372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jane\Desktop\Documents Jane\Chester Diocese\RE and CW documents\cathedral resources 2013 ppt\photos Eliz\2013-04-22\IMG_284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3432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jane\Desktop\Documents Jane\Chester Diocese\RE and CW documents\cathedral resources 2013 ppt\photos Eliz\2013-04-24\IMG_286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096000"/>
            <a:ext cx="1600200" cy="369332"/>
          </a:xfrm>
          <a:prstGeom prst="rect">
            <a:avLst/>
          </a:prstGeom>
          <a:noFill/>
        </p:spPr>
        <p:txBody>
          <a:bodyPr wrap="square" rtlCol="0">
            <a:spAutoFit/>
          </a:bodyPr>
          <a:lstStyle/>
          <a:p>
            <a:r>
              <a:rPr lang="en-GB" dirty="0" smtClean="0"/>
              <a:t>St </a:t>
            </a:r>
            <a:r>
              <a:rPr lang="en-GB" dirty="0" err="1" smtClean="0"/>
              <a:t>Werburgh</a:t>
            </a:r>
            <a:endParaRPr lang="en-US" dirty="0"/>
          </a:p>
        </p:txBody>
      </p:sp>
    </p:spTree>
    <p:extLst>
      <p:ext uri="{BB962C8B-B14F-4D97-AF65-F5344CB8AC3E}">
        <p14:creationId xmlns:p14="http://schemas.microsoft.com/office/powerpoint/2010/main" val="27271769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 </a:t>
            </a:r>
            <a:r>
              <a:rPr lang="en-GB" dirty="0" err="1" smtClean="0"/>
              <a:t>Werburgh</a:t>
            </a:r>
            <a:endParaRPr lang="en-GB" dirty="0"/>
          </a:p>
        </p:txBody>
      </p:sp>
      <p:sp>
        <p:nvSpPr>
          <p:cNvPr id="3" name="Content Placeholder 2"/>
          <p:cNvSpPr>
            <a:spLocks noGrp="1"/>
          </p:cNvSpPr>
          <p:nvPr>
            <p:ph idx="1"/>
          </p:nvPr>
        </p:nvSpPr>
        <p:spPr/>
        <p:txBody>
          <a:bodyPr/>
          <a:lstStyle/>
          <a:p>
            <a:r>
              <a:rPr lang="en-GB" dirty="0" smtClean="0"/>
              <a:t>There is a tiny dog on the side of St </a:t>
            </a:r>
            <a:r>
              <a:rPr lang="en-GB" dirty="0" err="1" smtClean="0"/>
              <a:t>Werburgh’s</a:t>
            </a:r>
            <a:r>
              <a:rPr lang="en-GB" dirty="0" smtClean="0"/>
              <a:t> Shrine</a:t>
            </a:r>
          </a:p>
          <a:p>
            <a:pPr>
              <a:buNone/>
            </a:pPr>
            <a:endParaRPr lang="en-GB" dirty="0"/>
          </a:p>
        </p:txBody>
      </p:sp>
    </p:spTree>
    <p:extLst>
      <p:ext uri="{BB962C8B-B14F-4D97-AF65-F5344CB8AC3E}">
        <p14:creationId xmlns:p14="http://schemas.microsoft.com/office/powerpoint/2010/main" val="12716610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jane\Desktop\Documents Jane\Chester Diocese\RE and CW documents\cathedral resources 2013 ppt\photos Eliz\2013-04-22\IMG_284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002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 </a:t>
            </a:r>
            <a:r>
              <a:rPr lang="en-GB" dirty="0" err="1" smtClean="0"/>
              <a:t>Werburgh</a:t>
            </a:r>
            <a:endParaRPr lang="en-GB" dirty="0"/>
          </a:p>
        </p:txBody>
      </p:sp>
      <p:sp>
        <p:nvSpPr>
          <p:cNvPr id="3" name="Content Placeholder 2"/>
          <p:cNvSpPr>
            <a:spLocks noGrp="1"/>
          </p:cNvSpPr>
          <p:nvPr>
            <p:ph idx="1"/>
          </p:nvPr>
        </p:nvSpPr>
        <p:spPr/>
        <p:txBody>
          <a:bodyPr/>
          <a:lstStyle/>
          <a:p>
            <a:r>
              <a:rPr lang="en-GB" dirty="0" smtClean="0"/>
              <a:t>Here is St </a:t>
            </a:r>
            <a:r>
              <a:rPr lang="en-GB" dirty="0" err="1" smtClean="0"/>
              <a:t>Werburgh</a:t>
            </a:r>
            <a:r>
              <a:rPr lang="en-GB" dirty="0" smtClean="0"/>
              <a:t> in the West window. She is in the last panel on the left</a:t>
            </a:r>
          </a:p>
          <a:p>
            <a:endParaRPr lang="en-GB" dirty="0"/>
          </a:p>
          <a:p>
            <a:endParaRPr lang="en-GB" dirty="0" smtClean="0"/>
          </a:p>
        </p:txBody>
      </p:sp>
    </p:spTree>
    <p:extLst>
      <p:ext uri="{BB962C8B-B14F-4D97-AF65-F5344CB8AC3E}">
        <p14:creationId xmlns:p14="http://schemas.microsoft.com/office/powerpoint/2010/main" val="34984017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canon.brooke\My Documents\The-Great-West-Window.jpg"/>
          <p:cNvPicPr>
            <a:picLocks noChangeAspect="1" noChangeArrowheads="1"/>
          </p:cNvPicPr>
          <p:nvPr/>
        </p:nvPicPr>
        <p:blipFill>
          <a:blip r:embed="rId2" cstate="print"/>
          <a:srcRect/>
          <a:stretch>
            <a:fillRect/>
          </a:stretch>
        </p:blipFill>
        <p:spPr bwMode="auto">
          <a:xfrm>
            <a:off x="2700338" y="381000"/>
            <a:ext cx="4267391" cy="5429250"/>
          </a:xfrm>
          <a:prstGeom prst="rect">
            <a:avLst/>
          </a:prstGeom>
          <a:noFill/>
        </p:spPr>
      </p:pic>
      <p:sp>
        <p:nvSpPr>
          <p:cNvPr id="3" name="TextBox 2"/>
          <p:cNvSpPr txBox="1"/>
          <p:nvPr/>
        </p:nvSpPr>
        <p:spPr>
          <a:xfrm>
            <a:off x="304800" y="6248400"/>
            <a:ext cx="1903983" cy="369332"/>
          </a:xfrm>
          <a:prstGeom prst="rect">
            <a:avLst/>
          </a:prstGeom>
          <a:noFill/>
        </p:spPr>
        <p:txBody>
          <a:bodyPr wrap="none" rtlCol="0">
            <a:spAutoFit/>
          </a:bodyPr>
          <a:lstStyle/>
          <a:p>
            <a:r>
              <a:rPr lang="en-GB" dirty="0" smtClean="0"/>
              <a:t>The West Window</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canon.brooke\My Documents\St Werburgh JB 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609600"/>
            <a:ext cx="1295400" cy="6096000"/>
          </a:xfrm>
          <a:prstGeom prst="rect">
            <a:avLst/>
          </a:prstGeom>
          <a:noFill/>
        </p:spPr>
      </p:pic>
      <p:sp>
        <p:nvSpPr>
          <p:cNvPr id="3" name="TextBox 2"/>
          <p:cNvSpPr txBox="1"/>
          <p:nvPr/>
        </p:nvSpPr>
        <p:spPr>
          <a:xfrm>
            <a:off x="533400" y="5867400"/>
            <a:ext cx="3131883" cy="923330"/>
          </a:xfrm>
          <a:prstGeom prst="rect">
            <a:avLst/>
          </a:prstGeom>
          <a:noFill/>
        </p:spPr>
        <p:txBody>
          <a:bodyPr wrap="none" rtlCol="0">
            <a:spAutoFit/>
          </a:bodyPr>
          <a:lstStyle/>
          <a:p>
            <a:r>
              <a:rPr lang="en-GB" dirty="0" smtClean="0"/>
              <a:t>St </a:t>
            </a:r>
            <a:r>
              <a:rPr lang="en-GB" dirty="0" err="1" smtClean="0"/>
              <a:t>Werburgh</a:t>
            </a:r>
            <a:endParaRPr lang="en-GB" dirty="0" smtClean="0"/>
          </a:p>
          <a:p>
            <a:r>
              <a:rPr lang="en-GB" dirty="0" smtClean="0"/>
              <a:t>One panel of the West Window</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Crosses</a:t>
            </a:r>
            <a:endParaRPr lang="en-GB" dirty="0"/>
          </a:p>
        </p:txBody>
      </p:sp>
      <p:sp>
        <p:nvSpPr>
          <p:cNvPr id="3" name="Content Placeholder 2"/>
          <p:cNvSpPr>
            <a:spLocks noGrp="1"/>
          </p:cNvSpPr>
          <p:nvPr>
            <p:ph idx="1"/>
          </p:nvPr>
        </p:nvSpPr>
        <p:spPr/>
        <p:txBody>
          <a:bodyPr/>
          <a:lstStyle/>
          <a:p>
            <a:pPr marL="0" indent="0">
              <a:buNone/>
            </a:pPr>
            <a:r>
              <a:rPr lang="en-GB" dirty="0" smtClean="0"/>
              <a:t>There are many kinds of crosses in the cathedral. How are these crosses different or similar from those in your local church?</a:t>
            </a:r>
            <a:endParaRPr lang="en-GB" dirty="0"/>
          </a:p>
        </p:txBody>
      </p:sp>
    </p:spTree>
    <p:extLst>
      <p:ext uri="{BB962C8B-B14F-4D97-AF65-F5344CB8AC3E}">
        <p14:creationId xmlns:p14="http://schemas.microsoft.com/office/powerpoint/2010/main" val="3791158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 you enter</a:t>
            </a:r>
            <a:endParaRPr lang="en-US" dirty="0"/>
          </a:p>
        </p:txBody>
      </p:sp>
      <p:sp>
        <p:nvSpPr>
          <p:cNvPr id="3" name="Content Placeholder 2"/>
          <p:cNvSpPr>
            <a:spLocks noGrp="1"/>
          </p:cNvSpPr>
          <p:nvPr>
            <p:ph idx="1"/>
          </p:nvPr>
        </p:nvSpPr>
        <p:spPr/>
        <p:txBody>
          <a:bodyPr/>
          <a:lstStyle/>
          <a:p>
            <a:pPr>
              <a:buNone/>
            </a:pPr>
            <a:r>
              <a:rPr lang="en-GB" dirty="0" smtClean="0"/>
              <a:t>    When you come into the cathedral you first go into an arched passageway which is part of the cloister. </a:t>
            </a:r>
          </a:p>
          <a:p>
            <a:pPr>
              <a:buNone/>
            </a:pPr>
            <a:r>
              <a:rPr lang="en-GB" dirty="0" smtClean="0"/>
              <a:t>    The cloisters form a square around a garden which you will see later.</a:t>
            </a:r>
          </a:p>
          <a:p>
            <a:pPr>
              <a:buNone/>
            </a:pP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jane\Desktop\Documents Jane\Chester Diocese\RE and CW documents\cathedral resources 2013 ppt\photos Eliz\2013-04-24\IMG_286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48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66800" y="6858000"/>
            <a:ext cx="4033348" cy="369332"/>
          </a:xfrm>
          <a:prstGeom prst="rect">
            <a:avLst/>
          </a:prstGeom>
          <a:noFill/>
        </p:spPr>
        <p:txBody>
          <a:bodyPr wrap="none" rtlCol="0">
            <a:spAutoFit/>
          </a:bodyPr>
          <a:lstStyle/>
          <a:p>
            <a:r>
              <a:rPr lang="en-GB" dirty="0" smtClean="0"/>
              <a:t>The cross on the Altar in the Lady Chapel</a:t>
            </a:r>
            <a:endParaRPr lang="en-US" dirty="0"/>
          </a:p>
        </p:txBody>
      </p:sp>
    </p:spTree>
    <p:extLst>
      <p:ext uri="{BB962C8B-B14F-4D97-AF65-F5344CB8AC3E}">
        <p14:creationId xmlns:p14="http://schemas.microsoft.com/office/powerpoint/2010/main" val="18667556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jane\Desktop\Documents Jane\Chester Diocese\RE and CW documents\cathedral resources 2013 ppt\photos Eliz\2013-04-24\IMG_286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9912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jane\Desktop\Documents Jane\Chester Diocese\RE and CW documents\cathedral resources 2013 ppt\photos Eliz\2013-04-24\IMG_286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6858000"/>
            <a:ext cx="4419600" cy="523220"/>
          </a:xfrm>
          <a:prstGeom prst="rect">
            <a:avLst/>
          </a:prstGeom>
          <a:noFill/>
        </p:spPr>
        <p:txBody>
          <a:bodyPr wrap="square" rtlCol="0">
            <a:spAutoFit/>
          </a:bodyPr>
          <a:lstStyle/>
          <a:p>
            <a:r>
              <a:rPr lang="en-GB" sz="2800" dirty="0" smtClean="0"/>
              <a:t>Cross on the high altar</a:t>
            </a:r>
            <a:endParaRPr lang="en-US" sz="2800" dirty="0"/>
          </a:p>
        </p:txBody>
      </p:sp>
    </p:spTree>
    <p:extLst>
      <p:ext uri="{BB962C8B-B14F-4D97-AF65-F5344CB8AC3E}">
        <p14:creationId xmlns:p14="http://schemas.microsoft.com/office/powerpoint/2010/main" val="8734227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jane\Desktop\Documents Jane\Chester Diocese\RE and CW documents\cathedral resources 2013 ppt\photos Eliz\2013-04-24\IMG_287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7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Users\jane\Desktop\Documents Jane\Chester Diocese\RE and CW documents\cathedral resources 2013 ppt\photos Eliz\2013-04-24\IMG_287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00613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Shared\Cathedral Photographs\New Guidebook photos\New Guidebook\Chester_LowRes\18_Crossing_Floor004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1" y="1143000"/>
            <a:ext cx="5715000" cy="4419600"/>
          </a:xfrm>
          <a:prstGeom prst="rect">
            <a:avLst/>
          </a:prstGeom>
          <a:noFill/>
        </p:spPr>
      </p:pic>
      <p:sp>
        <p:nvSpPr>
          <p:cNvPr id="3" name="TextBox 2"/>
          <p:cNvSpPr txBox="1"/>
          <p:nvPr/>
        </p:nvSpPr>
        <p:spPr>
          <a:xfrm>
            <a:off x="0" y="6096000"/>
            <a:ext cx="3962400" cy="461665"/>
          </a:xfrm>
          <a:prstGeom prst="rect">
            <a:avLst/>
          </a:prstGeom>
          <a:noFill/>
        </p:spPr>
        <p:txBody>
          <a:bodyPr wrap="square" rtlCol="0">
            <a:spAutoFit/>
          </a:bodyPr>
          <a:lstStyle/>
          <a:p>
            <a:r>
              <a:rPr lang="en-GB" sz="2400" dirty="0" smtClean="0"/>
              <a:t>Mosaic cross on the floor</a:t>
            </a:r>
            <a:endParaRPr lang="en-US" sz="24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jane\Desktop\Documents Jane\Chester Diocese\RE and CW documents\cathedral resources 2013 ppt\photos Eliz\2013-04-24\IMG_28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6989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jane\Desktop\Documents Jane\Chester Diocese\RE and CW documents\cathedral resources 2013 ppt\photos Eliz\2013-04-24\IMG_287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201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Monks</a:t>
            </a:r>
            <a:endParaRPr lang="en-GB" dirty="0"/>
          </a:p>
        </p:txBody>
      </p:sp>
    </p:spTree>
    <p:extLst>
      <p:ext uri="{BB962C8B-B14F-4D97-AF65-F5344CB8AC3E}">
        <p14:creationId xmlns:p14="http://schemas.microsoft.com/office/powerpoint/2010/main" val="10649248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24000" y="228600"/>
            <a:ext cx="632460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81200" y="5943600"/>
            <a:ext cx="1798377" cy="369332"/>
          </a:xfrm>
          <a:prstGeom prst="rect">
            <a:avLst/>
          </a:prstGeom>
          <a:noFill/>
        </p:spPr>
        <p:txBody>
          <a:bodyPr wrap="none" rtlCol="0">
            <a:spAutoFit/>
          </a:bodyPr>
          <a:lstStyle/>
          <a:p>
            <a:r>
              <a:rPr lang="en-GB" dirty="0" smtClean="0"/>
              <a:t>A monks clothing</a:t>
            </a:r>
            <a:endParaRPr lang="en-US" dirty="0"/>
          </a:p>
        </p:txBody>
      </p:sp>
    </p:spTree>
    <p:extLst>
      <p:ext uri="{BB962C8B-B14F-4D97-AF65-F5344CB8AC3E}">
        <p14:creationId xmlns:p14="http://schemas.microsoft.com/office/powerpoint/2010/main" val="3851902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AppData\Local\Temp\Temp1_Attachments_2013725.zip\50_cloisterSwall_08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4600" y="693096"/>
            <a:ext cx="3733800" cy="52505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6172200"/>
            <a:ext cx="1447800" cy="369332"/>
          </a:xfrm>
          <a:prstGeom prst="rect">
            <a:avLst/>
          </a:prstGeom>
          <a:noFill/>
        </p:spPr>
        <p:txBody>
          <a:bodyPr wrap="square" rtlCol="0">
            <a:spAutoFit/>
          </a:bodyPr>
          <a:lstStyle/>
          <a:p>
            <a:r>
              <a:rPr lang="en-GB" dirty="0" smtClean="0"/>
              <a:t>The Cloisters</a:t>
            </a:r>
            <a:endParaRPr lang="en-US" dirty="0"/>
          </a:p>
        </p:txBody>
      </p:sp>
    </p:spTree>
    <p:extLst>
      <p:ext uri="{BB962C8B-B14F-4D97-AF65-F5344CB8AC3E}">
        <p14:creationId xmlns:p14="http://schemas.microsoft.com/office/powerpoint/2010/main" val="12404002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the monks met</a:t>
            </a:r>
            <a:endParaRPr lang="en-GB" dirty="0"/>
          </a:p>
        </p:txBody>
      </p:sp>
    </p:spTree>
    <p:extLst>
      <p:ext uri="{BB962C8B-B14F-4D97-AF65-F5344CB8AC3E}">
        <p14:creationId xmlns:p14="http://schemas.microsoft.com/office/powerpoint/2010/main" val="31395461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jane\Desktop\Documents Jane\Chester Diocese\RE and CW documents\cathedral resources 2013 ppt\photos Eliz\2013-04-24\IMG_287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096000"/>
            <a:ext cx="1905001" cy="646331"/>
          </a:xfrm>
          <a:prstGeom prst="rect">
            <a:avLst/>
          </a:prstGeom>
          <a:noFill/>
        </p:spPr>
        <p:txBody>
          <a:bodyPr wrap="square" rtlCol="0">
            <a:spAutoFit/>
          </a:bodyPr>
          <a:lstStyle/>
          <a:p>
            <a:r>
              <a:rPr lang="en-GB" dirty="0" smtClean="0"/>
              <a:t>The Chapter House</a:t>
            </a:r>
            <a:endParaRPr lang="en-US" dirty="0"/>
          </a:p>
        </p:txBody>
      </p:sp>
    </p:spTree>
    <p:extLst>
      <p:ext uri="{BB962C8B-B14F-4D97-AF65-F5344CB8AC3E}">
        <p14:creationId xmlns:p14="http://schemas.microsoft.com/office/powerpoint/2010/main" val="37993531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Where the monks wrote </a:t>
            </a:r>
            <a:endParaRPr lang="en-GB" dirty="0"/>
          </a:p>
        </p:txBody>
      </p:sp>
    </p:spTree>
    <p:extLst>
      <p:ext uri="{BB962C8B-B14F-4D97-AF65-F5344CB8AC3E}">
        <p14:creationId xmlns:p14="http://schemas.microsoft.com/office/powerpoint/2010/main" val="35063387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Users\jane\Desktop\Documents Jane\Chester Diocese\RE and CW documents\cathedral resources 2013 ppt\photos Eliz\2013-04-24\IMG_287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6858000"/>
            <a:ext cx="1600200" cy="369332"/>
          </a:xfrm>
          <a:prstGeom prst="rect">
            <a:avLst/>
          </a:prstGeom>
          <a:noFill/>
        </p:spPr>
        <p:txBody>
          <a:bodyPr wrap="square" rtlCol="0">
            <a:spAutoFit/>
          </a:bodyPr>
          <a:lstStyle/>
          <a:p>
            <a:r>
              <a:rPr lang="en-GB" dirty="0" smtClean="0"/>
              <a:t>The Cloisters</a:t>
            </a:r>
            <a:endParaRPr lang="en-US" dirty="0"/>
          </a:p>
        </p:txBody>
      </p:sp>
    </p:spTree>
    <p:extLst>
      <p:ext uri="{BB962C8B-B14F-4D97-AF65-F5344CB8AC3E}">
        <p14:creationId xmlns:p14="http://schemas.microsoft.com/office/powerpoint/2010/main" val="20314495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Going into the Garth</a:t>
            </a:r>
            <a:endParaRPr lang="en-GB" dirty="0"/>
          </a:p>
        </p:txBody>
      </p:sp>
    </p:spTree>
    <p:extLst>
      <p:ext uri="{BB962C8B-B14F-4D97-AF65-F5344CB8AC3E}">
        <p14:creationId xmlns:p14="http://schemas.microsoft.com/office/powerpoint/2010/main" val="2581614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jane\Desktop\Documents Jane\Chester Diocese\RE and CW documents\cathedral resources 2013 ppt\photos Eliz\2013-04-24\IMG_288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80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Shared\Cathedral Photographs\New Guidebook photos\New Guidebook\Chester_LowRes\56_Cloistershighlevel_1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1200" y="1480502"/>
            <a:ext cx="5257800" cy="3853498"/>
          </a:xfrm>
          <a:prstGeom prst="rect">
            <a:avLst/>
          </a:prstGeom>
          <a:noFill/>
        </p:spPr>
      </p:pic>
      <p:sp>
        <p:nvSpPr>
          <p:cNvPr id="3" name="TextBox 2"/>
          <p:cNvSpPr txBox="1"/>
          <p:nvPr/>
        </p:nvSpPr>
        <p:spPr>
          <a:xfrm>
            <a:off x="762000" y="6172200"/>
            <a:ext cx="1122423" cy="369332"/>
          </a:xfrm>
          <a:prstGeom prst="rect">
            <a:avLst/>
          </a:prstGeom>
          <a:noFill/>
        </p:spPr>
        <p:txBody>
          <a:bodyPr wrap="none" rtlCol="0">
            <a:spAutoFit/>
          </a:bodyPr>
          <a:lstStyle/>
          <a:p>
            <a:r>
              <a:rPr lang="en-GB" dirty="0" smtClean="0"/>
              <a:t>The Garth</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jane\Desktop\Documents Jane\Chester Diocese\RE and CW documents\cathedral resources 2013 ppt\photos Eliz\2013-04-24\IMG_288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0705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 the cloisters</a:t>
            </a:r>
            <a:endParaRPr lang="en-GB" dirty="0"/>
          </a:p>
        </p:txBody>
      </p:sp>
    </p:spTree>
    <p:extLst>
      <p:ext uri="{BB962C8B-B14F-4D97-AF65-F5344CB8AC3E}">
        <p14:creationId xmlns:p14="http://schemas.microsoft.com/office/powerpoint/2010/main" val="15719633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jane\Desktop\Documents Jane\Chester Diocese\RE and CW documents\cathedral resources 2013 ppt\photos Eliz\2013-04-24\IMG_287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885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AppData\Local\Microsoft\Windows\Temporary Internet Files\Content.IE5\EJ5YHFQB\IMG_299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486400"/>
            <a:ext cx="1905000" cy="923330"/>
          </a:xfrm>
          <a:prstGeom prst="rect">
            <a:avLst/>
          </a:prstGeom>
          <a:noFill/>
        </p:spPr>
        <p:txBody>
          <a:bodyPr wrap="square" rtlCol="0">
            <a:spAutoFit/>
          </a:bodyPr>
          <a:lstStyle/>
          <a:p>
            <a:r>
              <a:rPr lang="en-GB" dirty="0" smtClean="0"/>
              <a:t>The South door from the cloisters into the cathedral</a:t>
            </a:r>
            <a:endParaRPr lang="en-US" dirty="0"/>
          </a:p>
        </p:txBody>
      </p:sp>
    </p:spTree>
    <p:extLst>
      <p:ext uri="{BB962C8B-B14F-4D97-AF65-F5344CB8AC3E}">
        <p14:creationId xmlns:p14="http://schemas.microsoft.com/office/powerpoint/2010/main" val="20124913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Shared\Cathedral Photographs\New Guidebook photos\New Guidebook\Chester_LowRes\55_lavatoriuim_97.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19400" y="254176"/>
            <a:ext cx="3810000" cy="6070423"/>
          </a:xfrm>
          <a:prstGeom prst="rect">
            <a:avLst/>
          </a:prstGeom>
          <a:noFill/>
        </p:spPr>
      </p:pic>
      <p:sp>
        <p:nvSpPr>
          <p:cNvPr id="3" name="TextBox 2"/>
          <p:cNvSpPr txBox="1"/>
          <p:nvPr/>
        </p:nvSpPr>
        <p:spPr>
          <a:xfrm>
            <a:off x="228600" y="6324600"/>
            <a:ext cx="3962400" cy="369332"/>
          </a:xfrm>
          <a:prstGeom prst="rect">
            <a:avLst/>
          </a:prstGeom>
          <a:noFill/>
        </p:spPr>
        <p:txBody>
          <a:bodyPr wrap="square" rtlCol="0">
            <a:spAutoFit/>
          </a:bodyPr>
          <a:lstStyle/>
          <a:p>
            <a:r>
              <a:rPr lang="en-GB" dirty="0" smtClean="0"/>
              <a:t>Where the monks washed before a meal</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Where the monks ate</a:t>
            </a:r>
            <a:endParaRPr lang="en-GB" dirty="0"/>
          </a:p>
        </p:txBody>
      </p:sp>
    </p:spTree>
    <p:extLst>
      <p:ext uri="{BB962C8B-B14F-4D97-AF65-F5344CB8AC3E}">
        <p14:creationId xmlns:p14="http://schemas.microsoft.com/office/powerpoint/2010/main" val="30117525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AppData\Local\Temp\Temp1_Attachments_2013725.zip\59_Refectory_6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0" y="389106"/>
            <a:ext cx="4419600" cy="56306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6248400"/>
            <a:ext cx="1828800" cy="369332"/>
          </a:xfrm>
          <a:prstGeom prst="rect">
            <a:avLst/>
          </a:prstGeom>
          <a:noFill/>
        </p:spPr>
        <p:txBody>
          <a:bodyPr wrap="square" rtlCol="0">
            <a:spAutoFit/>
          </a:bodyPr>
          <a:lstStyle/>
          <a:p>
            <a:r>
              <a:rPr lang="en-GB" dirty="0" smtClean="0"/>
              <a:t>The Refectory</a:t>
            </a:r>
            <a:endParaRPr lang="en-US" dirty="0"/>
          </a:p>
        </p:txBody>
      </p:sp>
    </p:spTree>
    <p:extLst>
      <p:ext uri="{BB962C8B-B14F-4D97-AF65-F5344CB8AC3E}">
        <p14:creationId xmlns:p14="http://schemas.microsoft.com/office/powerpoint/2010/main" val="4593513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jane\Desktop\Documents Jane\Chester Diocese\RE and CW documents\cathedral resources 2013 ppt\photos Eliz\2013-04-24\IMG_288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5715000"/>
            <a:ext cx="1752600" cy="923330"/>
          </a:xfrm>
          <a:prstGeom prst="rect">
            <a:avLst/>
          </a:prstGeom>
          <a:noFill/>
        </p:spPr>
        <p:txBody>
          <a:bodyPr wrap="square" rtlCol="0">
            <a:spAutoFit/>
          </a:bodyPr>
          <a:lstStyle/>
          <a:p>
            <a:r>
              <a:rPr lang="en-GB" dirty="0" smtClean="0"/>
              <a:t>The ledge where a monk read whilst others ate</a:t>
            </a:r>
            <a:endParaRPr lang="en-US" dirty="0"/>
          </a:p>
        </p:txBody>
      </p:sp>
    </p:spTree>
    <p:extLst>
      <p:ext uri="{BB962C8B-B14F-4D97-AF65-F5344CB8AC3E}">
        <p14:creationId xmlns:p14="http://schemas.microsoft.com/office/powerpoint/2010/main" val="1816500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C:\Users\jane\Desktop\Documents Jane\Chester Diocese\RE and CW documents\cathedral resources 2013 ppt\photos Eliz\2013-04-22\IMG_284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334000"/>
            <a:ext cx="1981201" cy="923330"/>
          </a:xfrm>
          <a:prstGeom prst="rect">
            <a:avLst/>
          </a:prstGeom>
          <a:noFill/>
        </p:spPr>
        <p:txBody>
          <a:bodyPr wrap="square" rtlCol="0">
            <a:spAutoFit/>
          </a:bodyPr>
          <a:lstStyle/>
          <a:p>
            <a:r>
              <a:rPr lang="en-GB" dirty="0" smtClean="0"/>
              <a:t>St Benedict wrote the rules for the monks to live by</a:t>
            </a:r>
            <a:endParaRPr lang="en-US" dirty="0"/>
          </a:p>
        </p:txBody>
      </p:sp>
    </p:spTree>
    <p:extLst>
      <p:ext uri="{BB962C8B-B14F-4D97-AF65-F5344CB8AC3E}">
        <p14:creationId xmlns:p14="http://schemas.microsoft.com/office/powerpoint/2010/main" val="148112785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creation Window</a:t>
            </a:r>
            <a:endParaRPr lang="en-GB" dirty="0"/>
          </a:p>
        </p:txBody>
      </p:sp>
    </p:spTree>
    <p:extLst>
      <p:ext uri="{BB962C8B-B14F-4D97-AF65-F5344CB8AC3E}">
        <p14:creationId xmlns:p14="http://schemas.microsoft.com/office/powerpoint/2010/main" val="31996315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jane\Desktop\Documents Jane\Chester Diocese\RE and CW documents\cathedral resources 2013 ppt\photos Eliz\2013-04-24\IMG_288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61749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The shop</a:t>
            </a:r>
            <a:endParaRPr lang="en-GB" dirty="0"/>
          </a:p>
        </p:txBody>
      </p:sp>
      <p:sp>
        <p:nvSpPr>
          <p:cNvPr id="3" name="Content Placeholder 2"/>
          <p:cNvSpPr>
            <a:spLocks noGrp="1"/>
          </p:cNvSpPr>
          <p:nvPr>
            <p:ph idx="1"/>
          </p:nvPr>
        </p:nvSpPr>
        <p:spPr/>
        <p:txBody>
          <a:bodyPr/>
          <a:lstStyle/>
          <a:p>
            <a:pPr marL="0" indent="0">
              <a:buNone/>
            </a:pPr>
            <a:r>
              <a:rPr lang="en-GB" dirty="0"/>
              <a:t>As visitors leave they may visit </a:t>
            </a:r>
            <a:r>
              <a:rPr lang="en-GB" dirty="0" smtClean="0"/>
              <a:t>the shop.</a:t>
            </a:r>
          </a:p>
        </p:txBody>
      </p:sp>
    </p:spTree>
    <p:extLst>
      <p:ext uri="{BB962C8B-B14F-4D97-AF65-F5344CB8AC3E}">
        <p14:creationId xmlns:p14="http://schemas.microsoft.com/office/powerpoint/2010/main" val="23870448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ne\Desktop\Documents Jane\Chester Diocese 1\RE and CW documents\cathedral resources 2013 ppt\shop1b.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33735"/>
            <a:ext cx="9144000" cy="41905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6400800"/>
            <a:ext cx="2383023" cy="369332"/>
          </a:xfrm>
          <a:prstGeom prst="rect">
            <a:avLst/>
          </a:prstGeom>
          <a:noFill/>
        </p:spPr>
        <p:txBody>
          <a:bodyPr wrap="square" rtlCol="0">
            <a:spAutoFit/>
          </a:bodyPr>
          <a:lstStyle/>
          <a:p>
            <a:r>
              <a:rPr lang="en-GB" dirty="0" smtClean="0"/>
              <a:t>Chester Cathedral shop</a:t>
            </a:r>
            <a:endParaRPr lang="en-US" dirty="0"/>
          </a:p>
        </p:txBody>
      </p:sp>
    </p:spTree>
    <p:extLst>
      <p:ext uri="{BB962C8B-B14F-4D97-AF65-F5344CB8AC3E}">
        <p14:creationId xmlns:p14="http://schemas.microsoft.com/office/powerpoint/2010/main" val="278951989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Shared\Cathedral Photographs\New Guidebook photos\New Guidebook\Chester_LowRes\49_Abbeygate0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19400" y="592080"/>
            <a:ext cx="4267200" cy="5656320"/>
          </a:xfrm>
          <a:prstGeom prst="rect">
            <a:avLst/>
          </a:prstGeom>
          <a:noFill/>
        </p:spPr>
      </p:pic>
      <p:sp>
        <p:nvSpPr>
          <p:cNvPr id="3" name="TextBox 2"/>
          <p:cNvSpPr txBox="1"/>
          <p:nvPr/>
        </p:nvSpPr>
        <p:spPr>
          <a:xfrm>
            <a:off x="152400" y="6400800"/>
            <a:ext cx="5134094" cy="369332"/>
          </a:xfrm>
          <a:prstGeom prst="rect">
            <a:avLst/>
          </a:prstGeom>
          <a:noFill/>
        </p:spPr>
        <p:txBody>
          <a:bodyPr wrap="square" rtlCol="0">
            <a:spAutoFit/>
          </a:bodyPr>
          <a:lstStyle/>
          <a:p>
            <a:r>
              <a:rPr lang="en-GB" dirty="0" smtClean="0"/>
              <a:t>Abbey Gateway: one exit from the cathedral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3302</Words>
  <Application>Microsoft Office PowerPoint</Application>
  <PresentationFormat>On-screen Show (4:3)</PresentationFormat>
  <Paragraphs>310</Paragraphs>
  <Slides>101</Slides>
  <Notes>65</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Introduction for teachers</vt:lpstr>
      <vt:lpstr>Come and see Chester Cathedral</vt:lpstr>
      <vt:lpstr>PowerPoint Presentation</vt:lpstr>
      <vt:lpstr>Welcome</vt:lpstr>
      <vt:lpstr>PowerPoint Presentation</vt:lpstr>
      <vt:lpstr>PowerPoint Presentation</vt:lpstr>
      <vt:lpstr>As you enter</vt:lpstr>
      <vt:lpstr>PowerPoint Presentation</vt:lpstr>
      <vt:lpstr>PowerPoint Presentation</vt:lpstr>
      <vt:lpstr>Come and see the font</vt:lpstr>
      <vt:lpstr>PowerPoint Presentation</vt:lpstr>
      <vt:lpstr>PowerPoint Presentation</vt:lpstr>
      <vt:lpstr>Come and see another font by another door</vt:lpstr>
      <vt:lpstr>PowerPoint Presentation</vt:lpstr>
      <vt:lpstr>PowerPoint Presentation</vt:lpstr>
      <vt:lpstr>PowerPoint Presentation</vt:lpstr>
      <vt:lpstr>PowerPoint Presentation</vt:lpstr>
      <vt:lpstr>What’s the story?</vt:lpstr>
      <vt:lpstr>PowerPoint Presentation</vt:lpstr>
      <vt:lpstr>PowerPoint Presentation</vt:lpstr>
      <vt:lpstr>PowerPoint Presentation</vt:lpstr>
      <vt:lpstr>The nave </vt:lpstr>
      <vt:lpstr>PowerPoint Presentation</vt:lpstr>
      <vt:lpstr>The Chester Imp in chains</vt:lpstr>
      <vt:lpstr>PowerPoint Presentation</vt:lpstr>
      <vt:lpstr>The altar</vt:lpstr>
      <vt:lpstr>PowerPoint Presentation</vt:lpstr>
      <vt:lpstr>Music</vt:lpstr>
      <vt:lpstr>PowerPoint Presentation</vt:lpstr>
      <vt:lpstr>Worship</vt:lpstr>
      <vt:lpstr>PowerPoint Presentation</vt:lpstr>
      <vt:lpstr>PowerPoint Presentation</vt:lpstr>
      <vt:lpstr>The lectern </vt:lpstr>
      <vt:lpstr>PowerPoint Presentation</vt:lpstr>
      <vt:lpstr>Come into the Quire</vt:lpstr>
      <vt:lpstr>PowerPoint Presentation</vt:lpstr>
      <vt:lpstr>PowerPoint Presentation</vt:lpstr>
      <vt:lpstr>PowerPoint Presentation</vt:lpstr>
      <vt:lpstr>Where the people sit in the Quire</vt:lpstr>
      <vt:lpstr>PowerPoint Presentation</vt:lpstr>
      <vt:lpstr>Look up</vt:lpstr>
      <vt:lpstr>PowerPoint Presentation</vt:lpstr>
      <vt:lpstr>The High Altar</vt:lpstr>
      <vt:lpstr>PowerPoint Presentation</vt:lpstr>
      <vt:lpstr>Above and behind the altar</vt:lpstr>
      <vt:lpstr>PowerPoint Presentation</vt:lpstr>
      <vt:lpstr>PowerPoint Presentation</vt:lpstr>
      <vt:lpstr>The cathedra</vt:lpstr>
      <vt:lpstr>PowerPoint Presentation</vt:lpstr>
      <vt:lpstr>Standing during services</vt:lpstr>
      <vt:lpstr>PowerPoint Presentation</vt:lpstr>
      <vt:lpstr>PowerPoint Presentation</vt:lpstr>
      <vt:lpstr>PowerPoint Presentation</vt:lpstr>
      <vt:lpstr>PowerPoint Presentation</vt:lpstr>
      <vt:lpstr>PowerPoint Presentation</vt:lpstr>
      <vt:lpstr>Prayer</vt:lpstr>
      <vt:lpstr>PowerPoint Presentation</vt:lpstr>
      <vt:lpstr>Saying a prayer</vt:lpstr>
      <vt:lpstr>Nativity Window</vt:lpstr>
      <vt:lpstr>PowerPoint Presentation</vt:lpstr>
      <vt:lpstr>The Lady Chapel</vt:lpstr>
      <vt:lpstr>PowerPoint Presentation</vt:lpstr>
      <vt:lpstr>PowerPoint Presentation</vt:lpstr>
      <vt:lpstr>St Werburgh</vt:lpstr>
      <vt:lpstr>PowerPoint Presentation</vt:lpstr>
      <vt:lpstr>St Werburgh</vt:lpstr>
      <vt:lpstr>PowerPoint Presentation</vt:lpstr>
      <vt:lpstr>PowerPoint Presentation</vt:lpstr>
      <vt:lpstr>Crosses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Monks</vt:lpstr>
      <vt:lpstr>PowerPoint Presentation</vt:lpstr>
      <vt:lpstr>Where the monks met</vt:lpstr>
      <vt:lpstr>PowerPoint Presentation</vt:lpstr>
      <vt:lpstr>Where the monks wrote </vt:lpstr>
      <vt:lpstr>PowerPoint Presentation</vt:lpstr>
      <vt:lpstr>Going into the Garth</vt:lpstr>
      <vt:lpstr>PowerPoint Presentation</vt:lpstr>
      <vt:lpstr>PowerPoint Presentation</vt:lpstr>
      <vt:lpstr>PowerPoint Presentation</vt:lpstr>
      <vt:lpstr>In the cloisters</vt:lpstr>
      <vt:lpstr>PowerPoint Presentation</vt:lpstr>
      <vt:lpstr>PowerPoint Presentation</vt:lpstr>
      <vt:lpstr>Where the monks ate</vt:lpstr>
      <vt:lpstr>PowerPoint Presentation</vt:lpstr>
      <vt:lpstr>PowerPoint Presentation</vt:lpstr>
      <vt:lpstr>PowerPoint Presentation</vt:lpstr>
      <vt:lpstr>The creation Window</vt:lpstr>
      <vt:lpstr>PowerPoint Presentation</vt:lpstr>
      <vt:lpstr>The shop</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 and see Chester cathedral</dc:title>
  <dc:creator>jane</dc:creator>
  <cp:lastModifiedBy>Jeff Turnbull</cp:lastModifiedBy>
  <cp:revision>98</cp:revision>
  <dcterms:created xsi:type="dcterms:W3CDTF">2006-08-16T00:00:00Z</dcterms:created>
  <dcterms:modified xsi:type="dcterms:W3CDTF">2014-02-13T10:16:35Z</dcterms:modified>
</cp:coreProperties>
</file>